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sldIdLst>
    <p:sldId id="256" r:id="rId2"/>
    <p:sldId id="257" r:id="rId3"/>
    <p:sldId id="259" r:id="rId4"/>
    <p:sldId id="311" r:id="rId5"/>
    <p:sldId id="298" r:id="rId6"/>
    <p:sldId id="262" r:id="rId7"/>
    <p:sldId id="260" r:id="rId8"/>
    <p:sldId id="306" r:id="rId9"/>
    <p:sldId id="265" r:id="rId10"/>
    <p:sldId id="263" r:id="rId11"/>
    <p:sldId id="266" r:id="rId12"/>
    <p:sldId id="296" r:id="rId13"/>
    <p:sldId id="297" r:id="rId14"/>
    <p:sldId id="273" r:id="rId15"/>
    <p:sldId id="274" r:id="rId16"/>
    <p:sldId id="275" r:id="rId17"/>
    <p:sldId id="276" r:id="rId18"/>
    <p:sldId id="279" r:id="rId19"/>
    <p:sldId id="277" r:id="rId20"/>
    <p:sldId id="278" r:id="rId21"/>
    <p:sldId id="268" r:id="rId22"/>
    <p:sldId id="282" r:id="rId23"/>
    <p:sldId id="283" r:id="rId24"/>
    <p:sldId id="286" r:id="rId25"/>
    <p:sldId id="288" r:id="rId26"/>
    <p:sldId id="289" r:id="rId27"/>
    <p:sldId id="284" r:id="rId28"/>
    <p:sldId id="267" r:id="rId29"/>
    <p:sldId id="290" r:id="rId30"/>
    <p:sldId id="291" r:id="rId31"/>
    <p:sldId id="292" r:id="rId32"/>
    <p:sldId id="294" r:id="rId33"/>
    <p:sldId id="304" r:id="rId34"/>
    <p:sldId id="295" r:id="rId35"/>
    <p:sldId id="299" r:id="rId36"/>
    <p:sldId id="302" r:id="rId37"/>
    <p:sldId id="300" r:id="rId38"/>
    <p:sldId id="281" r:id="rId39"/>
    <p:sldId id="309" r:id="rId40"/>
    <p:sldId id="310" r:id="rId41"/>
    <p:sldId id="270" r:id="rId42"/>
    <p:sldId id="303" r:id="rId43"/>
    <p:sldId id="312" r:id="rId44"/>
    <p:sldId id="305" r:id="rId45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5A12"/>
    <a:srgbClr val="F9A3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50" d="100"/>
          <a:sy n="50" d="100"/>
        </p:scale>
        <p:origin x="44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200.144.120.13\criagrp\APRESENTACOES\Dora\2019\BHPG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Evolução dos dados de Minas Gerais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[BHPG.xlsx]Plan1!$A$31</c:f>
              <c:strCache>
                <c:ptCount val="1"/>
                <c:pt idx="0">
                  <c:v>Dados do Estado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[BHPG.xlsx]Plan1!$B$30:$J$30</c:f>
              <c:strCache>
                <c:ptCount val="9"/>
                <c:pt idx="0">
                  <c:v>fev/11</c:v>
                </c:pt>
                <c:pt idx="1">
                  <c:v>fev/12</c:v>
                </c:pt>
                <c:pt idx="2">
                  <c:v>fev/13</c:v>
                </c:pt>
                <c:pt idx="3">
                  <c:v>fev/14</c:v>
                </c:pt>
                <c:pt idx="4">
                  <c:v>fev/15</c:v>
                </c:pt>
                <c:pt idx="5">
                  <c:v>fev/16</c:v>
                </c:pt>
                <c:pt idx="6">
                  <c:v>fev/17</c:v>
                </c:pt>
                <c:pt idx="7">
                  <c:v>fev/18</c:v>
                </c:pt>
                <c:pt idx="8">
                  <c:v>fev/19</c:v>
                </c:pt>
              </c:strCache>
            </c:strRef>
          </c:cat>
          <c:val>
            <c:numRef>
              <c:f>[BHPG.xlsx]Plan1!$B$31:$J$31</c:f>
              <c:numCache>
                <c:formatCode>#,##0</c:formatCode>
                <c:ptCount val="9"/>
                <c:pt idx="0">
                  <c:v>21482</c:v>
                </c:pt>
                <c:pt idx="1">
                  <c:v>87270</c:v>
                </c:pt>
                <c:pt idx="2">
                  <c:v>186668</c:v>
                </c:pt>
                <c:pt idx="3">
                  <c:v>204347</c:v>
                </c:pt>
                <c:pt idx="4">
                  <c:v>294684</c:v>
                </c:pt>
                <c:pt idx="5">
                  <c:v>327609</c:v>
                </c:pt>
                <c:pt idx="6">
                  <c:v>348651</c:v>
                </c:pt>
                <c:pt idx="7">
                  <c:v>387320</c:v>
                </c:pt>
                <c:pt idx="8">
                  <c:v>417435</c:v>
                </c:pt>
              </c:numCache>
            </c:numRef>
          </c:val>
        </c:ser>
        <c:ser>
          <c:idx val="1"/>
          <c:order val="1"/>
          <c:tx>
            <c:strRef>
              <c:f>[BHPG.xlsx]Plan1!$A$32</c:f>
              <c:strCache>
                <c:ptCount val="1"/>
                <c:pt idx="0">
                  <c:v>Total registros MG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[BHPG.xlsx]Plan1!$B$30:$J$30</c:f>
              <c:strCache>
                <c:ptCount val="9"/>
                <c:pt idx="0">
                  <c:v>fev/11</c:v>
                </c:pt>
                <c:pt idx="1">
                  <c:v>fev/12</c:v>
                </c:pt>
                <c:pt idx="2">
                  <c:v>fev/13</c:v>
                </c:pt>
                <c:pt idx="3">
                  <c:v>fev/14</c:v>
                </c:pt>
                <c:pt idx="4">
                  <c:v>fev/15</c:v>
                </c:pt>
                <c:pt idx="5">
                  <c:v>fev/16</c:v>
                </c:pt>
                <c:pt idx="6">
                  <c:v>fev/17</c:v>
                </c:pt>
                <c:pt idx="7">
                  <c:v>fev/18</c:v>
                </c:pt>
                <c:pt idx="8">
                  <c:v>fev/19</c:v>
                </c:pt>
              </c:strCache>
            </c:strRef>
          </c:cat>
          <c:val>
            <c:numRef>
              <c:f>[BHPG.xlsx]Plan1!$B$32:$J$32</c:f>
              <c:numCache>
                <c:formatCode>#,##0</c:formatCode>
                <c:ptCount val="9"/>
                <c:pt idx="0">
                  <c:v>261847</c:v>
                </c:pt>
                <c:pt idx="1">
                  <c:v>369719</c:v>
                </c:pt>
                <c:pt idx="2">
                  <c:v>500702</c:v>
                </c:pt>
                <c:pt idx="3">
                  <c:v>554666</c:v>
                </c:pt>
                <c:pt idx="4">
                  <c:v>679954</c:v>
                </c:pt>
                <c:pt idx="5">
                  <c:v>681596</c:v>
                </c:pt>
                <c:pt idx="6">
                  <c:v>747892</c:v>
                </c:pt>
                <c:pt idx="7">
                  <c:v>844715</c:v>
                </c:pt>
                <c:pt idx="8">
                  <c:v>904846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434454176"/>
        <c:axId val="-1434455808"/>
      </c:barChart>
      <c:lineChart>
        <c:grouping val="standard"/>
        <c:varyColors val="0"/>
        <c:ser>
          <c:idx val="2"/>
          <c:order val="2"/>
          <c:tx>
            <c:strRef>
              <c:f>[BHPG.xlsx]Plan1!$A$33</c:f>
              <c:strCache>
                <c:ptCount val="1"/>
                <c:pt idx="0">
                  <c:v>Dependência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[BHPG.xlsx]Plan1!$B$30:$J$30</c:f>
              <c:strCache>
                <c:ptCount val="9"/>
                <c:pt idx="0">
                  <c:v>fev/11</c:v>
                </c:pt>
                <c:pt idx="1">
                  <c:v>fev/12</c:v>
                </c:pt>
                <c:pt idx="2">
                  <c:v>fev/13</c:v>
                </c:pt>
                <c:pt idx="3">
                  <c:v>fev/14</c:v>
                </c:pt>
                <c:pt idx="4">
                  <c:v>fev/15</c:v>
                </c:pt>
                <c:pt idx="5">
                  <c:v>fev/16</c:v>
                </c:pt>
                <c:pt idx="6">
                  <c:v>fev/17</c:v>
                </c:pt>
                <c:pt idx="7">
                  <c:v>fev/18</c:v>
                </c:pt>
                <c:pt idx="8">
                  <c:v>fev/19</c:v>
                </c:pt>
              </c:strCache>
            </c:strRef>
          </c:cat>
          <c:val>
            <c:numRef>
              <c:f>[BHPG.xlsx]Plan1!$B$33:$J$33</c:f>
              <c:numCache>
                <c:formatCode>0%</c:formatCode>
                <c:ptCount val="9"/>
                <c:pt idx="0">
                  <c:v>0.92</c:v>
                </c:pt>
                <c:pt idx="1">
                  <c:v>0.76</c:v>
                </c:pt>
                <c:pt idx="2">
                  <c:v>0.63</c:v>
                </c:pt>
                <c:pt idx="3">
                  <c:v>0.63</c:v>
                </c:pt>
                <c:pt idx="4">
                  <c:v>0.56999999999999995</c:v>
                </c:pt>
                <c:pt idx="5">
                  <c:v>0.52</c:v>
                </c:pt>
                <c:pt idx="6">
                  <c:v>0.53</c:v>
                </c:pt>
                <c:pt idx="7">
                  <c:v>0.54</c:v>
                </c:pt>
                <c:pt idx="8">
                  <c:v>0.54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434450912"/>
        <c:axId val="-1434462336"/>
      </c:lineChart>
      <c:catAx>
        <c:axId val="-14344541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/>
                  <a:t>Mês/Ano da Análise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434455808"/>
        <c:crosses val="autoZero"/>
        <c:auto val="1"/>
        <c:lblAlgn val="ctr"/>
        <c:lblOffset val="100"/>
        <c:noMultiLvlLbl val="0"/>
      </c:catAx>
      <c:valAx>
        <c:axId val="-1434455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Número de registros online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434454176"/>
        <c:crosses val="autoZero"/>
        <c:crossBetween val="between"/>
      </c:valAx>
      <c:valAx>
        <c:axId val="-1434462336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Dependência dos dados de coleções de outros estados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434450912"/>
        <c:crosses val="max"/>
        <c:crossBetween val="between"/>
      </c:valAx>
      <c:catAx>
        <c:axId val="-14344509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143446233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9DA392-4807-4007-9583-03C03DB18633}" type="doc">
      <dgm:prSet loTypeId="urn:microsoft.com/office/officeart/2005/8/layout/chevronAccent+Icon" loCatId="process" qsTypeId="urn:microsoft.com/office/officeart/2005/8/quickstyle/simple1" qsCatId="simple" csTypeId="urn:microsoft.com/office/officeart/2005/8/colors/accent1_2" csCatId="accent1" phldr="1"/>
      <dgm:spPr/>
    </dgm:pt>
    <dgm:pt modelId="{CE3E0F9D-E942-4C13-A17F-5817F11B7736}">
      <dgm:prSet phldrT="[Texto]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pt-BR" dirty="0" err="1" smtClean="0"/>
            <a:t>species</a:t>
          </a:r>
          <a:endParaRPr lang="pt-BR" dirty="0"/>
        </a:p>
      </dgm:t>
    </dgm:pt>
    <dgm:pt modelId="{E261AA69-83C5-4EF8-B12A-449A607C945B}" type="parTrans" cxnId="{29DEF71C-72CB-475C-9AEE-FA34DD047549}">
      <dgm:prSet/>
      <dgm:spPr/>
      <dgm:t>
        <a:bodyPr/>
        <a:lstStyle/>
        <a:p>
          <a:endParaRPr lang="pt-BR"/>
        </a:p>
      </dgm:t>
    </dgm:pt>
    <dgm:pt modelId="{A60D8F87-135D-41D7-8C03-F533472E4C22}" type="sibTrans" cxnId="{29DEF71C-72CB-475C-9AEE-FA34DD047549}">
      <dgm:prSet/>
      <dgm:spPr/>
      <dgm:t>
        <a:bodyPr/>
        <a:lstStyle/>
        <a:p>
          <a:endParaRPr lang="pt-BR"/>
        </a:p>
      </dgm:t>
    </dgm:pt>
    <dgm:pt modelId="{6340780C-50CE-4264-AA27-EC8A7CACF173}">
      <dgm:prSet phldrT="[Texto]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pt-BR" dirty="0" err="1" smtClean="0"/>
            <a:t>Geo</a:t>
          </a:r>
          <a:r>
            <a:rPr lang="pt-BR" dirty="0" smtClean="0"/>
            <a:t> </a:t>
          </a:r>
          <a:r>
            <a:rPr lang="pt-BR" dirty="0" err="1" smtClean="0"/>
            <a:t>points</a:t>
          </a:r>
          <a:endParaRPr lang="pt-BR" dirty="0"/>
        </a:p>
      </dgm:t>
    </dgm:pt>
    <dgm:pt modelId="{5B35B2F6-6F84-4BDF-954A-8415CB454735}" type="parTrans" cxnId="{871DD13D-07DC-4555-9E8B-074D6173F746}">
      <dgm:prSet/>
      <dgm:spPr/>
      <dgm:t>
        <a:bodyPr/>
        <a:lstStyle/>
        <a:p>
          <a:endParaRPr lang="pt-BR"/>
        </a:p>
      </dgm:t>
    </dgm:pt>
    <dgm:pt modelId="{396C078D-54A7-45B9-AC76-0E9F1832A53A}" type="sibTrans" cxnId="{871DD13D-07DC-4555-9E8B-074D6173F746}">
      <dgm:prSet/>
      <dgm:spPr/>
      <dgm:t>
        <a:bodyPr/>
        <a:lstStyle/>
        <a:p>
          <a:endParaRPr lang="pt-BR"/>
        </a:p>
      </dgm:t>
    </dgm:pt>
    <dgm:pt modelId="{90AC1687-1292-4529-B795-9B09DE33BE2C}">
      <dgm:prSet phldrT="[Texto]"/>
      <dgm:spPr/>
      <dgm:t>
        <a:bodyPr/>
        <a:lstStyle/>
        <a:p>
          <a:r>
            <a:rPr lang="pt-BR" dirty="0" err="1" smtClean="0"/>
            <a:t>Environmental</a:t>
          </a:r>
          <a:r>
            <a:rPr lang="pt-BR" dirty="0" smtClean="0"/>
            <a:t> data</a:t>
          </a:r>
        </a:p>
        <a:p>
          <a:endParaRPr lang="pt-BR" dirty="0"/>
        </a:p>
      </dgm:t>
    </dgm:pt>
    <dgm:pt modelId="{60F79016-4DC5-45DB-9403-0AD3976D8B1F}" type="parTrans" cxnId="{52DA31DE-0BD6-48A1-A5E0-6F6014B3CD78}">
      <dgm:prSet/>
      <dgm:spPr/>
      <dgm:t>
        <a:bodyPr/>
        <a:lstStyle/>
        <a:p>
          <a:endParaRPr lang="pt-BR"/>
        </a:p>
      </dgm:t>
    </dgm:pt>
    <dgm:pt modelId="{D6E410D2-1BEF-493B-8526-ECD6F29B9123}" type="sibTrans" cxnId="{52DA31DE-0BD6-48A1-A5E0-6F6014B3CD78}">
      <dgm:prSet/>
      <dgm:spPr/>
      <dgm:t>
        <a:bodyPr/>
        <a:lstStyle/>
        <a:p>
          <a:endParaRPr lang="pt-BR"/>
        </a:p>
      </dgm:t>
    </dgm:pt>
    <dgm:pt modelId="{BC88768A-D7D6-4FB8-AB54-821DFEE6F65A}" type="pres">
      <dgm:prSet presAssocID="{F79DA392-4807-4007-9583-03C03DB18633}" presName="Name0" presStyleCnt="0">
        <dgm:presLayoutVars>
          <dgm:dir/>
          <dgm:resizeHandles val="exact"/>
        </dgm:presLayoutVars>
      </dgm:prSet>
      <dgm:spPr/>
    </dgm:pt>
    <dgm:pt modelId="{E754B641-133B-4E1D-8B7C-AEDE5E3147E4}" type="pres">
      <dgm:prSet presAssocID="{CE3E0F9D-E942-4C13-A17F-5817F11B7736}" presName="composite" presStyleCnt="0"/>
      <dgm:spPr/>
    </dgm:pt>
    <dgm:pt modelId="{450A070B-A797-4D50-A975-DA9E68351ADF}" type="pres">
      <dgm:prSet presAssocID="{CE3E0F9D-E942-4C13-A17F-5817F11B7736}" presName="bgChev" presStyleLbl="node1" presStyleIdx="0" presStyleCnt="3" custLinFactNeighborX="24286"/>
      <dgm:spPr>
        <a:solidFill>
          <a:schemeClr val="bg2">
            <a:lumMod val="75000"/>
          </a:schemeClr>
        </a:solidFill>
      </dgm:spPr>
    </dgm:pt>
    <dgm:pt modelId="{F28381D2-80EE-48E1-9225-42E70DF51D44}" type="pres">
      <dgm:prSet presAssocID="{CE3E0F9D-E942-4C13-A17F-5817F11B7736}" presName="txNode" presStyleLbl="fgAcc1" presStyleIdx="0" presStyleCnt="3" custLinFactNeighborX="2875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77D0939-B6D0-4296-99FD-87339A2EC785}" type="pres">
      <dgm:prSet presAssocID="{A60D8F87-135D-41D7-8C03-F533472E4C22}" presName="compositeSpace" presStyleCnt="0"/>
      <dgm:spPr/>
    </dgm:pt>
    <dgm:pt modelId="{44544E59-9B4F-4FF4-A1AA-79488A335DA3}" type="pres">
      <dgm:prSet presAssocID="{6340780C-50CE-4264-AA27-EC8A7CACF173}" presName="composite" presStyleCnt="0"/>
      <dgm:spPr/>
    </dgm:pt>
    <dgm:pt modelId="{A4BF6E92-425A-4048-A1BA-5966976C75DF}" type="pres">
      <dgm:prSet presAssocID="{6340780C-50CE-4264-AA27-EC8A7CACF173}" presName="bgChev" presStyleLbl="node1" presStyleIdx="1" presStyleCnt="3" custLinFactNeighborX="24286"/>
      <dgm:spPr>
        <a:solidFill>
          <a:schemeClr val="accent6">
            <a:lumMod val="60000"/>
            <a:lumOff val="40000"/>
          </a:schemeClr>
        </a:solidFill>
      </dgm:spPr>
    </dgm:pt>
    <dgm:pt modelId="{02AD11C8-75C2-46A0-97F4-C180EC0EF8A0}" type="pres">
      <dgm:prSet presAssocID="{6340780C-50CE-4264-AA27-EC8A7CACF173}" presName="txNode" presStyleLbl="fgAcc1" presStyleIdx="1" presStyleCnt="3" custLinFactNeighborX="2875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FD3A123-E17A-448B-9ABE-F6363EFAB6E9}" type="pres">
      <dgm:prSet presAssocID="{396C078D-54A7-45B9-AC76-0E9F1832A53A}" presName="compositeSpace" presStyleCnt="0"/>
      <dgm:spPr/>
    </dgm:pt>
    <dgm:pt modelId="{FB02F7C3-D32F-4868-B448-481A16FA7F6B}" type="pres">
      <dgm:prSet presAssocID="{90AC1687-1292-4529-B795-9B09DE33BE2C}" presName="composite" presStyleCnt="0"/>
      <dgm:spPr/>
    </dgm:pt>
    <dgm:pt modelId="{125A0660-3ADC-4AC2-89FD-9F584133920C}" type="pres">
      <dgm:prSet presAssocID="{90AC1687-1292-4529-B795-9B09DE33BE2C}" presName="bgChev" presStyleLbl="node1" presStyleIdx="2" presStyleCnt="3" custLinFactNeighborX="41710" custLinFactNeighborY="-4285"/>
      <dgm:spPr>
        <a:solidFill>
          <a:srgbClr val="FF0000"/>
        </a:solidFill>
      </dgm:spPr>
    </dgm:pt>
    <dgm:pt modelId="{D2343C74-441D-4443-AE8C-CB9A39164CA0}" type="pres">
      <dgm:prSet presAssocID="{90AC1687-1292-4529-B795-9B09DE33BE2C}" presName="txNode" presStyleLbl="fgAcc1" presStyleIdx="2" presStyleCnt="3" custScaleX="105908" custScaleY="96172" custLinFactNeighborX="31182" custLinFactNeighborY="-116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29DEF71C-72CB-475C-9AEE-FA34DD047549}" srcId="{F79DA392-4807-4007-9583-03C03DB18633}" destId="{CE3E0F9D-E942-4C13-A17F-5817F11B7736}" srcOrd="0" destOrd="0" parTransId="{E261AA69-83C5-4EF8-B12A-449A607C945B}" sibTransId="{A60D8F87-135D-41D7-8C03-F533472E4C22}"/>
    <dgm:cxn modelId="{871DD13D-07DC-4555-9E8B-074D6173F746}" srcId="{F79DA392-4807-4007-9583-03C03DB18633}" destId="{6340780C-50CE-4264-AA27-EC8A7CACF173}" srcOrd="1" destOrd="0" parTransId="{5B35B2F6-6F84-4BDF-954A-8415CB454735}" sibTransId="{396C078D-54A7-45B9-AC76-0E9F1832A53A}"/>
    <dgm:cxn modelId="{4BA0FA11-C48D-4948-8F28-D0BB0D18E1B8}" type="presOf" srcId="{90AC1687-1292-4529-B795-9B09DE33BE2C}" destId="{D2343C74-441D-4443-AE8C-CB9A39164CA0}" srcOrd="0" destOrd="0" presId="urn:microsoft.com/office/officeart/2005/8/layout/chevronAccent+Icon"/>
    <dgm:cxn modelId="{52DA31DE-0BD6-48A1-A5E0-6F6014B3CD78}" srcId="{F79DA392-4807-4007-9583-03C03DB18633}" destId="{90AC1687-1292-4529-B795-9B09DE33BE2C}" srcOrd="2" destOrd="0" parTransId="{60F79016-4DC5-45DB-9403-0AD3976D8B1F}" sibTransId="{D6E410D2-1BEF-493B-8526-ECD6F29B9123}"/>
    <dgm:cxn modelId="{30DA04CD-A4FC-4E19-BB0E-B83328DF3039}" type="presOf" srcId="{F79DA392-4807-4007-9583-03C03DB18633}" destId="{BC88768A-D7D6-4FB8-AB54-821DFEE6F65A}" srcOrd="0" destOrd="0" presId="urn:microsoft.com/office/officeart/2005/8/layout/chevronAccent+Icon"/>
    <dgm:cxn modelId="{49A70A96-BE0E-464F-A10E-5F9069446553}" type="presOf" srcId="{CE3E0F9D-E942-4C13-A17F-5817F11B7736}" destId="{F28381D2-80EE-48E1-9225-42E70DF51D44}" srcOrd="0" destOrd="0" presId="urn:microsoft.com/office/officeart/2005/8/layout/chevronAccent+Icon"/>
    <dgm:cxn modelId="{0C12D30F-E1C5-4684-99A4-2EA779A26222}" type="presOf" srcId="{6340780C-50CE-4264-AA27-EC8A7CACF173}" destId="{02AD11C8-75C2-46A0-97F4-C180EC0EF8A0}" srcOrd="0" destOrd="0" presId="urn:microsoft.com/office/officeart/2005/8/layout/chevronAccent+Icon"/>
    <dgm:cxn modelId="{75F7721C-9053-46A0-966C-3C1393281439}" type="presParOf" srcId="{BC88768A-D7D6-4FB8-AB54-821DFEE6F65A}" destId="{E754B641-133B-4E1D-8B7C-AEDE5E3147E4}" srcOrd="0" destOrd="0" presId="urn:microsoft.com/office/officeart/2005/8/layout/chevronAccent+Icon"/>
    <dgm:cxn modelId="{DF3D3DA5-7B6D-417C-9908-6328FF7F4733}" type="presParOf" srcId="{E754B641-133B-4E1D-8B7C-AEDE5E3147E4}" destId="{450A070B-A797-4D50-A975-DA9E68351ADF}" srcOrd="0" destOrd="0" presId="urn:microsoft.com/office/officeart/2005/8/layout/chevronAccent+Icon"/>
    <dgm:cxn modelId="{766BFFAB-A75C-49FA-A928-3A5453CF730A}" type="presParOf" srcId="{E754B641-133B-4E1D-8B7C-AEDE5E3147E4}" destId="{F28381D2-80EE-48E1-9225-42E70DF51D44}" srcOrd="1" destOrd="0" presId="urn:microsoft.com/office/officeart/2005/8/layout/chevronAccent+Icon"/>
    <dgm:cxn modelId="{8B68422E-BB8A-404A-B927-032E67309BEC}" type="presParOf" srcId="{BC88768A-D7D6-4FB8-AB54-821DFEE6F65A}" destId="{277D0939-B6D0-4296-99FD-87339A2EC785}" srcOrd="1" destOrd="0" presId="urn:microsoft.com/office/officeart/2005/8/layout/chevronAccent+Icon"/>
    <dgm:cxn modelId="{E1E56299-0BAA-4C34-9CAE-ABD676CA2AE1}" type="presParOf" srcId="{BC88768A-D7D6-4FB8-AB54-821DFEE6F65A}" destId="{44544E59-9B4F-4FF4-A1AA-79488A335DA3}" srcOrd="2" destOrd="0" presId="urn:microsoft.com/office/officeart/2005/8/layout/chevronAccent+Icon"/>
    <dgm:cxn modelId="{9AAA5547-654F-4C14-84CA-CECFA07EA3F6}" type="presParOf" srcId="{44544E59-9B4F-4FF4-A1AA-79488A335DA3}" destId="{A4BF6E92-425A-4048-A1BA-5966976C75DF}" srcOrd="0" destOrd="0" presId="urn:microsoft.com/office/officeart/2005/8/layout/chevronAccent+Icon"/>
    <dgm:cxn modelId="{963A56B1-3FF6-4557-91EC-FF2D90424ADA}" type="presParOf" srcId="{44544E59-9B4F-4FF4-A1AA-79488A335DA3}" destId="{02AD11C8-75C2-46A0-97F4-C180EC0EF8A0}" srcOrd="1" destOrd="0" presId="urn:microsoft.com/office/officeart/2005/8/layout/chevronAccent+Icon"/>
    <dgm:cxn modelId="{6F6929B6-DB88-46E6-9EE7-3321A8991C95}" type="presParOf" srcId="{BC88768A-D7D6-4FB8-AB54-821DFEE6F65A}" destId="{AFD3A123-E17A-448B-9ABE-F6363EFAB6E9}" srcOrd="3" destOrd="0" presId="urn:microsoft.com/office/officeart/2005/8/layout/chevronAccent+Icon"/>
    <dgm:cxn modelId="{3FFB229F-E04B-47DC-ACBF-33F5A0BBF03E}" type="presParOf" srcId="{BC88768A-D7D6-4FB8-AB54-821DFEE6F65A}" destId="{FB02F7C3-D32F-4868-B448-481A16FA7F6B}" srcOrd="4" destOrd="0" presId="urn:microsoft.com/office/officeart/2005/8/layout/chevronAccent+Icon"/>
    <dgm:cxn modelId="{C0584634-1D04-4DD9-8E69-22B87FF3AC4B}" type="presParOf" srcId="{FB02F7C3-D32F-4868-B448-481A16FA7F6B}" destId="{125A0660-3ADC-4AC2-89FD-9F584133920C}" srcOrd="0" destOrd="0" presId="urn:microsoft.com/office/officeart/2005/8/layout/chevronAccent+Icon"/>
    <dgm:cxn modelId="{0DCE4885-6DCB-47FE-8039-E51D98FC6ED0}" type="presParOf" srcId="{FB02F7C3-D32F-4868-B448-481A16FA7F6B}" destId="{D2343C74-441D-4443-AE8C-CB9A39164CA0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0A070B-A797-4D50-A975-DA9E68351ADF}">
      <dsp:nvSpPr>
        <dsp:cNvPr id="0" name=""/>
        <dsp:cNvSpPr/>
      </dsp:nvSpPr>
      <dsp:spPr>
        <a:xfrm>
          <a:off x="518213" y="939357"/>
          <a:ext cx="2127714" cy="821297"/>
        </a:xfrm>
        <a:prstGeom prst="chevron">
          <a:avLst>
            <a:gd name="adj" fmla="val 40000"/>
          </a:avLst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8381D2-80EE-48E1-9225-42E70DF51D44}">
      <dsp:nvSpPr>
        <dsp:cNvPr id="0" name=""/>
        <dsp:cNvSpPr/>
      </dsp:nvSpPr>
      <dsp:spPr>
        <a:xfrm>
          <a:off x="1085518" y="1144682"/>
          <a:ext cx="1796736" cy="821297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dirty="0" err="1" smtClean="0"/>
            <a:t>species</a:t>
          </a:r>
          <a:endParaRPr lang="pt-BR" sz="1500" kern="1200" dirty="0"/>
        </a:p>
      </dsp:txBody>
      <dsp:txXfrm>
        <a:off x="1109573" y="1168737"/>
        <a:ext cx="1748626" cy="773187"/>
      </dsp:txXfrm>
    </dsp:sp>
    <dsp:sp modelId="{A4BF6E92-425A-4048-A1BA-5966976C75DF}">
      <dsp:nvSpPr>
        <dsp:cNvPr id="0" name=""/>
        <dsp:cNvSpPr/>
      </dsp:nvSpPr>
      <dsp:spPr>
        <a:xfrm>
          <a:off x="2948536" y="939357"/>
          <a:ext cx="2127714" cy="821297"/>
        </a:xfrm>
        <a:prstGeom prst="chevron">
          <a:avLst>
            <a:gd name="adj" fmla="val 4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AD11C8-75C2-46A0-97F4-C180EC0EF8A0}">
      <dsp:nvSpPr>
        <dsp:cNvPr id="0" name=""/>
        <dsp:cNvSpPr/>
      </dsp:nvSpPr>
      <dsp:spPr>
        <a:xfrm>
          <a:off x="3515841" y="1144682"/>
          <a:ext cx="1796736" cy="821297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dirty="0" err="1" smtClean="0"/>
            <a:t>Geo</a:t>
          </a:r>
          <a:r>
            <a:rPr lang="pt-BR" sz="1500" kern="1200" dirty="0" smtClean="0"/>
            <a:t> </a:t>
          </a:r>
          <a:r>
            <a:rPr lang="pt-BR" sz="1500" kern="1200" dirty="0" err="1" smtClean="0"/>
            <a:t>points</a:t>
          </a:r>
          <a:endParaRPr lang="pt-BR" sz="1500" kern="1200" dirty="0"/>
        </a:p>
      </dsp:txBody>
      <dsp:txXfrm>
        <a:off x="3539896" y="1168737"/>
        <a:ext cx="1748626" cy="773187"/>
      </dsp:txXfrm>
    </dsp:sp>
    <dsp:sp modelId="{125A0660-3ADC-4AC2-89FD-9F584133920C}">
      <dsp:nvSpPr>
        <dsp:cNvPr id="0" name=""/>
        <dsp:cNvSpPr/>
      </dsp:nvSpPr>
      <dsp:spPr>
        <a:xfrm>
          <a:off x="5153087" y="912024"/>
          <a:ext cx="2127714" cy="821297"/>
        </a:xfrm>
        <a:prstGeom prst="chevron">
          <a:avLst>
            <a:gd name="adj" fmla="val 4000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343C74-441D-4443-AE8C-CB9A39164CA0}">
      <dsp:nvSpPr>
        <dsp:cNvPr id="0" name=""/>
        <dsp:cNvSpPr/>
      </dsp:nvSpPr>
      <dsp:spPr>
        <a:xfrm>
          <a:off x="5377913" y="1158693"/>
          <a:ext cx="1902888" cy="7898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dirty="0" err="1" smtClean="0"/>
            <a:t>Environmental</a:t>
          </a:r>
          <a:r>
            <a:rPr lang="pt-BR" sz="1500" kern="1200" dirty="0" smtClean="0"/>
            <a:t> data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500" kern="1200" dirty="0"/>
        </a:p>
      </dsp:txBody>
      <dsp:txXfrm>
        <a:off x="5401047" y="1181827"/>
        <a:ext cx="1856620" cy="7435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Processo de Ênfase de Divisa"/>
  <dgm:desc val="Use para mostrar etapas sequenciais em uma tarefa, um processo ou um fluxo de trabalho ou para enfatizar movimento ou direção. Funciona melhor com texto de Nível 1 e Nível 2 no mínimo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C068-323C-46A6-B68C-D7F717CACA3F}" type="datetimeFigureOut">
              <a:rPr lang="pt-BR" smtClean="0"/>
              <a:t>25/04/2019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364CAE-6662-480C-A640-22ED70BD94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0619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Estão sendo desenvolvidos “ambientes” em</a:t>
            </a:r>
            <a:r>
              <a:rPr lang="pt-BR" baseline="0" dirty="0" smtClean="0"/>
              <a:t> plataformas para facilitar o trabalho do pesquisador. A ideia é se beneficiar das plataformas obtendo melhor processamento, facilidade de uso com acesso a dados e ferramentas de forma transparente. Quando alguém desenvolve um workflow, outro pode se beneficiar desse desenvolvimento. O exemplo apresentado é o sistema </a:t>
            </a:r>
            <a:r>
              <a:rPr lang="pt-BR" baseline="0" dirty="0" err="1" smtClean="0"/>
              <a:t>BioGeo</a:t>
            </a:r>
            <a:r>
              <a:rPr lang="pt-BR" baseline="0" dirty="0" smtClean="0"/>
              <a:t> desenvolvido pelo CRIA (Renato De Giovanni). O pesquisador se cadastra indicando o grupo taxonômico que irá modelar. Escolhe uma espécie – o sistema então consulta o serviço </a:t>
            </a:r>
            <a:r>
              <a:rPr lang="pt-BR" baseline="0" dirty="0" err="1" smtClean="0"/>
              <a:t>Tropicos</a:t>
            </a:r>
            <a:r>
              <a:rPr lang="pt-BR" baseline="0" dirty="0" smtClean="0"/>
              <a:t> e a Lista do Brasil e devolve os nomes aceitos e respectivos sinônimos. O pesquisador escolhe quais os nomes que ele quer incluir na busca. O sistema então dispara uma busca na rede speciesLink e devolve os pontos de ocorrência da espécie com uma precisão definida da coordenada. Marca os registros selecionados, mas apresenta todos os registros. O pesquisador pode marcar ou desmarcar registros e quando conclui a sua escolha o sistema dispara o processo de modelagem, que usa camadas ambientais pré-selecionadas e o serviço </a:t>
            </a:r>
            <a:r>
              <a:rPr lang="pt-BR" baseline="0" dirty="0" err="1" smtClean="0"/>
              <a:t>openModeller</a:t>
            </a:r>
            <a:r>
              <a:rPr lang="pt-BR" baseline="0" dirty="0" smtClean="0"/>
              <a:t> para a modelagem (com algoritmos pré-selecionados. Concluído o processo, o modelo é apresentado ao pesquisador que pode descarta-lo ou aprová-lo, publicando-o no sistema de acesso público.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8F3B05-A2E5-4D21-A838-B45950C6F604}" type="slidenum">
              <a:rPr lang="pt-BR" smtClean="0">
                <a:solidFill>
                  <a:prstClr val="black"/>
                </a:solidFill>
              </a:rPr>
              <a:pPr/>
              <a:t>27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676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dirty="0" smtClean="0"/>
              <a:t>154 </a:t>
            </a:r>
            <a:r>
              <a:rPr lang="pt-BR" sz="1200" dirty="0" err="1" smtClean="0"/>
              <a:t>supervisors</a:t>
            </a:r>
            <a:r>
              <a:rPr lang="pt-BR" sz="1200" dirty="0" smtClean="0"/>
              <a:t>; 4,771 </a:t>
            </a:r>
            <a:r>
              <a:rPr lang="pt-BR" sz="1200" dirty="0" err="1" smtClean="0"/>
              <a:t>species</a:t>
            </a:r>
            <a:r>
              <a:rPr lang="pt-BR" sz="1200" dirty="0" smtClean="0"/>
              <a:t> </a:t>
            </a:r>
            <a:r>
              <a:rPr lang="pt-BR" sz="1200" dirty="0" err="1" smtClean="0"/>
              <a:t>with</a:t>
            </a:r>
            <a:r>
              <a:rPr lang="pt-BR" sz="1200" dirty="0" smtClean="0"/>
              <a:t> </a:t>
            </a:r>
            <a:r>
              <a:rPr lang="pt-BR" sz="1200" dirty="0" err="1" smtClean="0"/>
              <a:t>models</a:t>
            </a:r>
            <a:r>
              <a:rPr lang="pt-BR" sz="1200" dirty="0" smtClean="0"/>
              <a:t>; 5,530 </a:t>
            </a:r>
            <a:r>
              <a:rPr lang="pt-BR" sz="1200" dirty="0" err="1" smtClean="0"/>
              <a:t>approved</a:t>
            </a:r>
            <a:r>
              <a:rPr lang="pt-BR" sz="1200" dirty="0" smtClean="0"/>
              <a:t> </a:t>
            </a:r>
            <a:r>
              <a:rPr lang="pt-BR" sz="1200" dirty="0" err="1" smtClean="0"/>
              <a:t>models</a:t>
            </a:r>
            <a:r>
              <a:rPr lang="pt-BR" sz="1200" baseline="0" dirty="0" smtClean="0"/>
              <a:t> 43% </a:t>
            </a:r>
            <a:r>
              <a:rPr lang="pt-BR" sz="1200" baseline="0" dirty="0" err="1" smtClean="0"/>
              <a:t>of</a:t>
            </a:r>
            <a:r>
              <a:rPr lang="pt-BR" sz="1200" baseline="0" dirty="0" smtClean="0"/>
              <a:t> </a:t>
            </a:r>
            <a:r>
              <a:rPr lang="pt-BR" sz="1200" baseline="0" dirty="0" err="1" smtClean="0"/>
              <a:t>models</a:t>
            </a:r>
            <a:r>
              <a:rPr lang="pt-BR" sz="1200" baseline="0" dirty="0" smtClean="0"/>
              <a:t> </a:t>
            </a:r>
            <a:r>
              <a:rPr lang="pt-BR" sz="1200" baseline="0" dirty="0" err="1" smtClean="0"/>
              <a:t>with</a:t>
            </a:r>
            <a:r>
              <a:rPr lang="pt-BR" sz="1200" baseline="0" dirty="0" smtClean="0"/>
              <a:t> 1-5 points; 31% </a:t>
            </a:r>
            <a:r>
              <a:rPr lang="pt-BR" sz="1200" baseline="0" dirty="0" err="1" smtClean="0"/>
              <a:t>with</a:t>
            </a:r>
            <a:r>
              <a:rPr lang="pt-BR" sz="1200" baseline="0" dirty="0" smtClean="0"/>
              <a:t> 6-20; 26% </a:t>
            </a:r>
            <a:r>
              <a:rPr lang="pt-BR" sz="1200" baseline="0" dirty="0" err="1" smtClean="0"/>
              <a:t>with</a:t>
            </a:r>
            <a:r>
              <a:rPr lang="pt-BR" sz="1200" baseline="0" dirty="0" smtClean="0"/>
              <a:t> &gt;20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F4679-A306-418D-AC41-B69D549C4A4B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1247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F4679-A306-418D-AC41-B69D549C4A4B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64233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E99BD-441E-4FBF-AAAD-663C3FACAF8D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6647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dirty="0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9E17-6CB1-455E-A3CB-0B8A2268D9F6}" type="datetimeFigureOut">
              <a:rPr lang="pt-BR" smtClean="0"/>
              <a:t>25/04/2019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46331-F501-4BA7-A1E0-CDBF1D0A2C32}" type="slidenum">
              <a:rPr lang="pt-BR" smtClean="0"/>
              <a:t>‹nº›</a:t>
            </a:fld>
            <a:endParaRPr lang="pt-BR" dirty="0"/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37" y="23812"/>
            <a:ext cx="1252818" cy="51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436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9E17-6CB1-455E-A3CB-0B8A2268D9F6}" type="datetimeFigureOut">
              <a:rPr lang="pt-BR" smtClean="0"/>
              <a:t>25/04/2019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46331-F501-4BA7-A1E0-CDBF1D0A2C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5408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9E17-6CB1-455E-A3CB-0B8A2268D9F6}" type="datetimeFigureOut">
              <a:rPr lang="pt-BR" smtClean="0"/>
              <a:t>25/04/2019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46331-F501-4BA7-A1E0-CDBF1D0A2C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7853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9E17-6CB1-455E-A3CB-0B8A2268D9F6}" type="datetimeFigureOut">
              <a:rPr lang="pt-BR" smtClean="0"/>
              <a:t>25/04/2019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46331-F501-4BA7-A1E0-CDBF1D0A2C3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38052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9E17-6CB1-455E-A3CB-0B8A2268D9F6}" type="datetimeFigureOut">
              <a:rPr lang="pt-BR" smtClean="0"/>
              <a:t>25/04/2019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46331-F501-4BA7-A1E0-CDBF1D0A2C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5209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9E17-6CB1-455E-A3CB-0B8A2268D9F6}" type="datetimeFigureOut">
              <a:rPr lang="pt-BR" smtClean="0"/>
              <a:t>25/04/2019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46331-F501-4BA7-A1E0-CDBF1D0A2C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2924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9E17-6CB1-455E-A3CB-0B8A2268D9F6}" type="datetimeFigureOut">
              <a:rPr lang="pt-BR" smtClean="0"/>
              <a:t>25/04/2019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46331-F501-4BA7-A1E0-CDBF1D0A2C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1009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9E17-6CB1-455E-A3CB-0B8A2268D9F6}" type="datetimeFigureOut">
              <a:rPr lang="pt-BR" smtClean="0"/>
              <a:t>25/04/2019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46331-F501-4BA7-A1E0-CDBF1D0A2C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4537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9E17-6CB1-455E-A3CB-0B8A2268D9F6}" type="datetimeFigureOut">
              <a:rPr lang="pt-BR" smtClean="0"/>
              <a:t>25/04/2019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46331-F501-4BA7-A1E0-CDBF1D0A2C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5944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9E17-6CB1-455E-A3CB-0B8A2268D9F6}" type="datetimeFigureOut">
              <a:rPr lang="pt-BR" smtClean="0"/>
              <a:t>25/04/2019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46331-F501-4BA7-A1E0-CDBF1D0A2C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4005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9E17-6CB1-455E-A3CB-0B8A2268D9F6}" type="datetimeFigureOut">
              <a:rPr lang="pt-BR" smtClean="0"/>
              <a:t>25/04/2019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46331-F501-4BA7-A1E0-CDBF1D0A2C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5403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49973"/>
            <a:ext cx="7886700" cy="4865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156447"/>
            <a:ext cx="7886700" cy="5020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DF9E17-6CB1-455E-A3CB-0B8A2268D9F6}" type="datetimeFigureOut">
              <a:rPr lang="pt-BR" smtClean="0"/>
              <a:t>25/04/2019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946331-F501-4BA7-A1E0-CDBF1D0A2C32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824975" y="6356351"/>
            <a:ext cx="1033275" cy="41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231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6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splink.org.br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splink.org.br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6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68.gif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3.png"/><Relationship Id="rId7" Type="http://schemas.openxmlformats.org/officeDocument/2006/relationships/hyperlink" Target="http://biogeo.inct.florabrasil.net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lacunas.inct.florabrasil.net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11" Type="http://schemas.openxmlformats.org/officeDocument/2006/relationships/image" Target="../media/image107.gif"/><Relationship Id="rId5" Type="http://schemas.openxmlformats.org/officeDocument/2006/relationships/image" Target="../media/image101.png"/><Relationship Id="rId15" Type="http://schemas.openxmlformats.org/officeDocument/2006/relationships/image" Target="../media/image2.gif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Relationship Id="rId14" Type="http://schemas.openxmlformats.org/officeDocument/2006/relationships/image" Target="../media/image1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2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12" Type="http://schemas.openxmlformats.org/officeDocument/2006/relationships/image" Target="../media/image121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5" Type="http://schemas.openxmlformats.org/officeDocument/2006/relationships/image" Target="../media/image114.png"/><Relationship Id="rId10" Type="http://schemas.openxmlformats.org/officeDocument/2006/relationships/image" Target="../media/image119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Relationship Id="rId14" Type="http://schemas.openxmlformats.org/officeDocument/2006/relationships/image" Target="../media/image12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BR" sz="4000" dirty="0"/>
              <a:t>Comunidades Colaborativas e Dados Abertos: a experiência da </a:t>
            </a:r>
            <a:r>
              <a:rPr lang="pt-BR" sz="4000" dirty="0" smtClean="0"/>
              <a:t>rede </a:t>
            </a:r>
            <a:r>
              <a:rPr lang="pt-BR" sz="4000" i="1" dirty="0" smtClean="0"/>
              <a:t>species</a:t>
            </a:r>
            <a:r>
              <a:rPr lang="pt-BR" sz="4000" dirty="0" smtClean="0"/>
              <a:t>Link</a:t>
            </a:r>
            <a:endParaRPr lang="pt-BR" sz="40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839782"/>
            <a:ext cx="6858000" cy="1655762"/>
          </a:xfrm>
        </p:spPr>
        <p:txBody>
          <a:bodyPr/>
          <a:lstStyle/>
          <a:p>
            <a:r>
              <a:rPr lang="pt-BR" dirty="0" smtClean="0"/>
              <a:t>Dora Ann Lange Canhos</a:t>
            </a:r>
          </a:p>
          <a:p>
            <a:r>
              <a:rPr lang="pt-BR" dirty="0" smtClean="0"/>
              <a:t>Centro de Referência em Informações Ambientais CRIA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0979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Uso dos dados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" y="1567801"/>
            <a:ext cx="1866900" cy="2667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" y="1920225"/>
            <a:ext cx="3486150" cy="347662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9550" y="1567801"/>
            <a:ext cx="5124450" cy="4181475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262890" y="5835000"/>
            <a:ext cx="5544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2018: média de 1,6 milhão de registros utilizados por dia </a:t>
            </a:r>
            <a:endParaRPr lang="pt-BR" dirty="0"/>
          </a:p>
        </p:txBody>
      </p:sp>
      <p:sp>
        <p:nvSpPr>
          <p:cNvPr id="9" name="Retângulo 8"/>
          <p:cNvSpPr/>
          <p:nvPr/>
        </p:nvSpPr>
        <p:spPr>
          <a:xfrm>
            <a:off x="5511062" y="548149"/>
            <a:ext cx="3166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www.splink.org.br/showUsage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5058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Uso dos dados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" y="1123015"/>
            <a:ext cx="3390900" cy="298132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l="3329" t="11341"/>
          <a:stretch/>
        </p:blipFill>
        <p:spPr>
          <a:xfrm>
            <a:off x="3727323" y="1233124"/>
            <a:ext cx="5156454" cy="287121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65163" y="3988040"/>
            <a:ext cx="4875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/>
              <a:t>2018: 11 mil imagens servidas por dia</a:t>
            </a:r>
            <a:endParaRPr lang="pt-BR" sz="24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/>
          <a:srcRect b="20438"/>
          <a:stretch/>
        </p:blipFill>
        <p:spPr>
          <a:xfrm>
            <a:off x="5442585" y="4104340"/>
            <a:ext cx="2460498" cy="208429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63" y="4860739"/>
            <a:ext cx="1724025" cy="74295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163" y="5740023"/>
            <a:ext cx="2095500" cy="4953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7291" y="6303054"/>
            <a:ext cx="1571625" cy="314325"/>
          </a:xfrm>
          <a:prstGeom prst="rect">
            <a:avLst/>
          </a:prstGeom>
          <a:ln w="28575">
            <a:solidFill>
              <a:schemeClr val="bg2">
                <a:lumMod val="90000"/>
              </a:schemeClr>
            </a:solidFill>
          </a:ln>
        </p:spPr>
      </p:pic>
      <p:sp>
        <p:nvSpPr>
          <p:cNvPr id="10" name="CaixaDeTexto 9"/>
          <p:cNvSpPr txBox="1"/>
          <p:nvPr/>
        </p:nvSpPr>
        <p:spPr>
          <a:xfrm>
            <a:off x="6305550" y="4961823"/>
            <a:ext cx="1095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811 vezes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883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Valoriza as coleções biológicas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29" y="2004840"/>
            <a:ext cx="4600575" cy="47625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2900" y="1814340"/>
            <a:ext cx="552450" cy="66675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/>
          <a:srcRect b="13684"/>
          <a:stretch/>
        </p:blipFill>
        <p:spPr>
          <a:xfrm>
            <a:off x="0" y="671638"/>
            <a:ext cx="9144000" cy="955994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729" y="3766375"/>
            <a:ext cx="3514725" cy="1647825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8304" y="2667798"/>
            <a:ext cx="4152900" cy="410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28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Dados GBIF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1438275"/>
            <a:ext cx="9029700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85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4320" y="149973"/>
            <a:ext cx="8241030" cy="486521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Interface de busca / qualidade dos dados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880603"/>
            <a:ext cx="5107365" cy="556393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685" y="880603"/>
            <a:ext cx="2952750" cy="47244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6441032" y="511271"/>
            <a:ext cx="1946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hlinkClick r:id="rId4"/>
              </a:rPr>
              <a:t>www.splink.org.br</a:t>
            </a:r>
            <a:r>
              <a:rPr lang="pt-BR" dirty="0" smtClean="0"/>
              <a:t> </a:t>
            </a:r>
            <a:endParaRPr lang="pt-BR" dirty="0"/>
          </a:p>
        </p:txBody>
      </p:sp>
      <p:cxnSp>
        <p:nvCxnSpPr>
          <p:cNvPr id="7" name="Conector de seta reta 6"/>
          <p:cNvCxnSpPr/>
          <p:nvPr/>
        </p:nvCxnSpPr>
        <p:spPr>
          <a:xfrm flipH="1">
            <a:off x="2523744" y="5084064"/>
            <a:ext cx="42062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/>
          <p:cNvCxnSpPr/>
          <p:nvPr/>
        </p:nvCxnSpPr>
        <p:spPr>
          <a:xfrm flipH="1">
            <a:off x="3069336" y="5894832"/>
            <a:ext cx="42062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/>
          <p:cNvCxnSpPr/>
          <p:nvPr/>
        </p:nvCxnSpPr>
        <p:spPr>
          <a:xfrm flipH="1">
            <a:off x="6858060" y="5047488"/>
            <a:ext cx="42062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475488" y="4426300"/>
            <a:ext cx="21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e</a:t>
            </a:r>
            <a:r>
              <a:rPr lang="pt-BR" dirty="0" smtClean="0"/>
              <a:t>mbranco embranco</a:t>
            </a:r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2303673" y="3953202"/>
            <a:ext cx="1186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 smtClean="0"/>
              <a:t>naobranco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900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4320" y="149973"/>
            <a:ext cx="8241030" cy="486521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Interface de busca / qualidade dos dados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1200643"/>
            <a:ext cx="5107365" cy="556393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685" y="1200643"/>
            <a:ext cx="2952750" cy="47244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6441032" y="511271"/>
            <a:ext cx="1946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hlinkClick r:id="rId4"/>
              </a:rPr>
              <a:t>www.splink.org.br</a:t>
            </a:r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274320" y="785726"/>
            <a:ext cx="6796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Família = </a:t>
            </a:r>
            <a:r>
              <a:rPr lang="pt-BR" dirty="0" err="1"/>
              <a:t>Apidae</a:t>
            </a:r>
            <a:r>
              <a:rPr lang="pt-BR" dirty="0"/>
              <a:t> | </a:t>
            </a:r>
            <a:r>
              <a:rPr lang="pt-BR" dirty="0" err="1"/>
              <a:t>Halictidae</a:t>
            </a:r>
            <a:r>
              <a:rPr lang="pt-BR" dirty="0"/>
              <a:t> | </a:t>
            </a:r>
            <a:r>
              <a:rPr lang="pt-BR" dirty="0" err="1"/>
              <a:t>Colletidae</a:t>
            </a:r>
            <a:r>
              <a:rPr lang="pt-BR" dirty="0"/>
              <a:t> | </a:t>
            </a:r>
            <a:r>
              <a:rPr lang="pt-BR" dirty="0" err="1"/>
              <a:t>Andrenidae</a:t>
            </a:r>
            <a:r>
              <a:rPr lang="pt-BR" dirty="0"/>
              <a:t> | </a:t>
            </a:r>
            <a:r>
              <a:rPr lang="pt-BR" dirty="0" err="1"/>
              <a:t>Megachilidae</a:t>
            </a:r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4023360" y="3562843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BRA</a:t>
            </a:r>
            <a:endParaRPr lang="pt-BR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401721" y="4757874"/>
            <a:ext cx="2240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n</a:t>
            </a:r>
            <a:r>
              <a:rPr lang="pt-BR" dirty="0" err="1" smtClean="0"/>
              <a:t>aobranco</a:t>
            </a:r>
            <a:r>
              <a:rPr lang="pt-BR" dirty="0" smtClean="0"/>
              <a:t> </a:t>
            </a:r>
            <a:r>
              <a:rPr lang="pt-BR" dirty="0" err="1" smtClean="0"/>
              <a:t>naobranco</a:t>
            </a:r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5495544" y="4261104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x</a:t>
            </a:r>
            <a:endParaRPr lang="pt-BR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5495544" y="5355336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x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0121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Resultados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6494"/>
            <a:ext cx="9144000" cy="261484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4874" y="897978"/>
            <a:ext cx="2499126" cy="240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88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Resultados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6494"/>
            <a:ext cx="9144000" cy="26148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897978"/>
            <a:ext cx="2209800" cy="343852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89" y="652099"/>
            <a:ext cx="1206722" cy="94183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65" y="1706308"/>
            <a:ext cx="1800225" cy="223837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40" y="4336503"/>
            <a:ext cx="1771650" cy="2257425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9699" y="1901951"/>
            <a:ext cx="5053077" cy="339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20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Resultados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6494"/>
            <a:ext cx="9144000" cy="261484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05757"/>
            <a:ext cx="9144000" cy="424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2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Resultados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6494"/>
            <a:ext cx="9144000" cy="26148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4213"/>
            <a:ext cx="9144000" cy="445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48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78532"/>
            <a:ext cx="8712968" cy="974204"/>
          </a:xfrm>
        </p:spPr>
        <p:txBody>
          <a:bodyPr>
            <a:noAutofit/>
          </a:bodyPr>
          <a:lstStyle/>
          <a:p>
            <a:r>
              <a:rPr lang="pt-BR" sz="3000" dirty="0" smtClean="0"/>
              <a:t>Ciência Aberta: novas demandas para a comunicação</a:t>
            </a:r>
            <a:endParaRPr lang="pt-BR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 Modo de produção de conhecimento (</a:t>
            </a:r>
            <a:r>
              <a:rPr lang="pt-BR" dirty="0" err="1" smtClean="0"/>
              <a:t>Gibbons</a:t>
            </a:r>
            <a:r>
              <a:rPr lang="pt-BR" dirty="0" smtClean="0"/>
              <a:t> </a:t>
            </a:r>
            <a:r>
              <a:rPr lang="pt-BR" dirty="0" err="1" smtClean="0"/>
              <a:t>et</a:t>
            </a:r>
            <a:r>
              <a:rPr lang="pt-BR" dirty="0" smtClean="0"/>
              <a:t> al. 1994)</a:t>
            </a:r>
          </a:p>
          <a:p>
            <a:pPr lvl="1"/>
            <a:r>
              <a:rPr lang="pt-BR" i="1" dirty="0" smtClean="0"/>
              <a:t>Modo 1</a:t>
            </a:r>
            <a:r>
              <a:rPr lang="pt-BR" dirty="0" smtClean="0"/>
              <a:t>: disciplinar, resultados avaliados por pares, comunicado por meio de canais institucionais</a:t>
            </a:r>
            <a:br>
              <a:rPr lang="pt-BR" dirty="0" smtClean="0"/>
            </a:br>
            <a:r>
              <a:rPr lang="pt-BR" dirty="0" smtClean="0"/>
              <a:t>Foco na divulgação dos resultados</a:t>
            </a:r>
          </a:p>
          <a:p>
            <a:pPr lvl="1"/>
            <a:r>
              <a:rPr lang="pt-BR" i="1" dirty="0" smtClean="0"/>
              <a:t>Modo 2</a:t>
            </a:r>
            <a:r>
              <a:rPr lang="pt-BR" dirty="0" smtClean="0"/>
              <a:t>: resolução de problemas</a:t>
            </a:r>
          </a:p>
          <a:p>
            <a:pPr lvl="2"/>
            <a:r>
              <a:rPr lang="pt-BR" dirty="0" smtClean="0"/>
              <a:t>Envolvimento de diferentes atores na gênese do conhecimento (≠ disciplinas, especialidades, instituições, países, culturas, ...)</a:t>
            </a:r>
          </a:p>
          <a:p>
            <a:pPr lvl="2"/>
            <a:r>
              <a:rPr lang="pt-BR" dirty="0" smtClean="0"/>
              <a:t>Comunicação é crucial durante todo o processo</a:t>
            </a:r>
          </a:p>
          <a:p>
            <a:pPr lvl="2"/>
            <a:r>
              <a:rPr lang="pt-BR" dirty="0" smtClean="0"/>
              <a:t>Novas estruturas de governança</a:t>
            </a:r>
          </a:p>
          <a:p>
            <a:pPr lvl="2"/>
            <a:r>
              <a:rPr lang="pt-BR" dirty="0" smtClean="0"/>
              <a:t>Ciência objeto de discussão pública</a:t>
            </a:r>
          </a:p>
          <a:p>
            <a:pPr lvl="2"/>
            <a:r>
              <a:rPr lang="pt-BR" dirty="0" smtClean="0"/>
              <a:t>Necessidade de novos mecanismos de reconhecimento e valorização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66911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144" y="897978"/>
            <a:ext cx="9010650" cy="574357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Resultados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6494"/>
            <a:ext cx="9144000" cy="26148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/>
          <a:srcRect t="13408" b="5417"/>
          <a:stretch/>
        </p:blipFill>
        <p:spPr>
          <a:xfrm>
            <a:off x="97917" y="1417536"/>
            <a:ext cx="8979408" cy="473219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2" y="1756181"/>
            <a:ext cx="8848496" cy="439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24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ítulo 68"/>
          <p:cNvSpPr>
            <a:spLocks noGrp="1"/>
          </p:cNvSpPr>
          <p:nvPr>
            <p:ph type="title"/>
          </p:nvPr>
        </p:nvSpPr>
        <p:spPr>
          <a:xfrm>
            <a:off x="2020824" y="118129"/>
            <a:ext cx="6910533" cy="599235"/>
          </a:xfrm>
        </p:spPr>
        <p:txBody>
          <a:bodyPr anchor="t">
            <a:noAutofit/>
          </a:bodyPr>
          <a:lstStyle/>
          <a:p>
            <a:r>
              <a:rPr lang="pt-BR" i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Interface de busca agrega valor ao dado</a:t>
            </a:r>
            <a:r>
              <a:rPr lang="pt-BR" dirty="0">
                <a:latin typeface="+mn-lt"/>
              </a:rPr>
              <a:t/>
            </a:r>
            <a:br>
              <a:rPr lang="pt-BR" dirty="0">
                <a:latin typeface="+mn-lt"/>
              </a:rPr>
            </a:br>
            <a:endParaRPr lang="pt-BR" dirty="0">
              <a:latin typeface="+mn-lt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43" y="1398241"/>
            <a:ext cx="3043238" cy="671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6189" y="1394258"/>
            <a:ext cx="1698295" cy="1879573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72712"/>
            <a:ext cx="3272175" cy="1001119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8497" y="1408530"/>
            <a:ext cx="3605924" cy="1652424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6934" y="4095158"/>
            <a:ext cx="1807217" cy="730745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8768" y="4913900"/>
            <a:ext cx="2225233" cy="1013321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02059" y="3515365"/>
            <a:ext cx="2449985" cy="2351379"/>
          </a:xfrm>
          <a:prstGeom prst="rect">
            <a:avLst/>
          </a:prstGeom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90732" y="3550830"/>
            <a:ext cx="774201" cy="533932"/>
          </a:xfrm>
          <a:prstGeom prst="rect">
            <a:avLst/>
          </a:prstGeom>
        </p:spPr>
      </p:pic>
      <p:pic>
        <p:nvPicPr>
          <p:cNvPr id="29" name="Imagem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97032" y="4716511"/>
            <a:ext cx="710543" cy="498626"/>
          </a:xfrm>
          <a:prstGeom prst="rect">
            <a:avLst/>
          </a:prstGeom>
        </p:spPr>
      </p:pic>
      <p:sp>
        <p:nvSpPr>
          <p:cNvPr id="30" name="CaixaDeTexto 29"/>
          <p:cNvSpPr txBox="1"/>
          <p:nvPr/>
        </p:nvSpPr>
        <p:spPr>
          <a:xfrm>
            <a:off x="6536788" y="3848927"/>
            <a:ext cx="261013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50" dirty="0" err="1"/>
              <a:t>Compound</a:t>
            </a:r>
            <a:r>
              <a:rPr lang="pt-BR" sz="1350" dirty="0"/>
              <a:t> </a:t>
            </a:r>
            <a:r>
              <a:rPr lang="pt-BR" sz="1350" dirty="0" err="1"/>
              <a:t>isolated</a:t>
            </a:r>
            <a:r>
              <a:rPr lang="pt-BR" sz="1350" dirty="0"/>
              <a:t> </a:t>
            </a:r>
            <a:r>
              <a:rPr lang="pt-BR" sz="1350" dirty="0" err="1"/>
              <a:t>from</a:t>
            </a:r>
            <a:r>
              <a:rPr lang="pt-BR" sz="1350" dirty="0"/>
              <a:t> </a:t>
            </a:r>
            <a:r>
              <a:rPr lang="pt-BR" sz="1350" dirty="0" err="1"/>
              <a:t>the</a:t>
            </a:r>
            <a:r>
              <a:rPr lang="pt-BR" sz="1350" dirty="0"/>
              <a:t> </a:t>
            </a:r>
            <a:r>
              <a:rPr lang="pt-BR" sz="1350" dirty="0" err="1"/>
              <a:t>plant</a:t>
            </a:r>
            <a:endParaRPr lang="pt-BR" sz="1350" dirty="0"/>
          </a:p>
        </p:txBody>
      </p:sp>
      <p:pic>
        <p:nvPicPr>
          <p:cNvPr id="2050" name="Picture 2" descr="https://nubbe.iq.unesp.br/portal/images/logo-nubb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726" y="3212119"/>
            <a:ext cx="1621631" cy="64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Imagem 3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656" y="3276464"/>
            <a:ext cx="2656389" cy="259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21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A importância das e-infraestruturas locais</a:t>
            </a:r>
            <a:endParaRPr lang="pt-BR" dirty="0"/>
          </a:p>
        </p:txBody>
      </p:sp>
      <p:sp>
        <p:nvSpPr>
          <p:cNvPr id="3" name="Fluxograma: Disco magnético 2"/>
          <p:cNvSpPr/>
          <p:nvPr/>
        </p:nvSpPr>
        <p:spPr>
          <a:xfrm>
            <a:off x="552471" y="5761367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4" name="Fluxograma: Disco magnético 3"/>
          <p:cNvSpPr/>
          <p:nvPr/>
        </p:nvSpPr>
        <p:spPr>
          <a:xfrm>
            <a:off x="407701" y="4552134"/>
            <a:ext cx="3699695" cy="459486"/>
          </a:xfrm>
          <a:prstGeom prst="flowChartMagneticDisk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500" dirty="0">
                <a:solidFill>
                  <a:schemeClr val="bg1"/>
                </a:solidFill>
              </a:rPr>
              <a:t>Banco de Dados</a:t>
            </a:r>
          </a:p>
        </p:txBody>
      </p:sp>
      <p:sp>
        <p:nvSpPr>
          <p:cNvPr id="5" name="Fluxograma: Disco magnético 4"/>
          <p:cNvSpPr/>
          <p:nvPr/>
        </p:nvSpPr>
        <p:spPr>
          <a:xfrm>
            <a:off x="1146537" y="5761367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6" name="Fluxograma: Disco magnético 5"/>
          <p:cNvSpPr/>
          <p:nvPr/>
        </p:nvSpPr>
        <p:spPr>
          <a:xfrm>
            <a:off x="1740603" y="5761367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7" name="Fluxograma: Disco magnético 6"/>
          <p:cNvSpPr/>
          <p:nvPr/>
        </p:nvSpPr>
        <p:spPr>
          <a:xfrm>
            <a:off x="2334669" y="5761367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8" name="Fluxograma: Disco magnético 7"/>
          <p:cNvSpPr/>
          <p:nvPr/>
        </p:nvSpPr>
        <p:spPr>
          <a:xfrm>
            <a:off x="2928735" y="5761367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9" name="Fluxograma: Disco magnético 8"/>
          <p:cNvSpPr/>
          <p:nvPr/>
        </p:nvSpPr>
        <p:spPr>
          <a:xfrm>
            <a:off x="3522801" y="5761367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10" name="Seta para cima 9"/>
          <p:cNvSpPr/>
          <p:nvPr/>
        </p:nvSpPr>
        <p:spPr>
          <a:xfrm>
            <a:off x="2389512" y="5087905"/>
            <a:ext cx="135299" cy="555754"/>
          </a:xfrm>
          <a:prstGeom prst="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12" name="Texto explicativo em seta para cima 11"/>
          <p:cNvSpPr/>
          <p:nvPr/>
        </p:nvSpPr>
        <p:spPr>
          <a:xfrm>
            <a:off x="1393452" y="3352625"/>
            <a:ext cx="1728192" cy="540060"/>
          </a:xfrm>
          <a:prstGeom prst="upArrowCallou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500" dirty="0">
                <a:solidFill>
                  <a:prstClr val="black"/>
                </a:solidFill>
              </a:rPr>
              <a:t>Interface de Busca</a:t>
            </a:r>
          </a:p>
        </p:txBody>
      </p:sp>
      <p:sp>
        <p:nvSpPr>
          <p:cNvPr id="13" name="Seta para cima 12"/>
          <p:cNvSpPr/>
          <p:nvPr/>
        </p:nvSpPr>
        <p:spPr>
          <a:xfrm flipH="1">
            <a:off x="2217183" y="4054678"/>
            <a:ext cx="117486" cy="416884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14" name="Fluxograma: Disco magnético 13"/>
          <p:cNvSpPr/>
          <p:nvPr/>
        </p:nvSpPr>
        <p:spPr>
          <a:xfrm>
            <a:off x="666771" y="5875667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15" name="Fluxograma: Disco magnético 14"/>
          <p:cNvSpPr/>
          <p:nvPr/>
        </p:nvSpPr>
        <p:spPr>
          <a:xfrm>
            <a:off x="1260837" y="5875667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16" name="Fluxograma: Disco magnético 15"/>
          <p:cNvSpPr/>
          <p:nvPr/>
        </p:nvSpPr>
        <p:spPr>
          <a:xfrm>
            <a:off x="1854903" y="5875667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17" name="Fluxograma: Disco magnético 16"/>
          <p:cNvSpPr/>
          <p:nvPr/>
        </p:nvSpPr>
        <p:spPr>
          <a:xfrm>
            <a:off x="2448969" y="5875667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18" name="Fluxograma: Disco magnético 17"/>
          <p:cNvSpPr/>
          <p:nvPr/>
        </p:nvSpPr>
        <p:spPr>
          <a:xfrm>
            <a:off x="3043035" y="5875667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19" name="Fluxograma: Disco magnético 18"/>
          <p:cNvSpPr/>
          <p:nvPr/>
        </p:nvSpPr>
        <p:spPr>
          <a:xfrm>
            <a:off x="3637101" y="5875667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20" name="Fluxograma: Disco magnético 19"/>
          <p:cNvSpPr/>
          <p:nvPr/>
        </p:nvSpPr>
        <p:spPr>
          <a:xfrm>
            <a:off x="781071" y="5989967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21" name="Fluxograma: Disco magnético 20"/>
          <p:cNvSpPr/>
          <p:nvPr/>
        </p:nvSpPr>
        <p:spPr>
          <a:xfrm>
            <a:off x="1375137" y="5989967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22" name="Fluxograma: Disco magnético 21"/>
          <p:cNvSpPr/>
          <p:nvPr/>
        </p:nvSpPr>
        <p:spPr>
          <a:xfrm>
            <a:off x="1969203" y="5989967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23" name="Fluxograma: Disco magnético 22"/>
          <p:cNvSpPr/>
          <p:nvPr/>
        </p:nvSpPr>
        <p:spPr>
          <a:xfrm>
            <a:off x="3157335" y="5989967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24" name="Fluxograma: Disco magnético 23"/>
          <p:cNvSpPr/>
          <p:nvPr/>
        </p:nvSpPr>
        <p:spPr>
          <a:xfrm>
            <a:off x="3751401" y="5989967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25" name="Fluxograma: Disco magnético 24"/>
          <p:cNvSpPr/>
          <p:nvPr/>
        </p:nvSpPr>
        <p:spPr>
          <a:xfrm>
            <a:off x="2563269" y="5989967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pic>
        <p:nvPicPr>
          <p:cNvPr id="26" name="Imagem 2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8164" y="1971749"/>
            <a:ext cx="1257300" cy="1257300"/>
          </a:xfrm>
          <a:prstGeom prst="rect">
            <a:avLst/>
          </a:prstGeom>
        </p:spPr>
      </p:pic>
      <p:sp>
        <p:nvSpPr>
          <p:cNvPr id="27" name="CaixaDeTexto 2"/>
          <p:cNvSpPr txBox="1"/>
          <p:nvPr/>
        </p:nvSpPr>
        <p:spPr>
          <a:xfrm>
            <a:off x="1206530" y="1308893"/>
            <a:ext cx="2138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/>
              <a:t>Avanços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TIC</a:t>
            </a:r>
          </a:p>
        </p:txBody>
      </p:sp>
      <p:sp>
        <p:nvSpPr>
          <p:cNvPr id="28" name="Seta para cima 27"/>
          <p:cNvSpPr/>
          <p:nvPr/>
        </p:nvSpPr>
        <p:spPr>
          <a:xfrm>
            <a:off x="2776797" y="5085415"/>
            <a:ext cx="135299" cy="555754"/>
          </a:xfrm>
          <a:prstGeom prst="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29" name="Seta para cima 28"/>
          <p:cNvSpPr/>
          <p:nvPr/>
        </p:nvSpPr>
        <p:spPr>
          <a:xfrm>
            <a:off x="3178453" y="5087905"/>
            <a:ext cx="135299" cy="555754"/>
          </a:xfrm>
          <a:prstGeom prst="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30" name="Seta para cima 29"/>
          <p:cNvSpPr/>
          <p:nvPr/>
        </p:nvSpPr>
        <p:spPr>
          <a:xfrm>
            <a:off x="3621828" y="5099815"/>
            <a:ext cx="135299" cy="555754"/>
          </a:xfrm>
          <a:prstGeom prst="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31" name="Seta para cima 30"/>
          <p:cNvSpPr/>
          <p:nvPr/>
        </p:nvSpPr>
        <p:spPr>
          <a:xfrm>
            <a:off x="1983631" y="5087905"/>
            <a:ext cx="135299" cy="555754"/>
          </a:xfrm>
          <a:prstGeom prst="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32" name="Seta para cima 31"/>
          <p:cNvSpPr/>
          <p:nvPr/>
        </p:nvSpPr>
        <p:spPr>
          <a:xfrm>
            <a:off x="1626961" y="5087905"/>
            <a:ext cx="135299" cy="555754"/>
          </a:xfrm>
          <a:prstGeom prst="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33" name="Seta para cima 32"/>
          <p:cNvSpPr/>
          <p:nvPr/>
        </p:nvSpPr>
        <p:spPr>
          <a:xfrm>
            <a:off x="1182434" y="5110180"/>
            <a:ext cx="135299" cy="555754"/>
          </a:xfrm>
          <a:prstGeom prst="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34" name="Seta para cima 33"/>
          <p:cNvSpPr/>
          <p:nvPr/>
        </p:nvSpPr>
        <p:spPr>
          <a:xfrm>
            <a:off x="707104" y="5099186"/>
            <a:ext cx="135299" cy="555754"/>
          </a:xfrm>
          <a:prstGeom prst="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pic>
        <p:nvPicPr>
          <p:cNvPr id="35" name="Imagem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0868" y="988582"/>
            <a:ext cx="2767824" cy="557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21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CaixaDeTexto 164"/>
          <p:cNvSpPr txBox="1"/>
          <p:nvPr/>
        </p:nvSpPr>
        <p:spPr>
          <a:xfrm>
            <a:off x="5308650" y="5595916"/>
            <a:ext cx="2353183" cy="1015663"/>
          </a:xfrm>
          <a:prstGeom prst="rect">
            <a:avLst/>
          </a:prstGeom>
          <a:solidFill>
            <a:srgbClr val="FFF8E5"/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sz="1500" dirty="0"/>
              <a:t> </a:t>
            </a:r>
            <a:r>
              <a:rPr lang="pt-BR" sz="1500" dirty="0" err="1"/>
              <a:t>Cibertaxonomia</a:t>
            </a:r>
            <a:r>
              <a:rPr lang="pt-BR" sz="1500" dirty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pt-BR" sz="1500" dirty="0"/>
              <a:t> Sistema de Anotação</a:t>
            </a:r>
          </a:p>
          <a:p>
            <a:pPr>
              <a:buFont typeface="Arial" pitchFamily="34" charset="0"/>
              <a:buChar char="•"/>
            </a:pPr>
            <a:r>
              <a:rPr lang="pt-BR" sz="1500" dirty="0"/>
              <a:t> Lacunas</a:t>
            </a:r>
          </a:p>
          <a:p>
            <a:pPr>
              <a:buFont typeface="Arial" pitchFamily="34" charset="0"/>
              <a:buChar char="•"/>
            </a:pPr>
            <a:r>
              <a:rPr lang="pt-BR" sz="1500" dirty="0"/>
              <a:t> </a:t>
            </a:r>
            <a:r>
              <a:rPr lang="pt-BR" sz="1500" dirty="0" err="1"/>
              <a:t>BioGeo</a:t>
            </a:r>
            <a:endParaRPr lang="pt-BR" sz="150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2245" y="-3964"/>
            <a:ext cx="7886700" cy="539702"/>
          </a:xfrm>
        </p:spPr>
        <p:txBody>
          <a:bodyPr>
            <a:normAutofit/>
          </a:bodyPr>
          <a:lstStyle/>
          <a:p>
            <a:r>
              <a:rPr lang="pt-BR" sz="3200" i="1" dirty="0" smtClean="0">
                <a:solidFill>
                  <a:schemeClr val="accent2">
                    <a:lumMod val="75000"/>
                  </a:schemeClr>
                </a:solidFill>
              </a:rPr>
              <a:t>species</a:t>
            </a:r>
            <a:r>
              <a:rPr lang="pt-BR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Link</a:t>
            </a:r>
            <a:r>
              <a:rPr lang="pt-BR" sz="3200" dirty="0" smtClean="0"/>
              <a:t> e o INCT - Herbário Virtual</a:t>
            </a:r>
            <a:endParaRPr lang="pt-BR" sz="3200" dirty="0"/>
          </a:p>
        </p:txBody>
      </p:sp>
      <p:sp>
        <p:nvSpPr>
          <p:cNvPr id="3" name="Fluxograma: Disco magnético 2"/>
          <p:cNvSpPr/>
          <p:nvPr/>
        </p:nvSpPr>
        <p:spPr>
          <a:xfrm>
            <a:off x="465955" y="5185613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4" name="Fluxograma: Disco magnético 3"/>
          <p:cNvSpPr/>
          <p:nvPr/>
        </p:nvSpPr>
        <p:spPr>
          <a:xfrm>
            <a:off x="335471" y="3504720"/>
            <a:ext cx="3699695" cy="459486"/>
          </a:xfrm>
          <a:prstGeom prst="flowChartMagneticDis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dirty="0">
                <a:solidFill>
                  <a:schemeClr val="tx1"/>
                </a:solidFill>
              </a:rPr>
              <a:t>Banco de dados</a:t>
            </a:r>
          </a:p>
        </p:txBody>
      </p:sp>
      <p:sp>
        <p:nvSpPr>
          <p:cNvPr id="5" name="Fluxograma: Disco magnético 4"/>
          <p:cNvSpPr/>
          <p:nvPr/>
        </p:nvSpPr>
        <p:spPr>
          <a:xfrm>
            <a:off x="1060021" y="5185613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6" name="Fluxograma: Disco magnético 5"/>
          <p:cNvSpPr/>
          <p:nvPr/>
        </p:nvSpPr>
        <p:spPr>
          <a:xfrm>
            <a:off x="1654087" y="5185613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7" name="Fluxograma: Disco magnético 6"/>
          <p:cNvSpPr/>
          <p:nvPr/>
        </p:nvSpPr>
        <p:spPr>
          <a:xfrm>
            <a:off x="2248153" y="5185613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8" name="Fluxograma: Disco magnético 7"/>
          <p:cNvSpPr/>
          <p:nvPr/>
        </p:nvSpPr>
        <p:spPr>
          <a:xfrm>
            <a:off x="2842219" y="5185613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9" name="Fluxograma: Disco magnético 8"/>
          <p:cNvSpPr/>
          <p:nvPr/>
        </p:nvSpPr>
        <p:spPr>
          <a:xfrm>
            <a:off x="3436285" y="5185613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0" name="CaixaDeTexto 9"/>
          <p:cNvSpPr txBox="1"/>
          <p:nvPr/>
        </p:nvSpPr>
        <p:spPr>
          <a:xfrm>
            <a:off x="231003" y="1702494"/>
            <a:ext cx="3921202" cy="784830"/>
          </a:xfrm>
          <a:prstGeom prst="rect">
            <a:avLst/>
          </a:prstGeom>
          <a:solidFill>
            <a:srgbClr val="F8FCF6"/>
          </a:solidFill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sz="1500" dirty="0"/>
              <a:t> dados de ocorrência de espécies</a:t>
            </a:r>
          </a:p>
          <a:p>
            <a:pPr>
              <a:buFont typeface="Arial" pitchFamily="34" charset="0"/>
              <a:buChar char="•"/>
            </a:pPr>
            <a:r>
              <a:rPr lang="pt-BR" sz="1500" dirty="0"/>
              <a:t> imagens (vouchers, plantas vivas, pólen)</a:t>
            </a:r>
          </a:p>
          <a:p>
            <a:pPr>
              <a:buFont typeface="Arial" pitchFamily="34" charset="0"/>
              <a:buChar char="•"/>
            </a:pPr>
            <a:r>
              <a:rPr lang="pt-BR" sz="1500" dirty="0"/>
              <a:t> mapas, gráficos, sínteses, catálogos (dinâmico)</a:t>
            </a:r>
          </a:p>
        </p:txBody>
      </p:sp>
      <p:sp>
        <p:nvSpPr>
          <p:cNvPr id="11" name="Cilindro 10"/>
          <p:cNvSpPr/>
          <p:nvPr/>
        </p:nvSpPr>
        <p:spPr>
          <a:xfrm>
            <a:off x="1073179" y="5902553"/>
            <a:ext cx="108012" cy="216024"/>
          </a:xfrm>
          <a:prstGeom prst="ca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2" name="Rosto feliz 11"/>
          <p:cNvSpPr/>
          <p:nvPr/>
        </p:nvSpPr>
        <p:spPr>
          <a:xfrm>
            <a:off x="1019173" y="5794541"/>
            <a:ext cx="216024" cy="162018"/>
          </a:xfrm>
          <a:prstGeom prst="smileyFac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3" name="Cilindro 12"/>
          <p:cNvSpPr/>
          <p:nvPr/>
        </p:nvSpPr>
        <p:spPr>
          <a:xfrm>
            <a:off x="803149" y="5902553"/>
            <a:ext cx="108012" cy="216024"/>
          </a:xfrm>
          <a:prstGeom prst="ca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4" name="Rosto feliz 13"/>
          <p:cNvSpPr/>
          <p:nvPr/>
        </p:nvSpPr>
        <p:spPr>
          <a:xfrm>
            <a:off x="749143" y="5794541"/>
            <a:ext cx="216024" cy="162018"/>
          </a:xfrm>
          <a:prstGeom prst="smileyFac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5" name="Cilindro 14"/>
          <p:cNvSpPr/>
          <p:nvPr/>
        </p:nvSpPr>
        <p:spPr>
          <a:xfrm>
            <a:off x="1343209" y="5902553"/>
            <a:ext cx="108012" cy="216024"/>
          </a:xfrm>
          <a:prstGeom prst="ca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6" name="Rosto feliz 15"/>
          <p:cNvSpPr/>
          <p:nvPr/>
        </p:nvSpPr>
        <p:spPr>
          <a:xfrm>
            <a:off x="1289203" y="5794541"/>
            <a:ext cx="216024" cy="162018"/>
          </a:xfrm>
          <a:prstGeom prst="smileyFac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7" name="Cilindro 16"/>
          <p:cNvSpPr/>
          <p:nvPr/>
        </p:nvSpPr>
        <p:spPr>
          <a:xfrm>
            <a:off x="1883269" y="5902553"/>
            <a:ext cx="108012" cy="216024"/>
          </a:xfrm>
          <a:prstGeom prst="ca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8" name="Rosto feliz 17"/>
          <p:cNvSpPr/>
          <p:nvPr/>
        </p:nvSpPr>
        <p:spPr>
          <a:xfrm>
            <a:off x="1829263" y="5794541"/>
            <a:ext cx="216024" cy="162018"/>
          </a:xfrm>
          <a:prstGeom prst="smileyFac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9" name="Cilindro 18"/>
          <p:cNvSpPr/>
          <p:nvPr/>
        </p:nvSpPr>
        <p:spPr>
          <a:xfrm>
            <a:off x="1613239" y="5902553"/>
            <a:ext cx="108012" cy="216024"/>
          </a:xfrm>
          <a:prstGeom prst="ca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0" name="Rosto feliz 19"/>
          <p:cNvSpPr/>
          <p:nvPr/>
        </p:nvSpPr>
        <p:spPr>
          <a:xfrm>
            <a:off x="1559233" y="5794541"/>
            <a:ext cx="216024" cy="162018"/>
          </a:xfrm>
          <a:prstGeom prst="smileyFac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1" name="Cilindro 20"/>
          <p:cNvSpPr/>
          <p:nvPr/>
        </p:nvSpPr>
        <p:spPr>
          <a:xfrm>
            <a:off x="2153299" y="5902553"/>
            <a:ext cx="108012" cy="216024"/>
          </a:xfrm>
          <a:prstGeom prst="ca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2" name="Rosto feliz 21"/>
          <p:cNvSpPr/>
          <p:nvPr/>
        </p:nvSpPr>
        <p:spPr>
          <a:xfrm>
            <a:off x="2099293" y="5794541"/>
            <a:ext cx="216024" cy="162018"/>
          </a:xfrm>
          <a:prstGeom prst="smileyFac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3" name="Cilindro 22"/>
          <p:cNvSpPr/>
          <p:nvPr/>
        </p:nvSpPr>
        <p:spPr>
          <a:xfrm>
            <a:off x="2693359" y="5902553"/>
            <a:ext cx="108012" cy="216024"/>
          </a:xfrm>
          <a:prstGeom prst="ca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4" name="Rosto feliz 23"/>
          <p:cNvSpPr/>
          <p:nvPr/>
        </p:nvSpPr>
        <p:spPr>
          <a:xfrm>
            <a:off x="2639353" y="5794541"/>
            <a:ext cx="216024" cy="162018"/>
          </a:xfrm>
          <a:prstGeom prst="smileyFac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5" name="Cilindro 24"/>
          <p:cNvSpPr/>
          <p:nvPr/>
        </p:nvSpPr>
        <p:spPr>
          <a:xfrm>
            <a:off x="2423329" y="5902553"/>
            <a:ext cx="108012" cy="216024"/>
          </a:xfrm>
          <a:prstGeom prst="ca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6" name="Rosto feliz 25"/>
          <p:cNvSpPr/>
          <p:nvPr/>
        </p:nvSpPr>
        <p:spPr>
          <a:xfrm>
            <a:off x="2369323" y="5794541"/>
            <a:ext cx="216024" cy="162018"/>
          </a:xfrm>
          <a:prstGeom prst="smileyFac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7" name="Cilindro 26"/>
          <p:cNvSpPr/>
          <p:nvPr/>
        </p:nvSpPr>
        <p:spPr>
          <a:xfrm>
            <a:off x="2963389" y="5902553"/>
            <a:ext cx="108012" cy="216024"/>
          </a:xfrm>
          <a:prstGeom prst="ca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8" name="Rosto feliz 27"/>
          <p:cNvSpPr/>
          <p:nvPr/>
        </p:nvSpPr>
        <p:spPr>
          <a:xfrm>
            <a:off x="2909383" y="5794541"/>
            <a:ext cx="216024" cy="162018"/>
          </a:xfrm>
          <a:prstGeom prst="smileyFac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9" name="Cilindro 28"/>
          <p:cNvSpPr/>
          <p:nvPr/>
        </p:nvSpPr>
        <p:spPr>
          <a:xfrm>
            <a:off x="3503449" y="5902553"/>
            <a:ext cx="108012" cy="216024"/>
          </a:xfrm>
          <a:prstGeom prst="ca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30" name="Rosto feliz 29"/>
          <p:cNvSpPr/>
          <p:nvPr/>
        </p:nvSpPr>
        <p:spPr>
          <a:xfrm>
            <a:off x="3449443" y="5794541"/>
            <a:ext cx="216024" cy="162018"/>
          </a:xfrm>
          <a:prstGeom prst="smileyFac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31" name="Cilindro 30"/>
          <p:cNvSpPr/>
          <p:nvPr/>
        </p:nvSpPr>
        <p:spPr>
          <a:xfrm>
            <a:off x="3233419" y="5902553"/>
            <a:ext cx="108012" cy="216024"/>
          </a:xfrm>
          <a:prstGeom prst="ca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32" name="Rosto feliz 31"/>
          <p:cNvSpPr/>
          <p:nvPr/>
        </p:nvSpPr>
        <p:spPr>
          <a:xfrm>
            <a:off x="3179413" y="5794541"/>
            <a:ext cx="216024" cy="162018"/>
          </a:xfrm>
          <a:prstGeom prst="smileyFac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33" name="Cilindro 32"/>
          <p:cNvSpPr/>
          <p:nvPr/>
        </p:nvSpPr>
        <p:spPr>
          <a:xfrm>
            <a:off x="3773479" y="5902553"/>
            <a:ext cx="108012" cy="216024"/>
          </a:xfrm>
          <a:prstGeom prst="ca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34" name="Rosto feliz 33"/>
          <p:cNvSpPr/>
          <p:nvPr/>
        </p:nvSpPr>
        <p:spPr>
          <a:xfrm>
            <a:off x="3719473" y="5794541"/>
            <a:ext cx="216024" cy="162018"/>
          </a:xfrm>
          <a:prstGeom prst="smileyFac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35" name="Cilindro 34"/>
          <p:cNvSpPr/>
          <p:nvPr/>
        </p:nvSpPr>
        <p:spPr>
          <a:xfrm>
            <a:off x="1187479" y="6016853"/>
            <a:ext cx="108012" cy="216024"/>
          </a:xfrm>
          <a:prstGeom prst="ca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36" name="Rosto feliz 35"/>
          <p:cNvSpPr/>
          <p:nvPr/>
        </p:nvSpPr>
        <p:spPr>
          <a:xfrm>
            <a:off x="1133473" y="5908841"/>
            <a:ext cx="216024" cy="162018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37" name="Cilindro 36"/>
          <p:cNvSpPr/>
          <p:nvPr/>
        </p:nvSpPr>
        <p:spPr>
          <a:xfrm>
            <a:off x="917449" y="6016853"/>
            <a:ext cx="108012" cy="216024"/>
          </a:xfrm>
          <a:prstGeom prst="ca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38" name="Rosto feliz 37"/>
          <p:cNvSpPr/>
          <p:nvPr/>
        </p:nvSpPr>
        <p:spPr>
          <a:xfrm>
            <a:off x="863443" y="5908841"/>
            <a:ext cx="216024" cy="162018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39" name="Cilindro 38"/>
          <p:cNvSpPr/>
          <p:nvPr/>
        </p:nvSpPr>
        <p:spPr>
          <a:xfrm>
            <a:off x="1457509" y="6016853"/>
            <a:ext cx="108012" cy="216024"/>
          </a:xfrm>
          <a:prstGeom prst="ca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40" name="Rosto feliz 39"/>
          <p:cNvSpPr/>
          <p:nvPr/>
        </p:nvSpPr>
        <p:spPr>
          <a:xfrm>
            <a:off x="1403503" y="5908841"/>
            <a:ext cx="216024" cy="162018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41" name="Cilindro 40"/>
          <p:cNvSpPr/>
          <p:nvPr/>
        </p:nvSpPr>
        <p:spPr>
          <a:xfrm>
            <a:off x="1997569" y="6016853"/>
            <a:ext cx="108012" cy="216024"/>
          </a:xfrm>
          <a:prstGeom prst="ca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42" name="Rosto feliz 41"/>
          <p:cNvSpPr/>
          <p:nvPr/>
        </p:nvSpPr>
        <p:spPr>
          <a:xfrm>
            <a:off x="1943563" y="5908841"/>
            <a:ext cx="216024" cy="162018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43" name="Cilindro 42"/>
          <p:cNvSpPr/>
          <p:nvPr/>
        </p:nvSpPr>
        <p:spPr>
          <a:xfrm>
            <a:off x="1727539" y="6016853"/>
            <a:ext cx="108012" cy="216024"/>
          </a:xfrm>
          <a:prstGeom prst="ca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44" name="Rosto feliz 43"/>
          <p:cNvSpPr/>
          <p:nvPr/>
        </p:nvSpPr>
        <p:spPr>
          <a:xfrm>
            <a:off x="1673533" y="5908841"/>
            <a:ext cx="216024" cy="162018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45" name="Cilindro 44"/>
          <p:cNvSpPr/>
          <p:nvPr/>
        </p:nvSpPr>
        <p:spPr>
          <a:xfrm>
            <a:off x="2267599" y="6016853"/>
            <a:ext cx="108012" cy="216024"/>
          </a:xfrm>
          <a:prstGeom prst="ca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46" name="Rosto feliz 45"/>
          <p:cNvSpPr/>
          <p:nvPr/>
        </p:nvSpPr>
        <p:spPr>
          <a:xfrm>
            <a:off x="2213593" y="5908841"/>
            <a:ext cx="216024" cy="162018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47" name="Cilindro 46"/>
          <p:cNvSpPr/>
          <p:nvPr/>
        </p:nvSpPr>
        <p:spPr>
          <a:xfrm>
            <a:off x="2807659" y="6016853"/>
            <a:ext cx="108012" cy="216024"/>
          </a:xfrm>
          <a:prstGeom prst="ca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48" name="Rosto feliz 47"/>
          <p:cNvSpPr/>
          <p:nvPr/>
        </p:nvSpPr>
        <p:spPr>
          <a:xfrm>
            <a:off x="2753653" y="5908841"/>
            <a:ext cx="216024" cy="162018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49" name="Cilindro 48"/>
          <p:cNvSpPr/>
          <p:nvPr/>
        </p:nvSpPr>
        <p:spPr>
          <a:xfrm>
            <a:off x="2537629" y="6016853"/>
            <a:ext cx="108012" cy="216024"/>
          </a:xfrm>
          <a:prstGeom prst="ca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50" name="Rosto feliz 49"/>
          <p:cNvSpPr/>
          <p:nvPr/>
        </p:nvSpPr>
        <p:spPr>
          <a:xfrm>
            <a:off x="2483623" y="5908841"/>
            <a:ext cx="216024" cy="162018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51" name="Cilindro 50"/>
          <p:cNvSpPr/>
          <p:nvPr/>
        </p:nvSpPr>
        <p:spPr>
          <a:xfrm>
            <a:off x="3077689" y="6016853"/>
            <a:ext cx="108012" cy="216024"/>
          </a:xfrm>
          <a:prstGeom prst="ca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52" name="Rosto feliz 51"/>
          <p:cNvSpPr/>
          <p:nvPr/>
        </p:nvSpPr>
        <p:spPr>
          <a:xfrm>
            <a:off x="3023683" y="5908841"/>
            <a:ext cx="216024" cy="162018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53" name="Cilindro 52"/>
          <p:cNvSpPr/>
          <p:nvPr/>
        </p:nvSpPr>
        <p:spPr>
          <a:xfrm>
            <a:off x="3617749" y="6016853"/>
            <a:ext cx="108012" cy="216024"/>
          </a:xfrm>
          <a:prstGeom prst="ca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54" name="Rosto feliz 53"/>
          <p:cNvSpPr/>
          <p:nvPr/>
        </p:nvSpPr>
        <p:spPr>
          <a:xfrm>
            <a:off x="3563743" y="5908841"/>
            <a:ext cx="216024" cy="162018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55" name="Cilindro 54"/>
          <p:cNvSpPr/>
          <p:nvPr/>
        </p:nvSpPr>
        <p:spPr>
          <a:xfrm>
            <a:off x="3347719" y="6016853"/>
            <a:ext cx="108012" cy="216024"/>
          </a:xfrm>
          <a:prstGeom prst="ca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56" name="Rosto feliz 55"/>
          <p:cNvSpPr/>
          <p:nvPr/>
        </p:nvSpPr>
        <p:spPr>
          <a:xfrm>
            <a:off x="3293713" y="5908841"/>
            <a:ext cx="216024" cy="162018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57" name="Cilindro 56"/>
          <p:cNvSpPr/>
          <p:nvPr/>
        </p:nvSpPr>
        <p:spPr>
          <a:xfrm>
            <a:off x="3887779" y="6016853"/>
            <a:ext cx="108012" cy="216024"/>
          </a:xfrm>
          <a:prstGeom prst="ca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58" name="Rosto feliz 57"/>
          <p:cNvSpPr/>
          <p:nvPr/>
        </p:nvSpPr>
        <p:spPr>
          <a:xfrm>
            <a:off x="3833773" y="5908841"/>
            <a:ext cx="216024" cy="162018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59" name="Cilindro 58"/>
          <p:cNvSpPr/>
          <p:nvPr/>
        </p:nvSpPr>
        <p:spPr>
          <a:xfrm>
            <a:off x="1301779" y="6131153"/>
            <a:ext cx="108012" cy="216024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60" name="Rosto feliz 59"/>
          <p:cNvSpPr/>
          <p:nvPr/>
        </p:nvSpPr>
        <p:spPr>
          <a:xfrm>
            <a:off x="1247773" y="6023141"/>
            <a:ext cx="216024" cy="162018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61" name="Cilindro 60"/>
          <p:cNvSpPr/>
          <p:nvPr/>
        </p:nvSpPr>
        <p:spPr>
          <a:xfrm>
            <a:off x="1031749" y="6131153"/>
            <a:ext cx="108012" cy="216024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62" name="Rosto feliz 61"/>
          <p:cNvSpPr/>
          <p:nvPr/>
        </p:nvSpPr>
        <p:spPr>
          <a:xfrm>
            <a:off x="977743" y="6023141"/>
            <a:ext cx="216024" cy="162018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63" name="Cilindro 62"/>
          <p:cNvSpPr/>
          <p:nvPr/>
        </p:nvSpPr>
        <p:spPr>
          <a:xfrm>
            <a:off x="1571809" y="6131153"/>
            <a:ext cx="108012" cy="216024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64" name="Rosto feliz 63"/>
          <p:cNvSpPr/>
          <p:nvPr/>
        </p:nvSpPr>
        <p:spPr>
          <a:xfrm>
            <a:off x="1517803" y="6023141"/>
            <a:ext cx="216024" cy="162018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65" name="Cilindro 64"/>
          <p:cNvSpPr/>
          <p:nvPr/>
        </p:nvSpPr>
        <p:spPr>
          <a:xfrm>
            <a:off x="2111869" y="6131153"/>
            <a:ext cx="108012" cy="216024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66" name="Rosto feliz 65"/>
          <p:cNvSpPr/>
          <p:nvPr/>
        </p:nvSpPr>
        <p:spPr>
          <a:xfrm>
            <a:off x="2057863" y="6023141"/>
            <a:ext cx="216024" cy="162018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67" name="Cilindro 66"/>
          <p:cNvSpPr/>
          <p:nvPr/>
        </p:nvSpPr>
        <p:spPr>
          <a:xfrm>
            <a:off x="1841839" y="6131153"/>
            <a:ext cx="108012" cy="216024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68" name="Rosto feliz 67"/>
          <p:cNvSpPr/>
          <p:nvPr/>
        </p:nvSpPr>
        <p:spPr>
          <a:xfrm>
            <a:off x="1787833" y="6023141"/>
            <a:ext cx="216024" cy="162018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69" name="Cilindro 68"/>
          <p:cNvSpPr/>
          <p:nvPr/>
        </p:nvSpPr>
        <p:spPr>
          <a:xfrm>
            <a:off x="2381899" y="6131153"/>
            <a:ext cx="108012" cy="216024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70" name="Rosto feliz 69"/>
          <p:cNvSpPr/>
          <p:nvPr/>
        </p:nvSpPr>
        <p:spPr>
          <a:xfrm>
            <a:off x="2327893" y="6023141"/>
            <a:ext cx="216024" cy="162018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71" name="Cilindro 70"/>
          <p:cNvSpPr/>
          <p:nvPr/>
        </p:nvSpPr>
        <p:spPr>
          <a:xfrm>
            <a:off x="2921959" y="6131153"/>
            <a:ext cx="108012" cy="216024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72" name="Rosto feliz 71"/>
          <p:cNvSpPr/>
          <p:nvPr/>
        </p:nvSpPr>
        <p:spPr>
          <a:xfrm>
            <a:off x="2867953" y="6023141"/>
            <a:ext cx="216024" cy="162018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73" name="Cilindro 72"/>
          <p:cNvSpPr/>
          <p:nvPr/>
        </p:nvSpPr>
        <p:spPr>
          <a:xfrm>
            <a:off x="2651929" y="6131153"/>
            <a:ext cx="108012" cy="216024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74" name="Rosto feliz 73"/>
          <p:cNvSpPr/>
          <p:nvPr/>
        </p:nvSpPr>
        <p:spPr>
          <a:xfrm>
            <a:off x="2597923" y="6023141"/>
            <a:ext cx="216024" cy="162018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75" name="Cilindro 74"/>
          <p:cNvSpPr/>
          <p:nvPr/>
        </p:nvSpPr>
        <p:spPr>
          <a:xfrm>
            <a:off x="3191989" y="6131153"/>
            <a:ext cx="108012" cy="216024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76" name="Rosto feliz 75"/>
          <p:cNvSpPr/>
          <p:nvPr/>
        </p:nvSpPr>
        <p:spPr>
          <a:xfrm>
            <a:off x="3137983" y="6023141"/>
            <a:ext cx="216024" cy="162018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77" name="Cilindro 76"/>
          <p:cNvSpPr/>
          <p:nvPr/>
        </p:nvSpPr>
        <p:spPr>
          <a:xfrm>
            <a:off x="3732049" y="6131153"/>
            <a:ext cx="108012" cy="216024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78" name="Rosto feliz 77"/>
          <p:cNvSpPr/>
          <p:nvPr/>
        </p:nvSpPr>
        <p:spPr>
          <a:xfrm>
            <a:off x="3678043" y="6023141"/>
            <a:ext cx="216024" cy="162018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79" name="Cilindro 78"/>
          <p:cNvSpPr/>
          <p:nvPr/>
        </p:nvSpPr>
        <p:spPr>
          <a:xfrm>
            <a:off x="3462019" y="6131153"/>
            <a:ext cx="108012" cy="216024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80" name="Rosto feliz 79"/>
          <p:cNvSpPr/>
          <p:nvPr/>
        </p:nvSpPr>
        <p:spPr>
          <a:xfrm>
            <a:off x="3408013" y="6023141"/>
            <a:ext cx="216024" cy="162018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81" name="Cilindro 80"/>
          <p:cNvSpPr/>
          <p:nvPr/>
        </p:nvSpPr>
        <p:spPr>
          <a:xfrm>
            <a:off x="4002079" y="6131153"/>
            <a:ext cx="108012" cy="216024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82" name="Rosto feliz 81"/>
          <p:cNvSpPr/>
          <p:nvPr/>
        </p:nvSpPr>
        <p:spPr>
          <a:xfrm>
            <a:off x="3948073" y="6023141"/>
            <a:ext cx="216024" cy="162018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83" name="Seta para cima 82"/>
          <p:cNvSpPr/>
          <p:nvPr/>
        </p:nvSpPr>
        <p:spPr>
          <a:xfrm>
            <a:off x="2112854" y="4040490"/>
            <a:ext cx="147450" cy="193746"/>
          </a:xfrm>
          <a:prstGeom prst="upArrow">
            <a:avLst/>
          </a:prstGeom>
          <a:solidFill>
            <a:srgbClr val="F8FCF6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84" name="Cilindro 83"/>
          <p:cNvSpPr/>
          <p:nvPr/>
        </p:nvSpPr>
        <p:spPr>
          <a:xfrm>
            <a:off x="834522" y="1025304"/>
            <a:ext cx="108012" cy="216024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85" name="Rosto feliz 84"/>
          <p:cNvSpPr/>
          <p:nvPr/>
        </p:nvSpPr>
        <p:spPr>
          <a:xfrm>
            <a:off x="780516" y="917292"/>
            <a:ext cx="216024" cy="162018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86" name="Cilindro 85"/>
          <p:cNvSpPr/>
          <p:nvPr/>
        </p:nvSpPr>
        <p:spPr>
          <a:xfrm>
            <a:off x="564492" y="1025304"/>
            <a:ext cx="108012" cy="216024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87" name="Rosto feliz 86"/>
          <p:cNvSpPr/>
          <p:nvPr/>
        </p:nvSpPr>
        <p:spPr>
          <a:xfrm>
            <a:off x="510486" y="917292"/>
            <a:ext cx="216024" cy="162018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88" name="Cilindro 87"/>
          <p:cNvSpPr/>
          <p:nvPr/>
        </p:nvSpPr>
        <p:spPr>
          <a:xfrm>
            <a:off x="1104552" y="1025304"/>
            <a:ext cx="108012" cy="216024"/>
          </a:xfrm>
          <a:prstGeom prst="can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89" name="Rosto feliz 88"/>
          <p:cNvSpPr/>
          <p:nvPr/>
        </p:nvSpPr>
        <p:spPr>
          <a:xfrm>
            <a:off x="1050546" y="917292"/>
            <a:ext cx="216024" cy="162018"/>
          </a:xfrm>
          <a:prstGeom prst="smileyFac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90" name="Cilindro 89"/>
          <p:cNvSpPr/>
          <p:nvPr/>
        </p:nvSpPr>
        <p:spPr>
          <a:xfrm>
            <a:off x="1644612" y="1025304"/>
            <a:ext cx="108012" cy="216024"/>
          </a:xfrm>
          <a:prstGeom prst="can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91" name="Rosto feliz 90"/>
          <p:cNvSpPr/>
          <p:nvPr/>
        </p:nvSpPr>
        <p:spPr>
          <a:xfrm>
            <a:off x="1590606" y="917292"/>
            <a:ext cx="216024" cy="162018"/>
          </a:xfrm>
          <a:prstGeom prst="smileyFac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92" name="Cilindro 91"/>
          <p:cNvSpPr/>
          <p:nvPr/>
        </p:nvSpPr>
        <p:spPr>
          <a:xfrm>
            <a:off x="1374582" y="1025304"/>
            <a:ext cx="108012" cy="216024"/>
          </a:xfrm>
          <a:prstGeom prst="can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93" name="Rosto feliz 92"/>
          <p:cNvSpPr/>
          <p:nvPr/>
        </p:nvSpPr>
        <p:spPr>
          <a:xfrm>
            <a:off x="1320576" y="917292"/>
            <a:ext cx="216024" cy="162018"/>
          </a:xfrm>
          <a:prstGeom prst="smileyFac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94" name="Cilindro 93"/>
          <p:cNvSpPr/>
          <p:nvPr/>
        </p:nvSpPr>
        <p:spPr>
          <a:xfrm>
            <a:off x="1914642" y="1025304"/>
            <a:ext cx="108012" cy="216024"/>
          </a:xfrm>
          <a:prstGeom prst="ca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95" name="Rosto feliz 94"/>
          <p:cNvSpPr/>
          <p:nvPr/>
        </p:nvSpPr>
        <p:spPr>
          <a:xfrm>
            <a:off x="1860636" y="917292"/>
            <a:ext cx="216024" cy="162018"/>
          </a:xfrm>
          <a:prstGeom prst="smileyFac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96" name="Cilindro 95"/>
          <p:cNvSpPr/>
          <p:nvPr/>
        </p:nvSpPr>
        <p:spPr>
          <a:xfrm>
            <a:off x="2454702" y="1025304"/>
            <a:ext cx="108012" cy="216024"/>
          </a:xfrm>
          <a:prstGeom prst="can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97" name="Rosto feliz 96"/>
          <p:cNvSpPr/>
          <p:nvPr/>
        </p:nvSpPr>
        <p:spPr>
          <a:xfrm>
            <a:off x="2400696" y="917292"/>
            <a:ext cx="216024" cy="162018"/>
          </a:xfrm>
          <a:prstGeom prst="smileyFace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98" name="Cilindro 97"/>
          <p:cNvSpPr/>
          <p:nvPr/>
        </p:nvSpPr>
        <p:spPr>
          <a:xfrm>
            <a:off x="2184672" y="1025304"/>
            <a:ext cx="108012" cy="216024"/>
          </a:xfrm>
          <a:prstGeom prst="ca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99" name="Rosto feliz 98"/>
          <p:cNvSpPr/>
          <p:nvPr/>
        </p:nvSpPr>
        <p:spPr>
          <a:xfrm>
            <a:off x="2130666" y="917292"/>
            <a:ext cx="216024" cy="162018"/>
          </a:xfrm>
          <a:prstGeom prst="smileyFac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00" name="Cilindro 99"/>
          <p:cNvSpPr/>
          <p:nvPr/>
        </p:nvSpPr>
        <p:spPr>
          <a:xfrm>
            <a:off x="2724732" y="1025304"/>
            <a:ext cx="108012" cy="216024"/>
          </a:xfrm>
          <a:prstGeom prst="can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01" name="Rosto feliz 100"/>
          <p:cNvSpPr/>
          <p:nvPr/>
        </p:nvSpPr>
        <p:spPr>
          <a:xfrm>
            <a:off x="2670726" y="917292"/>
            <a:ext cx="216024" cy="162018"/>
          </a:xfrm>
          <a:prstGeom prst="smileyFac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02" name="Cilindro 101"/>
          <p:cNvSpPr/>
          <p:nvPr/>
        </p:nvSpPr>
        <p:spPr>
          <a:xfrm>
            <a:off x="3264792" y="1025304"/>
            <a:ext cx="108012" cy="216024"/>
          </a:xfrm>
          <a:prstGeom prst="can">
            <a:avLst/>
          </a:prstGeom>
          <a:solidFill>
            <a:srgbClr val="FFFF0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03" name="Rosto feliz 102"/>
          <p:cNvSpPr/>
          <p:nvPr/>
        </p:nvSpPr>
        <p:spPr>
          <a:xfrm>
            <a:off x="3210786" y="917292"/>
            <a:ext cx="216024" cy="162018"/>
          </a:xfrm>
          <a:prstGeom prst="smileyFace">
            <a:avLst/>
          </a:prstGeom>
          <a:solidFill>
            <a:srgbClr val="FFFF0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04" name="Cilindro 103"/>
          <p:cNvSpPr/>
          <p:nvPr/>
        </p:nvSpPr>
        <p:spPr>
          <a:xfrm>
            <a:off x="2994762" y="1025304"/>
            <a:ext cx="108012" cy="216024"/>
          </a:xfrm>
          <a:prstGeom prst="can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05" name="Rosto feliz 104"/>
          <p:cNvSpPr/>
          <p:nvPr/>
        </p:nvSpPr>
        <p:spPr>
          <a:xfrm>
            <a:off x="2940756" y="917292"/>
            <a:ext cx="216024" cy="162018"/>
          </a:xfrm>
          <a:prstGeom prst="smileyFac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06" name="Cilindro 105"/>
          <p:cNvSpPr/>
          <p:nvPr/>
        </p:nvSpPr>
        <p:spPr>
          <a:xfrm>
            <a:off x="3534822" y="1025304"/>
            <a:ext cx="108012" cy="216024"/>
          </a:xfrm>
          <a:prstGeom prst="can">
            <a:avLst/>
          </a:prstGeom>
          <a:solidFill>
            <a:srgbClr val="FFFF0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07" name="Rosto feliz 106"/>
          <p:cNvSpPr/>
          <p:nvPr/>
        </p:nvSpPr>
        <p:spPr>
          <a:xfrm>
            <a:off x="3480816" y="917292"/>
            <a:ext cx="216024" cy="162018"/>
          </a:xfrm>
          <a:prstGeom prst="smileyFace">
            <a:avLst/>
          </a:prstGeom>
          <a:solidFill>
            <a:srgbClr val="FFFF0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08" name="Cilindro 107"/>
          <p:cNvSpPr/>
          <p:nvPr/>
        </p:nvSpPr>
        <p:spPr>
          <a:xfrm>
            <a:off x="948822" y="1139604"/>
            <a:ext cx="108012" cy="216024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09" name="Rosto feliz 108"/>
          <p:cNvSpPr/>
          <p:nvPr/>
        </p:nvSpPr>
        <p:spPr>
          <a:xfrm>
            <a:off x="894816" y="1031592"/>
            <a:ext cx="216024" cy="162018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10" name="Cilindro 109"/>
          <p:cNvSpPr/>
          <p:nvPr/>
        </p:nvSpPr>
        <p:spPr>
          <a:xfrm>
            <a:off x="678792" y="1139604"/>
            <a:ext cx="108012" cy="216024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11" name="Rosto feliz 110"/>
          <p:cNvSpPr/>
          <p:nvPr/>
        </p:nvSpPr>
        <p:spPr>
          <a:xfrm>
            <a:off x="624786" y="1031592"/>
            <a:ext cx="216024" cy="162018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12" name="Cilindro 111"/>
          <p:cNvSpPr/>
          <p:nvPr/>
        </p:nvSpPr>
        <p:spPr>
          <a:xfrm>
            <a:off x="1218852" y="1139604"/>
            <a:ext cx="108012" cy="216024"/>
          </a:xfrm>
          <a:prstGeom prst="can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13" name="Rosto feliz 112"/>
          <p:cNvSpPr/>
          <p:nvPr/>
        </p:nvSpPr>
        <p:spPr>
          <a:xfrm>
            <a:off x="1164846" y="1031592"/>
            <a:ext cx="216024" cy="162018"/>
          </a:xfrm>
          <a:prstGeom prst="smileyFac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14" name="Cilindro 113"/>
          <p:cNvSpPr/>
          <p:nvPr/>
        </p:nvSpPr>
        <p:spPr>
          <a:xfrm>
            <a:off x="1758912" y="1139604"/>
            <a:ext cx="108012" cy="216024"/>
          </a:xfrm>
          <a:prstGeom prst="can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15" name="Rosto feliz 114"/>
          <p:cNvSpPr/>
          <p:nvPr/>
        </p:nvSpPr>
        <p:spPr>
          <a:xfrm>
            <a:off x="1704906" y="1031592"/>
            <a:ext cx="216024" cy="162018"/>
          </a:xfrm>
          <a:prstGeom prst="smileyFac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16" name="Cilindro 115"/>
          <p:cNvSpPr/>
          <p:nvPr/>
        </p:nvSpPr>
        <p:spPr>
          <a:xfrm>
            <a:off x="1488882" y="1139604"/>
            <a:ext cx="108012" cy="216024"/>
          </a:xfrm>
          <a:prstGeom prst="can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17" name="Rosto feliz 116"/>
          <p:cNvSpPr/>
          <p:nvPr/>
        </p:nvSpPr>
        <p:spPr>
          <a:xfrm>
            <a:off x="1434876" y="1031592"/>
            <a:ext cx="216024" cy="162018"/>
          </a:xfrm>
          <a:prstGeom prst="smileyFac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18" name="Cilindro 117"/>
          <p:cNvSpPr/>
          <p:nvPr/>
        </p:nvSpPr>
        <p:spPr>
          <a:xfrm>
            <a:off x="2028942" y="1139604"/>
            <a:ext cx="108012" cy="216024"/>
          </a:xfrm>
          <a:prstGeom prst="ca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19" name="Rosto feliz 118"/>
          <p:cNvSpPr/>
          <p:nvPr/>
        </p:nvSpPr>
        <p:spPr>
          <a:xfrm>
            <a:off x="1974936" y="1031592"/>
            <a:ext cx="216024" cy="162018"/>
          </a:xfrm>
          <a:prstGeom prst="smileyFac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20" name="Cilindro 119"/>
          <p:cNvSpPr/>
          <p:nvPr/>
        </p:nvSpPr>
        <p:spPr>
          <a:xfrm>
            <a:off x="2569002" y="1139604"/>
            <a:ext cx="108012" cy="216024"/>
          </a:xfrm>
          <a:prstGeom prst="can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21" name="Rosto feliz 120"/>
          <p:cNvSpPr/>
          <p:nvPr/>
        </p:nvSpPr>
        <p:spPr>
          <a:xfrm>
            <a:off x="2514996" y="1031592"/>
            <a:ext cx="216024" cy="162018"/>
          </a:xfrm>
          <a:prstGeom prst="smileyFace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22" name="Cilindro 121"/>
          <p:cNvSpPr/>
          <p:nvPr/>
        </p:nvSpPr>
        <p:spPr>
          <a:xfrm>
            <a:off x="2298972" y="1139604"/>
            <a:ext cx="108012" cy="216024"/>
          </a:xfrm>
          <a:prstGeom prst="can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23" name="Rosto feliz 122"/>
          <p:cNvSpPr/>
          <p:nvPr/>
        </p:nvSpPr>
        <p:spPr>
          <a:xfrm>
            <a:off x="2244966" y="1031592"/>
            <a:ext cx="216024" cy="162018"/>
          </a:xfrm>
          <a:prstGeom prst="smileyFace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24" name="Cilindro 123"/>
          <p:cNvSpPr/>
          <p:nvPr/>
        </p:nvSpPr>
        <p:spPr>
          <a:xfrm>
            <a:off x="2839032" y="1139604"/>
            <a:ext cx="108012" cy="216024"/>
          </a:xfrm>
          <a:prstGeom prst="can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25" name="Rosto feliz 124"/>
          <p:cNvSpPr/>
          <p:nvPr/>
        </p:nvSpPr>
        <p:spPr>
          <a:xfrm>
            <a:off x="2785026" y="1031592"/>
            <a:ext cx="216024" cy="162018"/>
          </a:xfrm>
          <a:prstGeom prst="smileyFac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26" name="Cilindro 125"/>
          <p:cNvSpPr/>
          <p:nvPr/>
        </p:nvSpPr>
        <p:spPr>
          <a:xfrm>
            <a:off x="3379092" y="1139604"/>
            <a:ext cx="108012" cy="216024"/>
          </a:xfrm>
          <a:prstGeom prst="can">
            <a:avLst/>
          </a:prstGeom>
          <a:solidFill>
            <a:srgbClr val="FFFF0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27" name="Rosto feliz 126"/>
          <p:cNvSpPr/>
          <p:nvPr/>
        </p:nvSpPr>
        <p:spPr>
          <a:xfrm>
            <a:off x="3325086" y="1031592"/>
            <a:ext cx="216024" cy="162018"/>
          </a:xfrm>
          <a:prstGeom prst="smileyFace">
            <a:avLst/>
          </a:prstGeom>
          <a:solidFill>
            <a:srgbClr val="FFFF0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28" name="Cilindro 127"/>
          <p:cNvSpPr/>
          <p:nvPr/>
        </p:nvSpPr>
        <p:spPr>
          <a:xfrm>
            <a:off x="3109062" y="1139604"/>
            <a:ext cx="108012" cy="216024"/>
          </a:xfrm>
          <a:prstGeom prst="can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29" name="Rosto feliz 128"/>
          <p:cNvSpPr/>
          <p:nvPr/>
        </p:nvSpPr>
        <p:spPr>
          <a:xfrm>
            <a:off x="3055056" y="1031592"/>
            <a:ext cx="216024" cy="162018"/>
          </a:xfrm>
          <a:prstGeom prst="smileyFac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30" name="Cilindro 129"/>
          <p:cNvSpPr/>
          <p:nvPr/>
        </p:nvSpPr>
        <p:spPr>
          <a:xfrm>
            <a:off x="3649122" y="1139604"/>
            <a:ext cx="108012" cy="216024"/>
          </a:xfrm>
          <a:prstGeom prst="can">
            <a:avLst/>
          </a:prstGeom>
          <a:solidFill>
            <a:srgbClr val="FFFF0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31" name="Rosto feliz 130"/>
          <p:cNvSpPr/>
          <p:nvPr/>
        </p:nvSpPr>
        <p:spPr>
          <a:xfrm>
            <a:off x="3595116" y="1031592"/>
            <a:ext cx="216024" cy="162018"/>
          </a:xfrm>
          <a:prstGeom prst="smileyFace">
            <a:avLst/>
          </a:prstGeom>
          <a:solidFill>
            <a:srgbClr val="FFFF0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32" name="Cilindro 131"/>
          <p:cNvSpPr/>
          <p:nvPr/>
        </p:nvSpPr>
        <p:spPr>
          <a:xfrm>
            <a:off x="1063122" y="1253904"/>
            <a:ext cx="108012" cy="216024"/>
          </a:xfrm>
          <a:prstGeom prst="can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33" name="Rosto feliz 132"/>
          <p:cNvSpPr/>
          <p:nvPr/>
        </p:nvSpPr>
        <p:spPr>
          <a:xfrm>
            <a:off x="1009116" y="1145892"/>
            <a:ext cx="216024" cy="162018"/>
          </a:xfrm>
          <a:prstGeom prst="smileyFac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34" name="Cilindro 133"/>
          <p:cNvSpPr/>
          <p:nvPr/>
        </p:nvSpPr>
        <p:spPr>
          <a:xfrm>
            <a:off x="793092" y="1253904"/>
            <a:ext cx="108012" cy="216024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35" name="Rosto feliz 134"/>
          <p:cNvSpPr/>
          <p:nvPr/>
        </p:nvSpPr>
        <p:spPr>
          <a:xfrm>
            <a:off x="739086" y="1145892"/>
            <a:ext cx="216024" cy="162018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36" name="Cilindro 135"/>
          <p:cNvSpPr/>
          <p:nvPr/>
        </p:nvSpPr>
        <p:spPr>
          <a:xfrm>
            <a:off x="1333152" y="1253904"/>
            <a:ext cx="108012" cy="216024"/>
          </a:xfrm>
          <a:prstGeom prst="can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37" name="Rosto feliz 136"/>
          <p:cNvSpPr/>
          <p:nvPr/>
        </p:nvSpPr>
        <p:spPr>
          <a:xfrm>
            <a:off x="1279146" y="1145892"/>
            <a:ext cx="216024" cy="162018"/>
          </a:xfrm>
          <a:prstGeom prst="smileyFac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38" name="Cilindro 137"/>
          <p:cNvSpPr/>
          <p:nvPr/>
        </p:nvSpPr>
        <p:spPr>
          <a:xfrm>
            <a:off x="1873212" y="1253904"/>
            <a:ext cx="108012" cy="216024"/>
          </a:xfrm>
          <a:prstGeom prst="ca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39" name="Rosto feliz 138"/>
          <p:cNvSpPr/>
          <p:nvPr/>
        </p:nvSpPr>
        <p:spPr>
          <a:xfrm>
            <a:off x="1819206" y="1145892"/>
            <a:ext cx="216024" cy="162018"/>
          </a:xfrm>
          <a:prstGeom prst="smileyFac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40" name="Cilindro 139"/>
          <p:cNvSpPr/>
          <p:nvPr/>
        </p:nvSpPr>
        <p:spPr>
          <a:xfrm>
            <a:off x="1603182" y="1253904"/>
            <a:ext cx="108012" cy="216024"/>
          </a:xfrm>
          <a:prstGeom prst="can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41" name="Rosto feliz 140"/>
          <p:cNvSpPr/>
          <p:nvPr/>
        </p:nvSpPr>
        <p:spPr>
          <a:xfrm>
            <a:off x="1549176" y="1145892"/>
            <a:ext cx="216024" cy="162018"/>
          </a:xfrm>
          <a:prstGeom prst="smileyFac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42" name="Cilindro 141"/>
          <p:cNvSpPr/>
          <p:nvPr/>
        </p:nvSpPr>
        <p:spPr>
          <a:xfrm>
            <a:off x="2143242" y="1253904"/>
            <a:ext cx="108012" cy="216024"/>
          </a:xfrm>
          <a:prstGeom prst="ca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43" name="Rosto feliz 142"/>
          <p:cNvSpPr/>
          <p:nvPr/>
        </p:nvSpPr>
        <p:spPr>
          <a:xfrm>
            <a:off x="2089236" y="1145892"/>
            <a:ext cx="216024" cy="162018"/>
          </a:xfrm>
          <a:prstGeom prst="smileyFac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44" name="Cilindro 143"/>
          <p:cNvSpPr/>
          <p:nvPr/>
        </p:nvSpPr>
        <p:spPr>
          <a:xfrm>
            <a:off x="2683302" y="1253904"/>
            <a:ext cx="108012" cy="216024"/>
          </a:xfrm>
          <a:prstGeom prst="can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45" name="Rosto feliz 144"/>
          <p:cNvSpPr/>
          <p:nvPr/>
        </p:nvSpPr>
        <p:spPr>
          <a:xfrm>
            <a:off x="2629296" y="1145892"/>
            <a:ext cx="216024" cy="162018"/>
          </a:xfrm>
          <a:prstGeom prst="smileyFace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46" name="Cilindro 145"/>
          <p:cNvSpPr/>
          <p:nvPr/>
        </p:nvSpPr>
        <p:spPr>
          <a:xfrm>
            <a:off x="2413272" y="1253904"/>
            <a:ext cx="108012" cy="216024"/>
          </a:xfrm>
          <a:prstGeom prst="can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47" name="Rosto feliz 146"/>
          <p:cNvSpPr/>
          <p:nvPr/>
        </p:nvSpPr>
        <p:spPr>
          <a:xfrm>
            <a:off x="2359266" y="1145892"/>
            <a:ext cx="216024" cy="162018"/>
          </a:xfrm>
          <a:prstGeom prst="smileyFace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48" name="Cilindro 147"/>
          <p:cNvSpPr/>
          <p:nvPr/>
        </p:nvSpPr>
        <p:spPr>
          <a:xfrm>
            <a:off x="2953332" y="1253904"/>
            <a:ext cx="108012" cy="216024"/>
          </a:xfrm>
          <a:prstGeom prst="can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49" name="Rosto feliz 148"/>
          <p:cNvSpPr/>
          <p:nvPr/>
        </p:nvSpPr>
        <p:spPr>
          <a:xfrm>
            <a:off x="2899326" y="1145892"/>
            <a:ext cx="216024" cy="162018"/>
          </a:xfrm>
          <a:prstGeom prst="smileyFac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50" name="Cilindro 149"/>
          <p:cNvSpPr/>
          <p:nvPr/>
        </p:nvSpPr>
        <p:spPr>
          <a:xfrm>
            <a:off x="3493392" y="1253904"/>
            <a:ext cx="108012" cy="216024"/>
          </a:xfrm>
          <a:prstGeom prst="can">
            <a:avLst/>
          </a:prstGeom>
          <a:solidFill>
            <a:srgbClr val="FFFF0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51" name="Rosto feliz 150"/>
          <p:cNvSpPr/>
          <p:nvPr/>
        </p:nvSpPr>
        <p:spPr>
          <a:xfrm>
            <a:off x="3439386" y="1145892"/>
            <a:ext cx="216024" cy="162018"/>
          </a:xfrm>
          <a:prstGeom prst="smileyFace">
            <a:avLst/>
          </a:prstGeom>
          <a:solidFill>
            <a:srgbClr val="FFFF0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52" name="Cilindro 151"/>
          <p:cNvSpPr/>
          <p:nvPr/>
        </p:nvSpPr>
        <p:spPr>
          <a:xfrm>
            <a:off x="3223362" y="1253904"/>
            <a:ext cx="108012" cy="216024"/>
          </a:xfrm>
          <a:prstGeom prst="can">
            <a:avLst/>
          </a:prstGeom>
          <a:solidFill>
            <a:srgbClr val="FFFF0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53" name="Rosto feliz 152"/>
          <p:cNvSpPr/>
          <p:nvPr/>
        </p:nvSpPr>
        <p:spPr>
          <a:xfrm>
            <a:off x="3169356" y="1145892"/>
            <a:ext cx="216024" cy="162018"/>
          </a:xfrm>
          <a:prstGeom prst="smileyFace">
            <a:avLst/>
          </a:prstGeom>
          <a:solidFill>
            <a:srgbClr val="FFFF0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54" name="Cilindro 153"/>
          <p:cNvSpPr/>
          <p:nvPr/>
        </p:nvSpPr>
        <p:spPr>
          <a:xfrm>
            <a:off x="3763422" y="1253904"/>
            <a:ext cx="108012" cy="216024"/>
          </a:xfrm>
          <a:prstGeom prst="can">
            <a:avLst/>
          </a:prstGeom>
          <a:solidFill>
            <a:srgbClr val="FFFF0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55" name="Rosto feliz 154"/>
          <p:cNvSpPr/>
          <p:nvPr/>
        </p:nvSpPr>
        <p:spPr>
          <a:xfrm>
            <a:off x="3709416" y="1145892"/>
            <a:ext cx="216024" cy="162018"/>
          </a:xfrm>
          <a:prstGeom prst="smileyFace">
            <a:avLst/>
          </a:prstGeom>
          <a:solidFill>
            <a:srgbClr val="FFFF0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56" name="CaixaDeTexto 155"/>
          <p:cNvSpPr txBox="1"/>
          <p:nvPr/>
        </p:nvSpPr>
        <p:spPr>
          <a:xfrm>
            <a:off x="769233" y="4304530"/>
            <a:ext cx="2828659" cy="5539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sz="1500" dirty="0"/>
              <a:t> dados de ocorrência de espécies</a:t>
            </a:r>
          </a:p>
          <a:p>
            <a:pPr>
              <a:buFont typeface="Arial" pitchFamily="34" charset="0"/>
              <a:buChar char="•"/>
            </a:pPr>
            <a:r>
              <a:rPr lang="pt-BR" sz="1500" dirty="0"/>
              <a:t> Imagens</a:t>
            </a:r>
          </a:p>
        </p:txBody>
      </p:sp>
      <p:sp>
        <p:nvSpPr>
          <p:cNvPr id="157" name="Seta para a direita 156"/>
          <p:cNvSpPr/>
          <p:nvPr/>
        </p:nvSpPr>
        <p:spPr>
          <a:xfrm>
            <a:off x="4182895" y="3320710"/>
            <a:ext cx="748103" cy="103436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58" name="Texto explicativo em seta para baixo 157"/>
          <p:cNvSpPr/>
          <p:nvPr/>
        </p:nvSpPr>
        <p:spPr>
          <a:xfrm>
            <a:off x="5542549" y="3532158"/>
            <a:ext cx="1728192" cy="850511"/>
          </a:xfrm>
          <a:prstGeom prst="downArrow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dirty="0">
                <a:solidFill>
                  <a:schemeClr val="tx1"/>
                </a:solidFill>
              </a:rPr>
              <a:t>Ferramentas</a:t>
            </a:r>
          </a:p>
        </p:txBody>
      </p:sp>
      <p:sp>
        <p:nvSpPr>
          <p:cNvPr id="159" name="CaixaDeTexto 158"/>
          <p:cNvSpPr txBox="1"/>
          <p:nvPr/>
        </p:nvSpPr>
        <p:spPr>
          <a:xfrm>
            <a:off x="5301390" y="4556574"/>
            <a:ext cx="2367703" cy="784830"/>
          </a:xfrm>
          <a:prstGeom prst="rect">
            <a:avLst/>
          </a:prstGeom>
          <a:solidFill>
            <a:srgbClr val="FFF8E5"/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sz="1500" dirty="0"/>
              <a:t> qualidade dos dados</a:t>
            </a:r>
          </a:p>
          <a:p>
            <a:pPr>
              <a:buFont typeface="Arial" pitchFamily="34" charset="0"/>
              <a:buChar char="•"/>
            </a:pPr>
            <a:r>
              <a:rPr lang="pt-BR" sz="1500" dirty="0"/>
              <a:t> indicadores</a:t>
            </a:r>
          </a:p>
          <a:p>
            <a:pPr>
              <a:buFont typeface="Arial" pitchFamily="34" charset="0"/>
              <a:buChar char="•"/>
            </a:pPr>
            <a:r>
              <a:rPr lang="pt-BR" sz="1500" dirty="0"/>
              <a:t> </a:t>
            </a:r>
            <a:r>
              <a:rPr lang="pt-BR" sz="1500" dirty="0" smtClean="0"/>
              <a:t>uso dos dados </a:t>
            </a:r>
            <a:endParaRPr lang="pt-BR" sz="1500" dirty="0"/>
          </a:p>
        </p:txBody>
      </p:sp>
      <p:sp>
        <p:nvSpPr>
          <p:cNvPr id="160" name="Texto explicativo em seta para cima 159"/>
          <p:cNvSpPr/>
          <p:nvPr/>
        </p:nvSpPr>
        <p:spPr>
          <a:xfrm>
            <a:off x="5542549" y="2885524"/>
            <a:ext cx="1728192" cy="646635"/>
          </a:xfrm>
          <a:prstGeom prst="upArrowCallou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dirty="0">
                <a:solidFill>
                  <a:schemeClr val="tx1"/>
                </a:solidFill>
              </a:rPr>
              <a:t>Serviços Web </a:t>
            </a:r>
          </a:p>
        </p:txBody>
      </p:sp>
      <p:sp>
        <p:nvSpPr>
          <p:cNvPr id="161" name="CaixaDeTexto 160"/>
          <p:cNvSpPr txBox="1"/>
          <p:nvPr/>
        </p:nvSpPr>
        <p:spPr>
          <a:xfrm>
            <a:off x="5301389" y="1695956"/>
            <a:ext cx="2662126" cy="1015663"/>
          </a:xfrm>
          <a:prstGeom prst="rect">
            <a:avLst/>
          </a:prstGeom>
          <a:solidFill>
            <a:srgbClr val="F2F7FC"/>
          </a:solidFill>
        </p:spPr>
        <p:txBody>
          <a:bodyPr wrap="square" lIns="90000" rIns="0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sz="1500" dirty="0"/>
              <a:t> dados</a:t>
            </a:r>
          </a:p>
          <a:p>
            <a:pPr>
              <a:buFont typeface="Arial" pitchFamily="34" charset="0"/>
              <a:buChar char="•"/>
            </a:pPr>
            <a:r>
              <a:rPr lang="pt-BR" sz="1500" dirty="0"/>
              <a:t> imagens</a:t>
            </a:r>
          </a:p>
          <a:p>
            <a:pPr>
              <a:buFont typeface="Arial" pitchFamily="34" charset="0"/>
              <a:buChar char="•"/>
            </a:pPr>
            <a:r>
              <a:rPr lang="pt-BR" sz="1500" dirty="0"/>
              <a:t> mapas</a:t>
            </a:r>
          </a:p>
          <a:p>
            <a:pPr>
              <a:buFont typeface="Arial" pitchFamily="34" charset="0"/>
              <a:buChar char="•"/>
            </a:pPr>
            <a:r>
              <a:rPr lang="pt-BR" sz="1500" dirty="0"/>
              <a:t> </a:t>
            </a:r>
            <a:r>
              <a:rPr lang="en-US" sz="1500" dirty="0" err="1"/>
              <a:t>modelagem</a:t>
            </a:r>
            <a:r>
              <a:rPr lang="en-US" sz="1500" dirty="0"/>
              <a:t> de </a:t>
            </a:r>
            <a:r>
              <a:rPr lang="en-US" sz="1500" dirty="0" err="1"/>
              <a:t>nicho</a:t>
            </a:r>
            <a:r>
              <a:rPr lang="en-US" sz="1500" dirty="0"/>
              <a:t> </a:t>
            </a:r>
            <a:r>
              <a:rPr lang="en-US" sz="1500" dirty="0" err="1"/>
              <a:t>ecológico</a:t>
            </a:r>
            <a:endParaRPr lang="en-US" sz="1500" dirty="0"/>
          </a:p>
        </p:txBody>
      </p:sp>
      <p:sp>
        <p:nvSpPr>
          <p:cNvPr id="162" name="Texto explicativo em seta para cima 161"/>
          <p:cNvSpPr/>
          <p:nvPr/>
        </p:nvSpPr>
        <p:spPr>
          <a:xfrm>
            <a:off x="1320576" y="2668062"/>
            <a:ext cx="1728192" cy="540060"/>
          </a:xfrm>
          <a:prstGeom prst="upArrowCallou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dirty="0">
                <a:solidFill>
                  <a:schemeClr val="tx1"/>
                </a:solidFill>
              </a:rPr>
              <a:t>Interface de busca</a:t>
            </a:r>
          </a:p>
        </p:txBody>
      </p:sp>
      <p:sp>
        <p:nvSpPr>
          <p:cNvPr id="163" name="Seta para cima 162"/>
          <p:cNvSpPr/>
          <p:nvPr/>
        </p:nvSpPr>
        <p:spPr>
          <a:xfrm flipH="1">
            <a:off x="2130667" y="3262128"/>
            <a:ext cx="108012" cy="162018"/>
          </a:xfrm>
          <a:prstGeom prst="upArrow">
            <a:avLst/>
          </a:prstGeom>
          <a:solidFill>
            <a:srgbClr val="F8FCF6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64" name="Fluxograma: Disco magnético 163"/>
          <p:cNvSpPr/>
          <p:nvPr/>
        </p:nvSpPr>
        <p:spPr>
          <a:xfrm>
            <a:off x="580255" y="5299913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65" name="Fluxograma: Disco magnético 164"/>
          <p:cNvSpPr/>
          <p:nvPr/>
        </p:nvSpPr>
        <p:spPr>
          <a:xfrm>
            <a:off x="1174321" y="5299913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66" name="Fluxograma: Disco magnético 165"/>
          <p:cNvSpPr/>
          <p:nvPr/>
        </p:nvSpPr>
        <p:spPr>
          <a:xfrm>
            <a:off x="1768387" y="5299913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67" name="Fluxograma: Disco magnético 166"/>
          <p:cNvSpPr/>
          <p:nvPr/>
        </p:nvSpPr>
        <p:spPr>
          <a:xfrm>
            <a:off x="2362453" y="5299913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68" name="Fluxograma: Disco magnético 167"/>
          <p:cNvSpPr/>
          <p:nvPr/>
        </p:nvSpPr>
        <p:spPr>
          <a:xfrm>
            <a:off x="2956519" y="5299913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69" name="Fluxograma: Disco magnético 168"/>
          <p:cNvSpPr/>
          <p:nvPr/>
        </p:nvSpPr>
        <p:spPr>
          <a:xfrm>
            <a:off x="3550585" y="5299913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70" name="Fluxograma: Disco magnético 169"/>
          <p:cNvSpPr/>
          <p:nvPr/>
        </p:nvSpPr>
        <p:spPr>
          <a:xfrm>
            <a:off x="694555" y="5414213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71" name="Fluxograma: Disco magnético 170"/>
          <p:cNvSpPr/>
          <p:nvPr/>
        </p:nvSpPr>
        <p:spPr>
          <a:xfrm>
            <a:off x="1288621" y="5414213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72" name="Fluxograma: Disco magnético 171"/>
          <p:cNvSpPr/>
          <p:nvPr/>
        </p:nvSpPr>
        <p:spPr>
          <a:xfrm>
            <a:off x="1882687" y="5414213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73" name="Fluxograma: Disco magnético 172"/>
          <p:cNvSpPr/>
          <p:nvPr/>
        </p:nvSpPr>
        <p:spPr>
          <a:xfrm>
            <a:off x="3070819" y="5414213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74" name="Fluxograma: Disco magnético 173"/>
          <p:cNvSpPr/>
          <p:nvPr/>
        </p:nvSpPr>
        <p:spPr>
          <a:xfrm>
            <a:off x="3664885" y="5414213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75" name="Fluxograma: Disco magnético 174"/>
          <p:cNvSpPr/>
          <p:nvPr/>
        </p:nvSpPr>
        <p:spPr>
          <a:xfrm>
            <a:off x="2476753" y="5414213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76" name="Seta para a esquerda 175"/>
          <p:cNvSpPr/>
          <p:nvPr/>
        </p:nvSpPr>
        <p:spPr>
          <a:xfrm>
            <a:off x="4337769" y="5198646"/>
            <a:ext cx="486054" cy="108012"/>
          </a:xfrm>
          <a:prstGeom prst="lef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77" name="Seta para a direita 162"/>
          <p:cNvSpPr/>
          <p:nvPr/>
        </p:nvSpPr>
        <p:spPr>
          <a:xfrm>
            <a:off x="4182895" y="3694176"/>
            <a:ext cx="748103" cy="128588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78" name="Seta para a direita 162"/>
          <p:cNvSpPr/>
          <p:nvPr/>
        </p:nvSpPr>
        <p:spPr>
          <a:xfrm rot="10800000">
            <a:off x="4236900" y="1079310"/>
            <a:ext cx="270030" cy="54006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79" name="Seta para a esquerda 187"/>
          <p:cNvSpPr/>
          <p:nvPr/>
        </p:nvSpPr>
        <p:spPr>
          <a:xfrm flipV="1">
            <a:off x="4377956" y="5937786"/>
            <a:ext cx="486054" cy="101724"/>
          </a:xfrm>
          <a:prstGeom prst="lef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pic>
        <p:nvPicPr>
          <p:cNvPr id="180" name="Imagem 17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7207" y="492661"/>
            <a:ext cx="1038876" cy="102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22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2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0" animBg="1"/>
      <p:bldP spid="11" grpId="0" animBg="1"/>
      <p:bldP spid="13" grpId="0" animBg="1"/>
      <p:bldP spid="15" grpId="0" animBg="1"/>
      <p:bldP spid="17" grpId="0" animBg="1"/>
      <p:bldP spid="19" grpId="0" animBg="1"/>
      <p:bldP spid="21" grpId="0" animBg="1"/>
      <p:bldP spid="23" grpId="0" animBg="1"/>
      <p:bldP spid="25" grpId="0" animBg="1"/>
      <p:bldP spid="27" grpId="0" animBg="1"/>
      <p:bldP spid="29" grpId="0" animBg="1"/>
      <p:bldP spid="31" grpId="0" animBg="1"/>
      <p:bldP spid="33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76" grpId="0" animBg="1"/>
      <p:bldP spid="177" grpId="0" animBg="1"/>
      <p:bldP spid="178" grpId="0" animBg="1"/>
      <p:bldP spid="17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err="1" smtClean="0"/>
              <a:t>Cibertaxonomia</a:t>
            </a:r>
            <a:r>
              <a:rPr lang="pt-BR" dirty="0" smtClean="0"/>
              <a:t>/Comentário/Anotação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654425"/>
            <a:ext cx="6172200" cy="309562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0" y="3780259"/>
            <a:ext cx="4161760" cy="3077741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146" y="684634"/>
            <a:ext cx="8306854" cy="614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02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Comentários / Anotações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33" y="1534496"/>
            <a:ext cx="8756334" cy="526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73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Comentários / </a:t>
            </a:r>
            <a:r>
              <a:rPr lang="pt-BR" dirty="0" err="1" smtClean="0"/>
              <a:t>Annotation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534496"/>
            <a:ext cx="7852206" cy="514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24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tângulo de cantos arredondados 77"/>
          <p:cNvSpPr/>
          <p:nvPr/>
        </p:nvSpPr>
        <p:spPr>
          <a:xfrm>
            <a:off x="701749" y="493841"/>
            <a:ext cx="8397001" cy="363652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 err="1">
                <a:solidFill>
                  <a:prstClr val="white"/>
                </a:solidFill>
              </a:rPr>
              <a:t>sp</a:t>
            </a: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40" name="Cilindro 39"/>
          <p:cNvSpPr>
            <a:spLocks noChangeAspect="1"/>
          </p:cNvSpPr>
          <p:nvPr/>
        </p:nvSpPr>
        <p:spPr>
          <a:xfrm>
            <a:off x="7455819" y="1226119"/>
            <a:ext cx="683226" cy="248077"/>
          </a:xfrm>
          <a:prstGeom prst="can">
            <a:avLst/>
          </a:prstGeom>
          <a:solidFill>
            <a:srgbClr val="FF7C8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46" name="Cilindro 45"/>
          <p:cNvSpPr>
            <a:spLocks noChangeAspect="1"/>
          </p:cNvSpPr>
          <p:nvPr/>
        </p:nvSpPr>
        <p:spPr>
          <a:xfrm>
            <a:off x="4424481" y="781724"/>
            <a:ext cx="343826" cy="124038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47" name="Cilindro 46"/>
          <p:cNvSpPr>
            <a:spLocks noChangeAspect="1"/>
          </p:cNvSpPr>
          <p:nvPr/>
        </p:nvSpPr>
        <p:spPr>
          <a:xfrm>
            <a:off x="4441006" y="1650299"/>
            <a:ext cx="343826" cy="124038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48" name="Cilindro 47"/>
          <p:cNvSpPr>
            <a:spLocks noChangeAspect="1"/>
          </p:cNvSpPr>
          <p:nvPr/>
        </p:nvSpPr>
        <p:spPr>
          <a:xfrm>
            <a:off x="4436890" y="1360774"/>
            <a:ext cx="343826" cy="124038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49" name="Cilindro 48"/>
          <p:cNvSpPr>
            <a:spLocks noChangeAspect="1"/>
          </p:cNvSpPr>
          <p:nvPr/>
        </p:nvSpPr>
        <p:spPr>
          <a:xfrm>
            <a:off x="4436890" y="1071249"/>
            <a:ext cx="343826" cy="124038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50" name="Cilindro 49"/>
          <p:cNvSpPr>
            <a:spLocks noChangeAspect="1"/>
          </p:cNvSpPr>
          <p:nvPr/>
        </p:nvSpPr>
        <p:spPr>
          <a:xfrm>
            <a:off x="5169459" y="1225430"/>
            <a:ext cx="683226" cy="248077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51" name="Cruz 50"/>
          <p:cNvSpPr>
            <a:spLocks noChangeAspect="1"/>
          </p:cNvSpPr>
          <p:nvPr/>
        </p:nvSpPr>
        <p:spPr>
          <a:xfrm>
            <a:off x="5452845" y="1494986"/>
            <a:ext cx="112429" cy="65284"/>
          </a:xfrm>
          <a:prstGeom prst="plus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</a:endParaRPr>
          </a:p>
        </p:txBody>
      </p:sp>
      <p:cxnSp>
        <p:nvCxnSpPr>
          <p:cNvPr id="52" name="Conector reto 51"/>
          <p:cNvCxnSpPr>
            <a:stCxn id="46" idx="4"/>
          </p:cNvCxnSpPr>
          <p:nvPr/>
        </p:nvCxnSpPr>
        <p:spPr>
          <a:xfrm>
            <a:off x="4768307" y="843743"/>
            <a:ext cx="401152" cy="517031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to 52"/>
          <p:cNvCxnSpPr>
            <a:stCxn id="49" idx="4"/>
            <a:endCxn id="50" idx="2"/>
          </p:cNvCxnSpPr>
          <p:nvPr/>
        </p:nvCxnSpPr>
        <p:spPr>
          <a:xfrm>
            <a:off x="4780716" y="1133268"/>
            <a:ext cx="388743" cy="216201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to 53"/>
          <p:cNvCxnSpPr>
            <a:stCxn id="48" idx="4"/>
            <a:endCxn id="50" idx="2"/>
          </p:cNvCxnSpPr>
          <p:nvPr/>
        </p:nvCxnSpPr>
        <p:spPr>
          <a:xfrm flipV="1">
            <a:off x="4780716" y="1349469"/>
            <a:ext cx="388743" cy="73324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to 54"/>
          <p:cNvCxnSpPr>
            <a:stCxn id="47" idx="4"/>
            <a:endCxn id="50" idx="2"/>
          </p:cNvCxnSpPr>
          <p:nvPr/>
        </p:nvCxnSpPr>
        <p:spPr>
          <a:xfrm flipV="1">
            <a:off x="4784832" y="1349469"/>
            <a:ext cx="384627" cy="362849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6" name="Diagrama 55"/>
          <p:cNvGraphicFramePr/>
          <p:nvPr>
            <p:extLst/>
          </p:nvPr>
        </p:nvGraphicFramePr>
        <p:xfrm>
          <a:off x="1421910" y="1956623"/>
          <a:ext cx="7280802" cy="2905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59" name="Conector reto 58"/>
          <p:cNvCxnSpPr/>
          <p:nvPr/>
        </p:nvCxnSpPr>
        <p:spPr>
          <a:xfrm>
            <a:off x="3177096" y="1550096"/>
            <a:ext cx="16137" cy="1397551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reto 60"/>
          <p:cNvCxnSpPr>
            <a:stCxn id="51" idx="2"/>
          </p:cNvCxnSpPr>
          <p:nvPr/>
        </p:nvCxnSpPr>
        <p:spPr>
          <a:xfrm>
            <a:off x="5509060" y="1560270"/>
            <a:ext cx="20218" cy="1387377"/>
          </a:xfrm>
          <a:prstGeom prst="line">
            <a:avLst/>
          </a:prstGeom>
          <a:ln w="31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ector reto 63"/>
          <p:cNvCxnSpPr/>
          <p:nvPr/>
        </p:nvCxnSpPr>
        <p:spPr>
          <a:xfrm>
            <a:off x="7791209" y="1439364"/>
            <a:ext cx="6223" cy="1508283"/>
          </a:xfrm>
          <a:prstGeom prst="line">
            <a:avLst/>
          </a:prstGeom>
          <a:ln w="31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ítulo 1"/>
          <p:cNvSpPr txBox="1">
            <a:spLocks/>
          </p:cNvSpPr>
          <p:nvPr/>
        </p:nvSpPr>
        <p:spPr>
          <a:xfrm>
            <a:off x="823116" y="0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</a:pPr>
            <a:r>
              <a:rPr lang="pt-BR" sz="3200" b="1" dirty="0" err="1" smtClean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Plataform</a:t>
            </a:r>
            <a:r>
              <a:rPr lang="pt-BR" sz="3200" b="1" dirty="0" smtClean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</a:t>
            </a:r>
            <a:r>
              <a:rPr lang="pt-BR" sz="3200" b="1" i="1" dirty="0" smtClean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e-Science: </a:t>
            </a:r>
            <a:r>
              <a:rPr lang="pt-BR" sz="3200" b="1" i="1" dirty="0" err="1" smtClean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BioGeo</a:t>
            </a:r>
            <a:r>
              <a:rPr lang="pt-BR" sz="3200" b="1" i="1" dirty="0" smtClean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(workflow)</a:t>
            </a:r>
            <a:endParaRPr lang="pt-BR" sz="3200" b="1" dirty="0">
              <a:solidFill>
                <a:srgbClr val="70AD47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7" name="Imagem 7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021174" y="5643571"/>
            <a:ext cx="908383" cy="676715"/>
          </a:xfrm>
          <a:prstGeom prst="rect">
            <a:avLst/>
          </a:prstGeom>
        </p:spPr>
      </p:pic>
      <p:cxnSp>
        <p:nvCxnSpPr>
          <p:cNvPr id="80" name="Conector reto 79"/>
          <p:cNvCxnSpPr/>
          <p:nvPr/>
        </p:nvCxnSpPr>
        <p:spPr>
          <a:xfrm flipV="1">
            <a:off x="4699931" y="4178292"/>
            <a:ext cx="1" cy="13106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CaixaDeTexto 80"/>
          <p:cNvSpPr txBox="1"/>
          <p:nvPr/>
        </p:nvSpPr>
        <p:spPr>
          <a:xfrm>
            <a:off x="245656" y="4503654"/>
            <a:ext cx="3566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2000" dirty="0">
                <a:solidFill>
                  <a:prstClr val="black"/>
                </a:solidFill>
                <a:latin typeface="Calibri"/>
              </a:rPr>
              <a:t>http://biogeo.inct.florabrasil.net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956750" y="4526717"/>
            <a:ext cx="4214780" cy="2370814"/>
          </a:xfrm>
          <a:prstGeom prst="rect">
            <a:avLst/>
          </a:prstGeom>
        </p:spPr>
      </p:pic>
      <p:pic>
        <p:nvPicPr>
          <p:cNvPr id="1026" name="Picture 2" descr="http://biogeo.inct.florabrasil.net/proj/35108/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557" y="4554369"/>
            <a:ext cx="2581275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7233744" y="825187"/>
            <a:ext cx="1170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dirty="0" err="1">
                <a:solidFill>
                  <a:prstClr val="black"/>
                </a:solidFill>
                <a:latin typeface="Calibri"/>
              </a:rPr>
              <a:t>WorldClim</a:t>
            </a:r>
            <a:endParaRPr lang="pt-BR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2" name="Picture 2" descr="Home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603070" y="1144750"/>
            <a:ext cx="1020127" cy="233362"/>
          </a:xfrm>
          <a:prstGeom prst="rect">
            <a:avLst/>
          </a:prstGeom>
          <a:noFill/>
        </p:spPr>
      </p:pic>
      <p:pic>
        <p:nvPicPr>
          <p:cNvPr id="35" name="Picture 6" descr="http://splink.cria.org.br/images/logo_splink.g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129740" y="843743"/>
            <a:ext cx="1295400" cy="238125"/>
          </a:xfrm>
          <a:prstGeom prst="rect">
            <a:avLst/>
          </a:prstGeom>
          <a:noFill/>
        </p:spPr>
      </p:pic>
      <p:pic>
        <p:nvPicPr>
          <p:cNvPr id="36" name="Picture 4" descr="http://openmodeller.cria.org.br/imgs/logo_300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801657" y="3884050"/>
            <a:ext cx="916160" cy="225986"/>
          </a:xfrm>
          <a:prstGeom prst="rect">
            <a:avLst/>
          </a:prstGeom>
          <a:noFill/>
        </p:spPr>
      </p:pic>
      <p:sp>
        <p:nvSpPr>
          <p:cNvPr id="33" name="Cilindro 32"/>
          <p:cNvSpPr>
            <a:spLocks noChangeAspect="1"/>
          </p:cNvSpPr>
          <p:nvPr/>
        </p:nvSpPr>
        <p:spPr>
          <a:xfrm>
            <a:off x="2841394" y="1658660"/>
            <a:ext cx="683226" cy="248077"/>
          </a:xfrm>
          <a:prstGeom prst="can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34" name="Cruz 33"/>
          <p:cNvSpPr>
            <a:spLocks noChangeAspect="1"/>
          </p:cNvSpPr>
          <p:nvPr/>
        </p:nvSpPr>
        <p:spPr>
          <a:xfrm>
            <a:off x="3120006" y="1914603"/>
            <a:ext cx="112429" cy="65284"/>
          </a:xfrm>
          <a:prstGeom prst="plus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37" name="Picture 4" descr="Reflora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002" y="811932"/>
            <a:ext cx="754436" cy="24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CaixaDeTexto 37"/>
          <p:cNvSpPr txBox="1"/>
          <p:nvPr/>
        </p:nvSpPr>
        <p:spPr>
          <a:xfrm>
            <a:off x="2946916" y="1017866"/>
            <a:ext cx="472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dirty="0">
                <a:solidFill>
                  <a:prstClr val="black"/>
                </a:solidFill>
                <a:latin typeface="Calibri"/>
              </a:rPr>
              <a:t>IPT</a:t>
            </a:r>
          </a:p>
        </p:txBody>
      </p:sp>
      <p:cxnSp>
        <p:nvCxnSpPr>
          <p:cNvPr id="39" name="Conector de seta reta 38"/>
          <p:cNvCxnSpPr>
            <a:stCxn id="38" idx="2"/>
          </p:cNvCxnSpPr>
          <p:nvPr/>
        </p:nvCxnSpPr>
        <p:spPr>
          <a:xfrm flipH="1">
            <a:off x="3183006" y="1387198"/>
            <a:ext cx="1" cy="326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Conector reto 40"/>
          <p:cNvCxnSpPr>
            <a:stCxn id="43" idx="2"/>
          </p:cNvCxnSpPr>
          <p:nvPr/>
        </p:nvCxnSpPr>
        <p:spPr>
          <a:xfrm>
            <a:off x="2118773" y="1964349"/>
            <a:ext cx="1059879" cy="928613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ilindro 41"/>
          <p:cNvSpPr>
            <a:spLocks noChangeAspect="1"/>
          </p:cNvSpPr>
          <p:nvPr/>
        </p:nvSpPr>
        <p:spPr>
          <a:xfrm>
            <a:off x="1783946" y="1643122"/>
            <a:ext cx="683226" cy="248077"/>
          </a:xfrm>
          <a:prstGeom prst="can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43" name="Cruz 42"/>
          <p:cNvSpPr>
            <a:spLocks noChangeAspect="1"/>
          </p:cNvSpPr>
          <p:nvPr/>
        </p:nvSpPr>
        <p:spPr>
          <a:xfrm>
            <a:off x="2062558" y="1899065"/>
            <a:ext cx="112429" cy="65284"/>
          </a:xfrm>
          <a:prstGeom prst="plus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701749" y="1998030"/>
            <a:ext cx="15355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 smtClean="0">
                <a:latin typeface="+mn-lt"/>
              </a:rPr>
              <a:t>Nomes alternativos e relações taxonômicas</a:t>
            </a:r>
            <a:endParaRPr lang="pt-BR" sz="1600" dirty="0">
              <a:latin typeface="+mn-lt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395710" y="2162846"/>
            <a:ext cx="157754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1600" dirty="0" smtClean="0">
                <a:latin typeface="+mn-lt"/>
              </a:rPr>
              <a:t>Seleção espécies</a:t>
            </a:r>
            <a:endParaRPr lang="pt-BR" sz="1600" dirty="0">
              <a:latin typeface="+mn-lt"/>
            </a:endParaRPr>
          </a:p>
        </p:txBody>
      </p:sp>
      <p:sp>
        <p:nvSpPr>
          <p:cNvPr id="44" name="CaixaDeTexto 43"/>
          <p:cNvSpPr txBox="1"/>
          <p:nvPr/>
        </p:nvSpPr>
        <p:spPr>
          <a:xfrm>
            <a:off x="4576904" y="2175145"/>
            <a:ext cx="189385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Dados de </a:t>
            </a:r>
            <a:r>
              <a:rPr lang="en-US" sz="1600" dirty="0" err="1" smtClean="0">
                <a:latin typeface="+mn-lt"/>
              </a:rPr>
              <a:t>ocorrência</a:t>
            </a:r>
            <a:endParaRPr lang="en-US" sz="1600" dirty="0">
              <a:latin typeface="+mn-lt"/>
            </a:endParaRPr>
          </a:p>
        </p:txBody>
      </p:sp>
      <p:sp>
        <p:nvSpPr>
          <p:cNvPr id="45" name="CaixaDeTexto 3"/>
          <p:cNvSpPr txBox="1"/>
          <p:nvPr/>
        </p:nvSpPr>
        <p:spPr>
          <a:xfrm>
            <a:off x="6790683" y="2158214"/>
            <a:ext cx="189866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600" dirty="0" smtClean="0"/>
              <a:t>Camadas ambientais</a:t>
            </a:r>
            <a:endParaRPr lang="pt-BR" sz="16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5385" y="5060049"/>
            <a:ext cx="3712348" cy="146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90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52000" y="55167"/>
            <a:ext cx="7501890" cy="488156"/>
          </a:xfrm>
        </p:spPr>
        <p:txBody>
          <a:bodyPr>
            <a:normAutofit/>
          </a:bodyPr>
          <a:lstStyle/>
          <a:p>
            <a:r>
              <a:rPr lang="pt-BR" sz="2800" dirty="0" err="1"/>
              <a:t>BioGeo</a:t>
            </a:r>
            <a:r>
              <a:rPr lang="pt-BR" sz="2800" dirty="0"/>
              <a:t> – Biogeografia da Flora e Fungos do Brasil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731030" y="1353168"/>
            <a:ext cx="31451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500" dirty="0"/>
              <a:t>   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44" y="589813"/>
            <a:ext cx="3779306" cy="56867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207" y="1210534"/>
            <a:ext cx="3559399" cy="1162253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480" y="3571095"/>
            <a:ext cx="1875235" cy="2120265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6567" y="3612034"/>
            <a:ext cx="1865234" cy="2025254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5693032" y="543323"/>
            <a:ext cx="3260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>
                <a:solidFill>
                  <a:schemeClr val="accent6">
                    <a:lumMod val="75000"/>
                  </a:schemeClr>
                </a:solidFill>
                <a:hlinkClick r:id="rId7"/>
              </a:rPr>
              <a:t>http://biogeo.inct.florabrasil.net</a:t>
            </a:r>
            <a:r>
              <a:rPr lang="pt-BR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24408" y="3024738"/>
            <a:ext cx="122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1º. modelo</a:t>
            </a:r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2289372" y="2975429"/>
            <a:ext cx="122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4º. modelo</a:t>
            </a:r>
            <a:endParaRPr lang="pt-BR" dirty="0"/>
          </a:p>
        </p:txBody>
      </p:sp>
      <p:sp>
        <p:nvSpPr>
          <p:cNvPr id="7" name="Elipse 6"/>
          <p:cNvSpPr/>
          <p:nvPr/>
        </p:nvSpPr>
        <p:spPr>
          <a:xfrm>
            <a:off x="3129168" y="4702629"/>
            <a:ext cx="226354" cy="3837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95409" y="2243881"/>
            <a:ext cx="2258481" cy="3198614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54336" y="2243882"/>
            <a:ext cx="2448521" cy="319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89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ilindro 2"/>
          <p:cNvSpPr>
            <a:spLocks noChangeAspect="1"/>
          </p:cNvSpPr>
          <p:nvPr/>
        </p:nvSpPr>
        <p:spPr>
          <a:xfrm>
            <a:off x="1541953" y="2111198"/>
            <a:ext cx="683226" cy="248077"/>
          </a:xfrm>
          <a:prstGeom prst="can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ruz 3"/>
          <p:cNvSpPr>
            <a:spLocks noChangeAspect="1"/>
          </p:cNvSpPr>
          <p:nvPr/>
        </p:nvSpPr>
        <p:spPr>
          <a:xfrm>
            <a:off x="1820565" y="2367141"/>
            <a:ext cx="112429" cy="65284"/>
          </a:xfrm>
          <a:prstGeom prst="plus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ilindro 4"/>
          <p:cNvSpPr>
            <a:spLocks noChangeAspect="1"/>
          </p:cNvSpPr>
          <p:nvPr/>
        </p:nvSpPr>
        <p:spPr>
          <a:xfrm>
            <a:off x="3461172" y="1333309"/>
            <a:ext cx="343826" cy="124038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ilindro 5"/>
          <p:cNvSpPr>
            <a:spLocks noChangeAspect="1"/>
          </p:cNvSpPr>
          <p:nvPr/>
        </p:nvSpPr>
        <p:spPr>
          <a:xfrm>
            <a:off x="3477697" y="2201884"/>
            <a:ext cx="343826" cy="124038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ilindro 6"/>
          <p:cNvSpPr>
            <a:spLocks noChangeAspect="1"/>
          </p:cNvSpPr>
          <p:nvPr/>
        </p:nvSpPr>
        <p:spPr>
          <a:xfrm>
            <a:off x="3473581" y="1912359"/>
            <a:ext cx="343826" cy="124038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ilindro 7"/>
          <p:cNvSpPr>
            <a:spLocks noChangeAspect="1"/>
          </p:cNvSpPr>
          <p:nvPr/>
        </p:nvSpPr>
        <p:spPr>
          <a:xfrm>
            <a:off x="3473581" y="1622834"/>
            <a:ext cx="343826" cy="124038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ilindro 8"/>
          <p:cNvSpPr>
            <a:spLocks noChangeAspect="1"/>
          </p:cNvSpPr>
          <p:nvPr/>
        </p:nvSpPr>
        <p:spPr>
          <a:xfrm>
            <a:off x="4206150" y="1777015"/>
            <a:ext cx="683226" cy="248077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ruz 9"/>
          <p:cNvSpPr>
            <a:spLocks noChangeAspect="1"/>
          </p:cNvSpPr>
          <p:nvPr/>
        </p:nvSpPr>
        <p:spPr>
          <a:xfrm>
            <a:off x="4489536" y="2046571"/>
            <a:ext cx="112429" cy="65284"/>
          </a:xfrm>
          <a:prstGeom prst="plus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1" name="Conector reto 10"/>
          <p:cNvCxnSpPr>
            <a:stCxn id="5" idx="4"/>
          </p:cNvCxnSpPr>
          <p:nvPr/>
        </p:nvCxnSpPr>
        <p:spPr>
          <a:xfrm>
            <a:off x="3804998" y="1395328"/>
            <a:ext cx="401152" cy="517031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/>
          <p:cNvCxnSpPr>
            <a:stCxn id="8" idx="4"/>
            <a:endCxn id="9" idx="2"/>
          </p:cNvCxnSpPr>
          <p:nvPr/>
        </p:nvCxnSpPr>
        <p:spPr>
          <a:xfrm>
            <a:off x="3817407" y="1684853"/>
            <a:ext cx="388743" cy="216201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>
            <a:stCxn id="7" idx="4"/>
            <a:endCxn id="9" idx="2"/>
          </p:cNvCxnSpPr>
          <p:nvPr/>
        </p:nvCxnSpPr>
        <p:spPr>
          <a:xfrm flipV="1">
            <a:off x="3817407" y="1901054"/>
            <a:ext cx="388743" cy="73324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>
            <a:stCxn id="6" idx="4"/>
            <a:endCxn id="9" idx="2"/>
          </p:cNvCxnSpPr>
          <p:nvPr/>
        </p:nvCxnSpPr>
        <p:spPr>
          <a:xfrm flipV="1">
            <a:off x="3821523" y="1901054"/>
            <a:ext cx="384627" cy="362849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6" descr="http://splink.cria.org.br/images/logo_splink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9151" y="1395328"/>
            <a:ext cx="1295400" cy="238125"/>
          </a:xfrm>
          <a:prstGeom prst="rect">
            <a:avLst/>
          </a:prstGeom>
          <a:noFill/>
        </p:spPr>
      </p:pic>
      <p:pic>
        <p:nvPicPr>
          <p:cNvPr id="17" name="Picture 4" descr="Reflor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561" y="1095656"/>
            <a:ext cx="754436" cy="24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Elipse 20"/>
          <p:cNvSpPr/>
          <p:nvPr/>
        </p:nvSpPr>
        <p:spPr>
          <a:xfrm>
            <a:off x="1101774" y="3042339"/>
            <a:ext cx="6907342" cy="83657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Filtro nomes aceitos e sinônimos (fonético)</a:t>
            </a:r>
            <a:endParaRPr lang="pt-BR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2" name="Picture 4" descr="Reflor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928" y="3367550"/>
            <a:ext cx="754436" cy="24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Conector reto 23"/>
          <p:cNvCxnSpPr>
            <a:stCxn id="4" idx="2"/>
            <a:endCxn id="21" idx="0"/>
          </p:cNvCxnSpPr>
          <p:nvPr/>
        </p:nvCxnSpPr>
        <p:spPr>
          <a:xfrm>
            <a:off x="1876780" y="2432425"/>
            <a:ext cx="2678665" cy="609914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ixaDeTexto 24"/>
          <p:cNvSpPr txBox="1"/>
          <p:nvPr/>
        </p:nvSpPr>
        <p:spPr>
          <a:xfrm>
            <a:off x="1647475" y="1329724"/>
            <a:ext cx="472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IPT</a:t>
            </a:r>
            <a:endParaRPr lang="pt-BR" dirty="0"/>
          </a:p>
        </p:txBody>
      </p:sp>
      <p:sp>
        <p:nvSpPr>
          <p:cNvPr id="26" name="CaixaDeTexto 25"/>
          <p:cNvSpPr txBox="1"/>
          <p:nvPr/>
        </p:nvSpPr>
        <p:spPr>
          <a:xfrm>
            <a:off x="946473" y="89164"/>
            <a:ext cx="1989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</a:rPr>
              <a:t>Nomes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</a:rPr>
              <a:t>aceitos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</a:p>
          <a:p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</a:rPr>
              <a:t>Sinônimos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</a:rPr>
              <a:t>estados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9" name="CaixaDeTexto 28"/>
          <p:cNvSpPr txBox="1"/>
          <p:nvPr/>
        </p:nvSpPr>
        <p:spPr>
          <a:xfrm>
            <a:off x="3451955" y="149443"/>
            <a:ext cx="19350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Espécies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estados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,</a:t>
            </a:r>
            <a:b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ano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ocorrência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,</a:t>
            </a:r>
            <a:b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status dos dados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31" name="Conector reto 30"/>
          <p:cNvCxnSpPr>
            <a:stCxn id="10" idx="2"/>
            <a:endCxn id="21" idx="0"/>
          </p:cNvCxnSpPr>
          <p:nvPr/>
        </p:nvCxnSpPr>
        <p:spPr>
          <a:xfrm>
            <a:off x="4545751" y="2111855"/>
            <a:ext cx="9694" cy="930484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to 32"/>
          <p:cNvCxnSpPr>
            <a:stCxn id="23" idx="2"/>
            <a:endCxn id="21" idx="0"/>
          </p:cNvCxnSpPr>
          <p:nvPr/>
        </p:nvCxnSpPr>
        <p:spPr>
          <a:xfrm flipH="1">
            <a:off x="4555445" y="2268490"/>
            <a:ext cx="2746388" cy="77384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de seta reta 38"/>
          <p:cNvCxnSpPr>
            <a:stCxn id="25" idx="2"/>
          </p:cNvCxnSpPr>
          <p:nvPr/>
        </p:nvCxnSpPr>
        <p:spPr>
          <a:xfrm flipH="1">
            <a:off x="1883565" y="1699056"/>
            <a:ext cx="1" cy="326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Cilindro 41"/>
          <p:cNvSpPr/>
          <p:nvPr/>
        </p:nvSpPr>
        <p:spPr>
          <a:xfrm>
            <a:off x="2263877" y="4637015"/>
            <a:ext cx="4698459" cy="661481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i="1" dirty="0" smtClean="0">
                <a:solidFill>
                  <a:schemeClr val="accent6">
                    <a:lumMod val="50000"/>
                  </a:schemeClr>
                </a:solidFill>
              </a:rPr>
              <a:t>Banco de dados Lacunas</a:t>
            </a:r>
            <a:endParaRPr lang="pt-BR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4" name="Imagem 4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4175576" y="3628655"/>
            <a:ext cx="683707" cy="1219200"/>
          </a:xfrm>
          <a:prstGeom prst="rect">
            <a:avLst/>
          </a:prstGeom>
        </p:spPr>
      </p:pic>
      <p:pic>
        <p:nvPicPr>
          <p:cNvPr id="41" name="Imagem 40"/>
          <p:cNvPicPr>
            <a:picLocks noChangeAspect="1"/>
          </p:cNvPicPr>
          <p:nvPr/>
        </p:nvPicPr>
        <p:blipFill rotWithShape="1">
          <a:blip r:embed="rId5" cstate="print"/>
          <a:srcRect t="7476"/>
          <a:stretch/>
        </p:blipFill>
        <p:spPr>
          <a:xfrm>
            <a:off x="3633085" y="5628984"/>
            <a:ext cx="1893682" cy="1098913"/>
          </a:xfrm>
          <a:prstGeom prst="rect">
            <a:avLst/>
          </a:prstGeom>
        </p:spPr>
      </p:pic>
      <p:cxnSp>
        <p:nvCxnSpPr>
          <p:cNvPr id="43" name="Conector reto 42"/>
          <p:cNvCxnSpPr/>
          <p:nvPr/>
        </p:nvCxnSpPr>
        <p:spPr>
          <a:xfrm>
            <a:off x="4538729" y="5255465"/>
            <a:ext cx="14041" cy="435786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6" cstate="print"/>
          <a:srcRect l="1617" t="15622" r="22376" b="4862"/>
          <a:stretch/>
        </p:blipFill>
        <p:spPr>
          <a:xfrm>
            <a:off x="6694161" y="968298"/>
            <a:ext cx="1215343" cy="1300192"/>
          </a:xfrm>
          <a:prstGeom prst="rect">
            <a:avLst/>
          </a:prstGeom>
        </p:spPr>
      </p:pic>
      <p:sp>
        <p:nvSpPr>
          <p:cNvPr id="38" name="CaixaDeTexto 37"/>
          <p:cNvSpPr txBox="1"/>
          <p:nvPr/>
        </p:nvSpPr>
        <p:spPr>
          <a:xfrm>
            <a:off x="6215032" y="202255"/>
            <a:ext cx="22265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smtClean="0"/>
              <a:t>Portaria 443</a:t>
            </a:r>
          </a:p>
          <a:p>
            <a:pPr algn="ctr"/>
            <a:r>
              <a:rPr lang="pt-BR" dirty="0" smtClean="0"/>
              <a:t>(espécies ameaçadas)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2952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Comunicação Científica e Meio Ambiente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pt-BR" dirty="0" smtClean="0"/>
              <a:t>Acesso </a:t>
            </a:r>
            <a:r>
              <a:rPr lang="pt-BR" dirty="0"/>
              <a:t>à informação ambiental como direito constitucional</a:t>
            </a:r>
          </a:p>
          <a:p>
            <a:pPr lvl="2"/>
            <a:r>
              <a:rPr lang="pt-BR" dirty="0"/>
              <a:t>A importância de uma política de acesso livre e aberto a dados sobre biodiversidade – dados sigilosos ou sensíveis são tratados como exceção</a:t>
            </a:r>
          </a:p>
          <a:p>
            <a:pPr lvl="1"/>
            <a:r>
              <a:rPr lang="pt-BR" dirty="0"/>
              <a:t>O desafio do desenvolvimento sustentável e os compromissos internacionais firmados pelo Brasil</a:t>
            </a:r>
          </a:p>
          <a:p>
            <a:pPr lvl="2"/>
            <a:r>
              <a:rPr lang="pt-BR" dirty="0"/>
              <a:t>A importância do desenvolvimento e manutenção de </a:t>
            </a:r>
            <a:r>
              <a:rPr lang="pt-BR" i="1" dirty="0"/>
              <a:t>e</a:t>
            </a:r>
            <a:r>
              <a:rPr lang="pt-BR" dirty="0"/>
              <a:t>-infraestruturas para o </a:t>
            </a:r>
            <a:r>
              <a:rPr lang="pt-BR" i="1" dirty="0"/>
              <a:t>Modo 2</a:t>
            </a:r>
            <a:r>
              <a:rPr lang="pt-BR" dirty="0"/>
              <a:t> de produção de </a:t>
            </a:r>
            <a:r>
              <a:rPr lang="pt-BR" dirty="0" smtClean="0"/>
              <a:t>conhecimento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9341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024"/>
          <a:stretch/>
        </p:blipFill>
        <p:spPr>
          <a:xfrm>
            <a:off x="0" y="2167128"/>
            <a:ext cx="9144000" cy="4488956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7874"/>
            <a:ext cx="9144000" cy="1019254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Lacunas - </a:t>
            </a:r>
            <a:r>
              <a:rPr lang="pt-BR" dirty="0" smtClean="0">
                <a:hlinkClick r:id="rId4"/>
              </a:rPr>
              <a:t>lacunas.inct.florabrasil.net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4101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50000" t="20542" r="35700" b="41980"/>
          <a:stretch/>
        </p:blipFill>
        <p:spPr>
          <a:xfrm>
            <a:off x="3561588" y="149973"/>
            <a:ext cx="2020824" cy="343398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560" y="3771698"/>
            <a:ext cx="7391400" cy="4572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051560" y="4228898"/>
            <a:ext cx="23053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Nativas</a:t>
            </a:r>
          </a:p>
          <a:p>
            <a:r>
              <a:rPr lang="pt-BR" dirty="0" smtClean="0"/>
              <a:t>Cultivadas</a:t>
            </a:r>
          </a:p>
          <a:p>
            <a:r>
              <a:rPr lang="pt-BR" dirty="0" smtClean="0"/>
              <a:t>Naturalizadas</a:t>
            </a:r>
          </a:p>
          <a:p>
            <a:r>
              <a:rPr lang="pt-BR" dirty="0" smtClean="0"/>
              <a:t>Origem não informada</a:t>
            </a: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3287325" y="4138101"/>
            <a:ext cx="1779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Incluir sinônimos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5210337" y="4165294"/>
            <a:ext cx="1540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Busca fonética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6750823" y="4165615"/>
            <a:ext cx="2198487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</a:t>
            </a:r>
            <a:r>
              <a:rPr lang="pt-BR" dirty="0" smtClean="0"/>
              <a:t>om </a:t>
            </a:r>
            <a:r>
              <a:rPr lang="pt-BR" dirty="0" err="1" smtClean="0"/>
              <a:t>qq</a:t>
            </a:r>
            <a:r>
              <a:rPr lang="pt-BR" dirty="0" smtClean="0"/>
              <a:t> coordenada</a:t>
            </a:r>
          </a:p>
          <a:p>
            <a:r>
              <a:rPr lang="pt-BR" dirty="0" smtClean="0"/>
              <a:t>Coord. Consistente</a:t>
            </a:r>
          </a:p>
          <a:p>
            <a:r>
              <a:rPr lang="pt-BR" dirty="0" smtClean="0"/>
              <a:t>Consistente e distinta</a:t>
            </a:r>
          </a:p>
          <a:p>
            <a:endParaRPr lang="pt-BR" sz="800" dirty="0"/>
          </a:p>
          <a:p>
            <a:r>
              <a:rPr lang="pt-BR" dirty="0" smtClean="0"/>
              <a:t>Coord. origem</a:t>
            </a:r>
          </a:p>
          <a:p>
            <a:r>
              <a:rPr lang="pt-BR" dirty="0" smtClean="0"/>
              <a:t>Coord. município</a:t>
            </a:r>
          </a:p>
          <a:p>
            <a:r>
              <a:rPr lang="pt-BR" dirty="0" smtClean="0"/>
              <a:t>Coord. totais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7862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9650" y="134321"/>
            <a:ext cx="7886700" cy="501054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Lacunas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635375"/>
            <a:ext cx="2266950" cy="577215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4937" y="110506"/>
            <a:ext cx="4695718" cy="190967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507" y="2208773"/>
            <a:ext cx="2590800" cy="45339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6552" y="2208773"/>
            <a:ext cx="2955719" cy="430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97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Lacunas Geográficas: </a:t>
            </a:r>
            <a:r>
              <a:rPr lang="pt-BR" dirty="0" err="1" smtClean="0"/>
              <a:t>Cactaceae</a:t>
            </a:r>
            <a:r>
              <a:rPr lang="pt-BR" dirty="0" smtClean="0"/>
              <a:t> – Minas Gerais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t="-1" b="641"/>
          <a:stretch/>
        </p:blipFill>
        <p:spPr>
          <a:xfrm>
            <a:off x="628650" y="1523045"/>
            <a:ext cx="2781300" cy="498748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6725" y="2926173"/>
            <a:ext cx="4238625" cy="218122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0098" y="970232"/>
            <a:ext cx="5476875" cy="21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18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5751" y="90053"/>
            <a:ext cx="8734426" cy="557647"/>
          </a:xfrm>
        </p:spPr>
        <p:txBody>
          <a:bodyPr>
            <a:normAutofit/>
          </a:bodyPr>
          <a:lstStyle/>
          <a:p>
            <a:pPr algn="l"/>
            <a:r>
              <a:rPr lang="pt-BR" sz="3200" dirty="0"/>
              <a:t>L</a:t>
            </a:r>
            <a:r>
              <a:rPr lang="pt-BR" sz="3200" dirty="0" smtClean="0"/>
              <a:t>acunas: indicador da evolução qualitativa da rede</a:t>
            </a:r>
            <a:endParaRPr lang="pt-BR" sz="32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475708" y="786738"/>
            <a:ext cx="8306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Busca fonética, incluindo sinônimos, sem considerar as coordenadas geográficas</a:t>
            </a:r>
            <a:endParaRPr lang="pt-BR" sz="2400" dirty="0"/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511" y="1872672"/>
            <a:ext cx="6326733" cy="444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76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Alguns resultados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0125"/>
            <a:ext cx="9010650" cy="585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34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Registros utilizados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152" y="1216152"/>
            <a:ext cx="7119696" cy="427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45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Citações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Google scholar 2017: 293 artigos, 23 teses, 31 </a:t>
            </a:r>
            <a:r>
              <a:rPr lang="pt-BR" dirty="0" smtClean="0"/>
              <a:t>dissertações </a:t>
            </a:r>
            <a:r>
              <a:rPr lang="pt-BR" dirty="0"/>
              <a:t>citam </a:t>
            </a:r>
            <a:r>
              <a:rPr lang="pt-BR" i="1" dirty="0"/>
              <a:t>species</a:t>
            </a:r>
            <a:r>
              <a:rPr lang="pt-BR" dirty="0"/>
              <a:t>Link </a:t>
            </a:r>
            <a:r>
              <a:rPr lang="pt-BR" dirty="0" smtClean="0"/>
              <a:t>e/ou ferramentas</a:t>
            </a:r>
          </a:p>
          <a:p>
            <a:r>
              <a:rPr lang="pt-BR" dirty="0"/>
              <a:t>Google </a:t>
            </a:r>
            <a:r>
              <a:rPr lang="pt-BR" dirty="0" smtClean="0"/>
              <a:t>Scholar 2018: </a:t>
            </a:r>
            <a:r>
              <a:rPr lang="pt-BR" dirty="0"/>
              <a:t>470 artigos citam </a:t>
            </a:r>
            <a:r>
              <a:rPr lang="pt-BR" i="1" dirty="0" smtClean="0"/>
              <a:t>species</a:t>
            </a:r>
            <a:r>
              <a:rPr lang="pt-BR" dirty="0" smtClean="0"/>
              <a:t>Link e/ou ferramentas</a:t>
            </a:r>
          </a:p>
          <a:p>
            <a:r>
              <a:rPr lang="pt-BR" dirty="0" smtClean="0"/>
              <a:t>GBIF 2018: 75 artigos e 1 tese citam dados de coleções servidas pelo </a:t>
            </a:r>
            <a:r>
              <a:rPr lang="pt-BR" i="1" dirty="0" smtClean="0"/>
              <a:t>species</a:t>
            </a:r>
            <a:r>
              <a:rPr lang="pt-BR" dirty="0" smtClean="0"/>
              <a:t>Link</a:t>
            </a:r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0319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1282"/>
            <a:ext cx="9144000" cy="4368462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6345072" y="171950"/>
            <a:ext cx="25620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http://</a:t>
            </a:r>
            <a:r>
              <a:rPr lang="pt-BR" dirty="0" smtClean="0"/>
              <a:t>abelha.cria.org.br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0522" y="5084064"/>
            <a:ext cx="3631707" cy="155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66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Conector reto 15"/>
          <p:cNvCxnSpPr/>
          <p:nvPr/>
        </p:nvCxnSpPr>
        <p:spPr>
          <a:xfrm>
            <a:off x="806381" y="2200108"/>
            <a:ext cx="0" cy="1163287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4" name="Conector reto 1043"/>
          <p:cNvCxnSpPr>
            <a:stCxn id="3" idx="2"/>
          </p:cNvCxnSpPr>
          <p:nvPr/>
        </p:nvCxnSpPr>
        <p:spPr>
          <a:xfrm flipH="1">
            <a:off x="4934786" y="1587237"/>
            <a:ext cx="16136" cy="4050039"/>
          </a:xfrm>
          <a:prstGeom prst="line">
            <a:avLst/>
          </a:prstGeom>
          <a:ln w="6350"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1423" y="3150290"/>
            <a:ext cx="2506726" cy="71196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8153" y="870363"/>
            <a:ext cx="2225538" cy="71687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8442" y="5160142"/>
            <a:ext cx="2781930" cy="406398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641" y="5211735"/>
            <a:ext cx="659931" cy="303212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7031" y="1959400"/>
            <a:ext cx="3816608" cy="300866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429" y="2955073"/>
            <a:ext cx="714375" cy="471488"/>
          </a:xfrm>
          <a:prstGeom prst="rect">
            <a:avLst/>
          </a:prstGeom>
        </p:spPr>
      </p:pic>
      <p:pic>
        <p:nvPicPr>
          <p:cNvPr id="1026" name="Picture 2" descr="http://abelha.cria.org.br/html/imgs/BHL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642" y="3788807"/>
            <a:ext cx="1121569" cy="3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abelha.cria.org.br/html/imgs/BIOLIN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34" y="5131679"/>
            <a:ext cx="807244" cy="3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abelha.cria.org.br/html/imgs/DOAJ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995" y="4514080"/>
            <a:ext cx="807244" cy="3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33" y="3363395"/>
            <a:ext cx="1528763" cy="285750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5" y="4169628"/>
            <a:ext cx="1714500" cy="278606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4" y="2586653"/>
            <a:ext cx="1957388" cy="292894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4" y="1985795"/>
            <a:ext cx="4521994" cy="214313"/>
          </a:xfrm>
          <a:prstGeom prst="rect">
            <a:avLst/>
          </a:prstGeom>
        </p:spPr>
      </p:pic>
      <p:cxnSp>
        <p:nvCxnSpPr>
          <p:cNvPr id="28" name="Conector reto 27"/>
          <p:cNvCxnSpPr>
            <a:stCxn id="17" idx="2"/>
            <a:endCxn id="2" idx="3"/>
          </p:cNvCxnSpPr>
          <p:nvPr/>
        </p:nvCxnSpPr>
        <p:spPr>
          <a:xfrm flipH="1">
            <a:off x="6188149" y="2260266"/>
            <a:ext cx="987186" cy="12460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Conector reto 31"/>
          <p:cNvCxnSpPr>
            <a:stCxn id="12" idx="1"/>
            <a:endCxn id="2" idx="3"/>
          </p:cNvCxnSpPr>
          <p:nvPr/>
        </p:nvCxnSpPr>
        <p:spPr>
          <a:xfrm flipH="1" flipV="1">
            <a:off x="6188149" y="3506270"/>
            <a:ext cx="1777493" cy="185707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ector de seta reta 33"/>
          <p:cNvCxnSpPr>
            <a:stCxn id="22" idx="3"/>
            <a:endCxn id="2" idx="1"/>
          </p:cNvCxnSpPr>
          <p:nvPr/>
        </p:nvCxnSpPr>
        <p:spPr>
          <a:xfrm flipV="1">
            <a:off x="1769665" y="3506270"/>
            <a:ext cx="1911758" cy="802661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Conector reto 35"/>
          <p:cNvCxnSpPr>
            <a:stCxn id="21" idx="3"/>
            <a:endCxn id="2" idx="1"/>
          </p:cNvCxnSpPr>
          <p:nvPr/>
        </p:nvCxnSpPr>
        <p:spPr>
          <a:xfrm>
            <a:off x="1676796" y="3506270"/>
            <a:ext cx="200462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Conector reto 37"/>
          <p:cNvCxnSpPr>
            <a:stCxn id="4" idx="0"/>
            <a:endCxn id="2" idx="2"/>
          </p:cNvCxnSpPr>
          <p:nvPr/>
        </p:nvCxnSpPr>
        <p:spPr>
          <a:xfrm flipV="1">
            <a:off x="2709407" y="3862250"/>
            <a:ext cx="2225380" cy="129789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Conector reto 39"/>
          <p:cNvCxnSpPr>
            <a:stCxn id="18" idx="1"/>
            <a:endCxn id="2" idx="3"/>
          </p:cNvCxnSpPr>
          <p:nvPr/>
        </p:nvCxnSpPr>
        <p:spPr>
          <a:xfrm flipH="1">
            <a:off x="6188149" y="3190818"/>
            <a:ext cx="1830280" cy="3154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Conector reto 41"/>
          <p:cNvCxnSpPr>
            <a:stCxn id="1026" idx="1"/>
            <a:endCxn id="2" idx="3"/>
          </p:cNvCxnSpPr>
          <p:nvPr/>
        </p:nvCxnSpPr>
        <p:spPr>
          <a:xfrm flipH="1" flipV="1">
            <a:off x="6188149" y="3506269"/>
            <a:ext cx="1777493" cy="4611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Conector reto 44"/>
          <p:cNvCxnSpPr>
            <a:stCxn id="1030" idx="1"/>
            <a:endCxn id="2" idx="3"/>
          </p:cNvCxnSpPr>
          <p:nvPr/>
        </p:nvCxnSpPr>
        <p:spPr>
          <a:xfrm flipH="1" flipV="1">
            <a:off x="6188149" y="3506270"/>
            <a:ext cx="1783846" cy="118640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Conector reto 56"/>
          <p:cNvCxnSpPr>
            <a:stCxn id="1028" idx="3"/>
            <a:endCxn id="2" idx="1"/>
          </p:cNvCxnSpPr>
          <p:nvPr/>
        </p:nvCxnSpPr>
        <p:spPr>
          <a:xfrm flipV="1">
            <a:off x="955278" y="3506269"/>
            <a:ext cx="2726146" cy="180400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1" name="Imagem 6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47" y="1454128"/>
            <a:ext cx="826347" cy="341557"/>
          </a:xfrm>
          <a:prstGeom prst="rect">
            <a:avLst/>
          </a:prstGeom>
        </p:spPr>
      </p:pic>
      <p:sp>
        <p:nvSpPr>
          <p:cNvPr id="1057" name="CaixaDeTexto 1056"/>
          <p:cNvSpPr txBox="1"/>
          <p:nvPr/>
        </p:nvSpPr>
        <p:spPr>
          <a:xfrm>
            <a:off x="3669721" y="2835603"/>
            <a:ext cx="2521011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pt-BR" sz="1500" b="1" dirty="0">
                <a:solidFill>
                  <a:schemeClr val="accent1">
                    <a:lumMod val="75000"/>
                  </a:schemeClr>
                </a:solidFill>
              </a:rPr>
              <a:t>Informações via serviços web</a:t>
            </a:r>
            <a:endParaRPr lang="pt-BR" sz="15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056549" y="5038351"/>
            <a:ext cx="221432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50" dirty="0"/>
              <a:t>Outras fontes de informação</a:t>
            </a:r>
          </a:p>
          <a:p>
            <a:r>
              <a:rPr lang="pt-BR" sz="1350" dirty="0"/>
              <a:t>s</a:t>
            </a:r>
            <a:r>
              <a:rPr lang="pt-BR" sz="1350" dirty="0"/>
              <a:t>em serviços web associados</a:t>
            </a:r>
            <a:endParaRPr lang="pt-BR" sz="1350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5774436" y="3862249"/>
            <a:ext cx="10901" cy="1234919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CaixaDeTexto 7"/>
          <p:cNvSpPr txBox="1"/>
          <p:nvPr/>
        </p:nvSpPr>
        <p:spPr>
          <a:xfrm>
            <a:off x="5793810" y="4721861"/>
            <a:ext cx="5309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50" i="1" dirty="0"/>
              <a:t>Links</a:t>
            </a:r>
            <a:endParaRPr lang="pt-BR" sz="1350" i="1" dirty="0"/>
          </a:p>
        </p:txBody>
      </p:sp>
      <p:sp>
        <p:nvSpPr>
          <p:cNvPr id="10" name="CaixaDeTexto 9"/>
          <p:cNvSpPr txBox="1"/>
          <p:nvPr/>
        </p:nvSpPr>
        <p:spPr>
          <a:xfrm>
            <a:off x="7076895" y="1449436"/>
            <a:ext cx="1873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Sistemas externos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05758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5" y="925729"/>
            <a:ext cx="1871663" cy="13716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125" y="1641963"/>
            <a:ext cx="622453" cy="49111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126" y="881526"/>
            <a:ext cx="628163" cy="49111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10646" y="1179958"/>
            <a:ext cx="56756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/>
              <a:t>Coleções Biológicas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500" dirty="0"/>
              <a:t>Unidade: espécime (cada amostra coletada)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500" dirty="0"/>
              <a:t>Dados básicos: o que foi coletado, onde foi coletado, por quem</a:t>
            </a:r>
            <a:r>
              <a:rPr lang="pt-BR" sz="1500" dirty="0"/>
              <a:t> </a:t>
            </a:r>
            <a:r>
              <a:rPr lang="pt-BR" sz="1500" dirty="0"/>
              <a:t>e quando, quem identificou a espécie e quando</a:t>
            </a:r>
            <a:endParaRPr lang="pt-BR" sz="15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764697" y="2422121"/>
            <a:ext cx="77683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/>
              <a:t>Importância desses dados</a:t>
            </a:r>
            <a:r>
              <a:rPr lang="pt-BR" sz="1500" dirty="0"/>
              <a:t> 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pt-BR" sz="1500" dirty="0"/>
              <a:t>Décadas/séculos de coletas (dados únicos – coletas em áreas hoje degradadas)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pt-BR" sz="1500" dirty="0"/>
              <a:t>Amostras associadas: dados evoluem com a evolução do conhecimento e das técnicas.    A amostra pode ser “revisitada”, novas análises (p.ex. DNA)</a:t>
            </a:r>
            <a:endParaRPr lang="pt-BR" sz="15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764697" y="3842907"/>
            <a:ext cx="7191841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500" b="1" dirty="0"/>
              <a:t>Inovação do Sistema de Informação Científica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pt-BR" sz="1500" dirty="0"/>
              <a:t>Unidade: espécie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pt-BR" sz="1500" dirty="0"/>
              <a:t>Busca por nome comum (amplia o público que pode usar)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pt-BR" sz="1500" dirty="0"/>
              <a:t>Inclusão de imagens de espécimes em coleções e </a:t>
            </a:r>
            <a:r>
              <a:rPr lang="pt-BR" sz="1500" dirty="0" err="1"/>
              <a:t>fototecas</a:t>
            </a:r>
            <a:r>
              <a:rPr lang="pt-BR" sz="1500" dirty="0"/>
              <a:t> (inclui espécies vivas)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pt-BR" sz="1500" dirty="0"/>
              <a:t>Dados de interação abelha - plantas</a:t>
            </a:r>
            <a:endParaRPr lang="pt-BR" sz="1500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676" y="2410922"/>
            <a:ext cx="622453" cy="486645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676" y="3186615"/>
            <a:ext cx="622453" cy="486645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676" y="3962309"/>
            <a:ext cx="622453" cy="492304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32146" y="4747022"/>
            <a:ext cx="622440" cy="78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19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73" y="2050300"/>
            <a:ext cx="4004567" cy="79141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009" y="2228845"/>
            <a:ext cx="1488911" cy="154497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61600" y="4899543"/>
            <a:ext cx="2251182" cy="51360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73" y="4177468"/>
            <a:ext cx="2627246" cy="1329708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502" y="2232262"/>
            <a:ext cx="1509691" cy="135228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0918" y="3628348"/>
            <a:ext cx="962858" cy="214469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7921" y="3863384"/>
            <a:ext cx="1368850" cy="141225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56" y="833997"/>
            <a:ext cx="7181682" cy="1195409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0670" y="4080657"/>
            <a:ext cx="2300404" cy="736617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774" y="2862612"/>
            <a:ext cx="2730343" cy="574588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96" y="2954663"/>
            <a:ext cx="1468574" cy="948213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50" y="4123570"/>
            <a:ext cx="1310020" cy="1437505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640" y="3584544"/>
            <a:ext cx="1844434" cy="23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4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25880" y="130426"/>
            <a:ext cx="7501890" cy="488156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Alguns resultados</a:t>
            </a:r>
            <a:endParaRPr lang="pt-BR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/>
          <a:srcRect l="33929"/>
          <a:stretch/>
        </p:blipFill>
        <p:spPr>
          <a:xfrm>
            <a:off x="46312" y="190409"/>
            <a:ext cx="4805945" cy="2481810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0" y="1926772"/>
            <a:ext cx="179615" cy="2041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1" name="Retângulo 10"/>
          <p:cNvSpPr/>
          <p:nvPr/>
        </p:nvSpPr>
        <p:spPr>
          <a:xfrm>
            <a:off x="2359478" y="1926772"/>
            <a:ext cx="179615" cy="2041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pic>
        <p:nvPicPr>
          <p:cNvPr id="1026" name="Picture 2" descr="http://journals.plos.org/plosbiology/article/figure/image?size=large&amp;id=10.1371/journal.pbio.1002204.g00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95"/>
          <a:stretch/>
        </p:blipFill>
        <p:spPr bwMode="auto">
          <a:xfrm>
            <a:off x="5362432" y="2117471"/>
            <a:ext cx="3339376" cy="220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95" y="4096955"/>
            <a:ext cx="2116613" cy="1893342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9280" y="4086502"/>
            <a:ext cx="1976783" cy="1914249"/>
          </a:xfrm>
          <a:prstGeom prst="rect">
            <a:avLst/>
          </a:prstGeom>
        </p:spPr>
      </p:pic>
      <p:sp>
        <p:nvSpPr>
          <p:cNvPr id="21" name="CaixaDeTexto 20"/>
          <p:cNvSpPr txBox="1"/>
          <p:nvPr/>
        </p:nvSpPr>
        <p:spPr>
          <a:xfrm>
            <a:off x="2009354" y="3511464"/>
            <a:ext cx="101502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50" dirty="0"/>
              <a:t>NREN - RNP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2380424" y="5975625"/>
            <a:ext cx="102021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50" dirty="0" err="1"/>
              <a:t>Redecomep</a:t>
            </a:r>
            <a:endParaRPr lang="pt-BR" sz="1350" dirty="0"/>
          </a:p>
        </p:txBody>
      </p:sp>
      <p:sp>
        <p:nvSpPr>
          <p:cNvPr id="4" name="CaixaDeTexto 3"/>
          <p:cNvSpPr txBox="1"/>
          <p:nvPr/>
        </p:nvSpPr>
        <p:spPr>
          <a:xfrm>
            <a:off x="5872192" y="719548"/>
            <a:ext cx="237058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100" b="1" dirty="0">
                <a:solidFill>
                  <a:schemeClr val="accent6">
                    <a:lumMod val="75000"/>
                  </a:schemeClr>
                </a:solidFill>
              </a:rPr>
              <a:t>Flora do Brasil 2020</a:t>
            </a:r>
          </a:p>
        </p:txBody>
      </p:sp>
      <p:pic>
        <p:nvPicPr>
          <p:cNvPr id="5" name="Picture 2" descr="http://cncflora.jbrj.gov.br/portal/static/images/logo-cnc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92" y="1279758"/>
            <a:ext cx="2843213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4281635" y="4476629"/>
            <a:ext cx="493793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/>
              <a:t>The</a:t>
            </a:r>
            <a:r>
              <a:rPr lang="pt-BR" dirty="0"/>
              <a:t> </a:t>
            </a:r>
            <a:r>
              <a:rPr lang="pt-BR" dirty="0" err="1"/>
              <a:t>Importance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Biodiversity</a:t>
            </a:r>
            <a:r>
              <a:rPr lang="pt-BR" dirty="0"/>
              <a:t> E-</a:t>
            </a:r>
            <a:r>
              <a:rPr lang="pt-BR" dirty="0" err="1"/>
              <a:t>infrastructures</a:t>
            </a:r>
            <a:r>
              <a:rPr lang="pt-BR" dirty="0"/>
              <a:t> for </a:t>
            </a:r>
            <a:r>
              <a:rPr lang="pt-BR" dirty="0" err="1"/>
              <a:t>Megadiverse</a:t>
            </a:r>
            <a:r>
              <a:rPr lang="pt-BR" dirty="0"/>
              <a:t> </a:t>
            </a:r>
            <a:r>
              <a:rPr lang="pt-BR" dirty="0" smtClean="0"/>
              <a:t>Countries, Dora </a:t>
            </a:r>
            <a:r>
              <a:rPr lang="pt-BR" dirty="0"/>
              <a:t>A. L. Canhos , Mariane S. Sousa-</a:t>
            </a:r>
            <a:r>
              <a:rPr lang="pt-BR" dirty="0" err="1"/>
              <a:t>Baena</a:t>
            </a:r>
            <a:r>
              <a:rPr lang="pt-BR" dirty="0"/>
              <a:t>, Sidnei de Souza, Leonor C. Maia, João R. </a:t>
            </a:r>
            <a:r>
              <a:rPr lang="pt-BR" dirty="0" err="1"/>
              <a:t>Stehmann</a:t>
            </a:r>
            <a:r>
              <a:rPr lang="pt-BR" dirty="0"/>
              <a:t>, Vanderlei P. Canhos, Renato De Giovanni, Maria B. M. </a:t>
            </a:r>
            <a:r>
              <a:rPr lang="pt-BR" dirty="0" err="1"/>
              <a:t>Bonacelli</a:t>
            </a:r>
            <a:r>
              <a:rPr lang="pt-BR" dirty="0"/>
              <a:t>, </a:t>
            </a:r>
            <a:r>
              <a:rPr lang="pt-BR" dirty="0" err="1"/>
              <a:t>Wouter</a:t>
            </a:r>
            <a:r>
              <a:rPr lang="pt-BR" dirty="0"/>
              <a:t> Los, A. </a:t>
            </a:r>
            <a:r>
              <a:rPr lang="pt-BR" dirty="0" err="1"/>
              <a:t>Townsend</a:t>
            </a:r>
            <a:r>
              <a:rPr lang="pt-BR" dirty="0"/>
              <a:t> </a:t>
            </a:r>
            <a:r>
              <a:rPr lang="pt-BR" dirty="0" smtClean="0"/>
              <a:t>Peterson, </a:t>
            </a:r>
            <a:r>
              <a:rPr lang="pt-BR" dirty="0" err="1" smtClean="0"/>
              <a:t>Plos</a:t>
            </a:r>
            <a:r>
              <a:rPr lang="pt-BR" dirty="0" smtClean="0"/>
              <a:t> </a:t>
            </a:r>
            <a:r>
              <a:rPr lang="pt-BR" dirty="0" err="1" smtClean="0"/>
              <a:t>Biology</a:t>
            </a:r>
            <a:r>
              <a:rPr lang="pt-BR" dirty="0" smtClean="0"/>
              <a:t>, 2015 https</a:t>
            </a:r>
            <a:r>
              <a:rPr lang="pt-BR" dirty="0"/>
              <a:t>://doi.org/10.1371/journal.pbio.1002204</a:t>
            </a:r>
          </a:p>
        </p:txBody>
      </p:sp>
    </p:spTree>
    <p:extLst>
      <p:ext uri="{BB962C8B-B14F-4D97-AF65-F5344CB8AC3E}">
        <p14:creationId xmlns:p14="http://schemas.microsoft.com/office/powerpoint/2010/main" val="400630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Oportunidade de colaboração transdisciplinar</a:t>
            </a:r>
            <a:endParaRPr lang="en-US" dirty="0"/>
          </a:p>
        </p:txBody>
      </p:sp>
      <p:grpSp>
        <p:nvGrpSpPr>
          <p:cNvPr id="4" name="Group 290"/>
          <p:cNvGrpSpPr/>
          <p:nvPr/>
        </p:nvGrpSpPr>
        <p:grpSpPr>
          <a:xfrm>
            <a:off x="192573" y="1935907"/>
            <a:ext cx="3269828" cy="3300258"/>
            <a:chOff x="4095363" y="1616721"/>
            <a:chExt cx="4869019" cy="4856942"/>
          </a:xfrm>
        </p:grpSpPr>
        <p:grpSp>
          <p:nvGrpSpPr>
            <p:cNvPr id="5" name="Group 105"/>
            <p:cNvGrpSpPr/>
            <p:nvPr/>
          </p:nvGrpSpPr>
          <p:grpSpPr>
            <a:xfrm>
              <a:off x="4095363" y="1616721"/>
              <a:ext cx="4869019" cy="4856942"/>
              <a:chOff x="3905787" y="917463"/>
              <a:chExt cx="4869019" cy="4856942"/>
            </a:xfrm>
            <a:solidFill>
              <a:schemeClr val="bg1">
                <a:lumMod val="85000"/>
              </a:schemeClr>
            </a:solidFill>
          </p:grpSpPr>
          <p:sp>
            <p:nvSpPr>
              <p:cNvPr id="9" name="Oval 401"/>
              <p:cNvSpPr/>
              <p:nvPr/>
            </p:nvSpPr>
            <p:spPr>
              <a:xfrm>
                <a:off x="3914215" y="5637245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10" name="Oval 402"/>
              <p:cNvSpPr/>
              <p:nvPr/>
            </p:nvSpPr>
            <p:spPr>
              <a:xfrm>
                <a:off x="4119755" y="5637245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11" name="Oval 403"/>
              <p:cNvSpPr/>
              <p:nvPr/>
            </p:nvSpPr>
            <p:spPr>
              <a:xfrm>
                <a:off x="4325295" y="5637245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12" name="Oval 404"/>
              <p:cNvSpPr/>
              <p:nvPr/>
            </p:nvSpPr>
            <p:spPr>
              <a:xfrm>
                <a:off x="4530835" y="5637245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13" name="Oval 405"/>
              <p:cNvSpPr/>
              <p:nvPr/>
            </p:nvSpPr>
            <p:spPr>
              <a:xfrm>
                <a:off x="4736375" y="5637245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14" name="Oval 406"/>
              <p:cNvSpPr/>
              <p:nvPr/>
            </p:nvSpPr>
            <p:spPr>
              <a:xfrm>
                <a:off x="4941916" y="5637245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15" name="Oval 407"/>
              <p:cNvSpPr/>
              <p:nvPr/>
            </p:nvSpPr>
            <p:spPr>
              <a:xfrm>
                <a:off x="5147456" y="5637245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16" name="Oval 408"/>
              <p:cNvSpPr/>
              <p:nvPr/>
            </p:nvSpPr>
            <p:spPr>
              <a:xfrm>
                <a:off x="5352996" y="5637245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17" name="Oval 409"/>
              <p:cNvSpPr/>
              <p:nvPr/>
            </p:nvSpPr>
            <p:spPr>
              <a:xfrm>
                <a:off x="5558536" y="5637245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18" name="Oval 410"/>
              <p:cNvSpPr/>
              <p:nvPr/>
            </p:nvSpPr>
            <p:spPr>
              <a:xfrm>
                <a:off x="5764076" y="5637245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19" name="Oval 411"/>
              <p:cNvSpPr/>
              <p:nvPr/>
            </p:nvSpPr>
            <p:spPr>
              <a:xfrm>
                <a:off x="5969616" y="5637245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20" name="Oval 412"/>
              <p:cNvSpPr/>
              <p:nvPr/>
            </p:nvSpPr>
            <p:spPr>
              <a:xfrm>
                <a:off x="6175156" y="5637245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21" name="Oval 413"/>
              <p:cNvSpPr/>
              <p:nvPr/>
            </p:nvSpPr>
            <p:spPr>
              <a:xfrm>
                <a:off x="6380696" y="5637245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22" name="Oval 414"/>
              <p:cNvSpPr/>
              <p:nvPr/>
            </p:nvSpPr>
            <p:spPr>
              <a:xfrm>
                <a:off x="6586236" y="5637245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23" name="Oval 415"/>
              <p:cNvSpPr/>
              <p:nvPr/>
            </p:nvSpPr>
            <p:spPr>
              <a:xfrm>
                <a:off x="6791776" y="5637245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24" name="Oval 416"/>
              <p:cNvSpPr/>
              <p:nvPr/>
            </p:nvSpPr>
            <p:spPr>
              <a:xfrm>
                <a:off x="6997317" y="5637245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25" name="Oval 417"/>
              <p:cNvSpPr/>
              <p:nvPr/>
            </p:nvSpPr>
            <p:spPr>
              <a:xfrm>
                <a:off x="7202857" y="5637245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26" name="Oval 418"/>
              <p:cNvSpPr/>
              <p:nvPr/>
            </p:nvSpPr>
            <p:spPr>
              <a:xfrm>
                <a:off x="7408397" y="5637245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27" name="Oval 419"/>
              <p:cNvSpPr/>
              <p:nvPr/>
            </p:nvSpPr>
            <p:spPr>
              <a:xfrm>
                <a:off x="7613937" y="5637245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28" name="Oval 420"/>
              <p:cNvSpPr/>
              <p:nvPr/>
            </p:nvSpPr>
            <p:spPr>
              <a:xfrm>
                <a:off x="7819477" y="5637245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29" name="Oval 421"/>
              <p:cNvSpPr/>
              <p:nvPr/>
            </p:nvSpPr>
            <p:spPr>
              <a:xfrm>
                <a:off x="8025017" y="5637245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 b="1">
                  <a:solidFill>
                    <a:srgbClr val="0EFE2B"/>
                  </a:solidFill>
                </a:endParaRPr>
              </a:p>
            </p:txBody>
          </p:sp>
          <p:sp>
            <p:nvSpPr>
              <p:cNvPr id="30" name="Oval 422"/>
              <p:cNvSpPr/>
              <p:nvPr/>
            </p:nvSpPr>
            <p:spPr>
              <a:xfrm>
                <a:off x="8230557" y="5637245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31" name="Oval 423"/>
              <p:cNvSpPr/>
              <p:nvPr/>
            </p:nvSpPr>
            <p:spPr>
              <a:xfrm>
                <a:off x="8436097" y="5637245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32" name="Oval 424"/>
              <p:cNvSpPr/>
              <p:nvPr/>
            </p:nvSpPr>
            <p:spPr>
              <a:xfrm>
                <a:off x="8641639" y="5637245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cxnSp>
            <p:nvCxnSpPr>
              <p:cNvPr id="33" name="Straight Connector 425"/>
              <p:cNvCxnSpPr>
                <a:stCxn id="55" idx="1"/>
              </p:cNvCxnSpPr>
              <p:nvPr/>
            </p:nvCxnSpPr>
            <p:spPr>
              <a:xfrm rot="16200000" flipH="1" flipV="1">
                <a:off x="4570701" y="3886936"/>
                <a:ext cx="2163228" cy="1337388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26"/>
              <p:cNvCxnSpPr>
                <a:stCxn id="55" idx="1"/>
                <a:endCxn id="13" idx="0"/>
              </p:cNvCxnSpPr>
              <p:nvPr/>
            </p:nvCxnSpPr>
            <p:spPr>
              <a:xfrm flipH="1">
                <a:off x="4802959" y="3474017"/>
                <a:ext cx="1518050" cy="2163228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27"/>
              <p:cNvCxnSpPr>
                <a:stCxn id="55" idx="3"/>
                <a:endCxn id="15" idx="0"/>
              </p:cNvCxnSpPr>
              <p:nvPr/>
            </p:nvCxnSpPr>
            <p:spPr>
              <a:xfrm flipH="1">
                <a:off x="5214040" y="3496352"/>
                <a:ext cx="1106969" cy="2140893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8"/>
              <p:cNvCxnSpPr>
                <a:endCxn id="19" idx="0"/>
              </p:cNvCxnSpPr>
              <p:nvPr/>
            </p:nvCxnSpPr>
            <p:spPr>
              <a:xfrm flipH="1">
                <a:off x="6036200" y="3525968"/>
                <a:ext cx="263698" cy="2111277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9"/>
              <p:cNvCxnSpPr>
                <a:endCxn id="17" idx="0"/>
              </p:cNvCxnSpPr>
              <p:nvPr/>
            </p:nvCxnSpPr>
            <p:spPr>
              <a:xfrm flipH="1">
                <a:off x="5625120" y="3488272"/>
                <a:ext cx="693320" cy="2148973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0"/>
              <p:cNvCxnSpPr>
                <a:endCxn id="20" idx="0"/>
              </p:cNvCxnSpPr>
              <p:nvPr/>
            </p:nvCxnSpPr>
            <p:spPr>
              <a:xfrm flipH="1">
                <a:off x="6241740" y="3525968"/>
                <a:ext cx="81976" cy="2111277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31"/>
              <p:cNvCxnSpPr>
                <a:stCxn id="55" idx="3"/>
                <a:endCxn id="21" idx="0"/>
              </p:cNvCxnSpPr>
              <p:nvPr/>
            </p:nvCxnSpPr>
            <p:spPr>
              <a:xfrm>
                <a:off x="6321009" y="3496352"/>
                <a:ext cx="126271" cy="2140893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32"/>
              <p:cNvCxnSpPr>
                <a:endCxn id="22" idx="0"/>
              </p:cNvCxnSpPr>
              <p:nvPr/>
            </p:nvCxnSpPr>
            <p:spPr>
              <a:xfrm>
                <a:off x="6333828" y="3542132"/>
                <a:ext cx="318992" cy="2095113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33"/>
              <p:cNvCxnSpPr>
                <a:stCxn id="55" idx="1"/>
                <a:endCxn id="23" idx="0"/>
              </p:cNvCxnSpPr>
              <p:nvPr/>
            </p:nvCxnSpPr>
            <p:spPr>
              <a:xfrm>
                <a:off x="6321009" y="3474017"/>
                <a:ext cx="537351" cy="2163228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34"/>
              <p:cNvCxnSpPr>
                <a:stCxn id="55" idx="4"/>
                <a:endCxn id="26" idx="0"/>
              </p:cNvCxnSpPr>
              <p:nvPr/>
            </p:nvCxnSpPr>
            <p:spPr>
              <a:xfrm>
                <a:off x="6338888" y="3500978"/>
                <a:ext cx="1136093" cy="2136267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35"/>
              <p:cNvCxnSpPr>
                <a:stCxn id="55" idx="0"/>
                <a:endCxn id="27" idx="0"/>
              </p:cNvCxnSpPr>
              <p:nvPr/>
            </p:nvCxnSpPr>
            <p:spPr>
              <a:xfrm>
                <a:off x="6338888" y="3469391"/>
                <a:ext cx="1341633" cy="2167854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6"/>
              <p:cNvCxnSpPr>
                <a:stCxn id="55" idx="1"/>
                <a:endCxn id="25" idx="0"/>
              </p:cNvCxnSpPr>
              <p:nvPr/>
            </p:nvCxnSpPr>
            <p:spPr>
              <a:xfrm>
                <a:off x="6321009" y="3474017"/>
                <a:ext cx="948432" cy="2163228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37"/>
              <p:cNvCxnSpPr>
                <a:stCxn id="55" idx="6"/>
                <a:endCxn id="30" idx="0"/>
              </p:cNvCxnSpPr>
              <p:nvPr/>
            </p:nvCxnSpPr>
            <p:spPr>
              <a:xfrm>
                <a:off x="6364173" y="3485185"/>
                <a:ext cx="1932968" cy="2152060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38"/>
              <p:cNvCxnSpPr/>
              <p:nvPr/>
            </p:nvCxnSpPr>
            <p:spPr>
              <a:xfrm rot="5400000">
                <a:off x="4298611" y="3555160"/>
                <a:ext cx="2167857" cy="1996316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39"/>
              <p:cNvCxnSpPr/>
              <p:nvPr/>
            </p:nvCxnSpPr>
            <p:spPr>
              <a:xfrm rot="5400000">
                <a:off x="4219574" y="3479950"/>
                <a:ext cx="2157979" cy="2136859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40"/>
              <p:cNvCxnSpPr>
                <a:stCxn id="55" idx="2"/>
                <a:endCxn id="9" idx="7"/>
              </p:cNvCxnSpPr>
              <p:nvPr/>
            </p:nvCxnSpPr>
            <p:spPr>
              <a:xfrm flipH="1">
                <a:off x="4027880" y="3485185"/>
                <a:ext cx="2285723" cy="2172147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41"/>
              <p:cNvCxnSpPr>
                <a:endCxn id="18" idx="0"/>
              </p:cNvCxnSpPr>
              <p:nvPr/>
            </p:nvCxnSpPr>
            <p:spPr>
              <a:xfrm flipH="1">
                <a:off x="5830660" y="3525968"/>
                <a:ext cx="469238" cy="2111277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42"/>
              <p:cNvCxnSpPr>
                <a:stCxn id="55" idx="2"/>
                <a:endCxn id="24" idx="0"/>
              </p:cNvCxnSpPr>
              <p:nvPr/>
            </p:nvCxnSpPr>
            <p:spPr>
              <a:xfrm>
                <a:off x="6313603" y="3485185"/>
                <a:ext cx="750298" cy="2152060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443"/>
              <p:cNvCxnSpPr>
                <a:stCxn id="55" idx="6"/>
                <a:endCxn id="31" idx="0"/>
              </p:cNvCxnSpPr>
              <p:nvPr/>
            </p:nvCxnSpPr>
            <p:spPr>
              <a:xfrm>
                <a:off x="6364173" y="3485185"/>
                <a:ext cx="2138508" cy="2152060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444"/>
              <p:cNvCxnSpPr>
                <a:endCxn id="28" idx="0"/>
              </p:cNvCxnSpPr>
              <p:nvPr/>
            </p:nvCxnSpPr>
            <p:spPr>
              <a:xfrm>
                <a:off x="6356880" y="3469390"/>
                <a:ext cx="1529181" cy="2167855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445"/>
              <p:cNvCxnSpPr>
                <a:endCxn id="12" idx="0"/>
              </p:cNvCxnSpPr>
              <p:nvPr/>
            </p:nvCxnSpPr>
            <p:spPr>
              <a:xfrm flipH="1">
                <a:off x="4597419" y="3474017"/>
                <a:ext cx="1744286" cy="2163228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446"/>
              <p:cNvCxnSpPr>
                <a:stCxn id="55" idx="1"/>
                <a:endCxn id="16" idx="0"/>
              </p:cNvCxnSpPr>
              <p:nvPr/>
            </p:nvCxnSpPr>
            <p:spPr>
              <a:xfrm flipH="1">
                <a:off x="5419580" y="3474017"/>
                <a:ext cx="901429" cy="2163228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Oval 447"/>
              <p:cNvSpPr/>
              <p:nvPr/>
            </p:nvSpPr>
            <p:spPr>
              <a:xfrm>
                <a:off x="6313603" y="3469391"/>
                <a:ext cx="50570" cy="31587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cxnSp>
            <p:nvCxnSpPr>
              <p:cNvPr id="56" name="Straight Connector 448"/>
              <p:cNvCxnSpPr>
                <a:stCxn id="55" idx="6"/>
                <a:endCxn id="32" idx="0"/>
              </p:cNvCxnSpPr>
              <p:nvPr/>
            </p:nvCxnSpPr>
            <p:spPr>
              <a:xfrm>
                <a:off x="6364173" y="3485185"/>
                <a:ext cx="2344050" cy="2152060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449"/>
              <p:cNvCxnSpPr>
                <a:endCxn id="29" idx="0"/>
              </p:cNvCxnSpPr>
              <p:nvPr/>
            </p:nvCxnSpPr>
            <p:spPr>
              <a:xfrm>
                <a:off x="6341705" y="3469390"/>
                <a:ext cx="1749896" cy="2167855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Oval 450"/>
              <p:cNvSpPr/>
              <p:nvPr/>
            </p:nvSpPr>
            <p:spPr>
              <a:xfrm rot="10800000">
                <a:off x="8633211" y="917463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59" name="Oval 451"/>
              <p:cNvSpPr/>
              <p:nvPr/>
            </p:nvSpPr>
            <p:spPr>
              <a:xfrm rot="10800000">
                <a:off x="8427671" y="917463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60" name="Oval 452"/>
              <p:cNvSpPr/>
              <p:nvPr/>
            </p:nvSpPr>
            <p:spPr>
              <a:xfrm rot="10800000">
                <a:off x="8222131" y="917463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61" name="Oval 453"/>
              <p:cNvSpPr/>
              <p:nvPr/>
            </p:nvSpPr>
            <p:spPr>
              <a:xfrm rot="10800000">
                <a:off x="8016591" y="917463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62" name="Oval 454"/>
              <p:cNvSpPr/>
              <p:nvPr/>
            </p:nvSpPr>
            <p:spPr>
              <a:xfrm rot="10800000">
                <a:off x="7811051" y="917463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63" name="Oval 455"/>
              <p:cNvSpPr/>
              <p:nvPr/>
            </p:nvSpPr>
            <p:spPr>
              <a:xfrm rot="10800000">
                <a:off x="7605511" y="917463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64" name="Oval 456"/>
              <p:cNvSpPr/>
              <p:nvPr/>
            </p:nvSpPr>
            <p:spPr>
              <a:xfrm rot="10800000">
                <a:off x="7399971" y="917463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65" name="Oval 457"/>
              <p:cNvSpPr/>
              <p:nvPr/>
            </p:nvSpPr>
            <p:spPr>
              <a:xfrm rot="10800000">
                <a:off x="7194430" y="917463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66" name="Oval 458"/>
              <p:cNvSpPr/>
              <p:nvPr/>
            </p:nvSpPr>
            <p:spPr>
              <a:xfrm rot="10800000">
                <a:off x="6988890" y="917463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67" name="Oval 459"/>
              <p:cNvSpPr/>
              <p:nvPr/>
            </p:nvSpPr>
            <p:spPr>
              <a:xfrm rot="10800000">
                <a:off x="6783350" y="917463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68" name="Oval 460"/>
              <p:cNvSpPr/>
              <p:nvPr/>
            </p:nvSpPr>
            <p:spPr>
              <a:xfrm rot="10800000">
                <a:off x="6577810" y="917464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69" name="Oval 461"/>
              <p:cNvSpPr/>
              <p:nvPr/>
            </p:nvSpPr>
            <p:spPr>
              <a:xfrm rot="10800000">
                <a:off x="6372270" y="917464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70" name="Oval 462"/>
              <p:cNvSpPr/>
              <p:nvPr/>
            </p:nvSpPr>
            <p:spPr>
              <a:xfrm rot="10800000">
                <a:off x="6166730" y="917464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71" name="Oval 463"/>
              <p:cNvSpPr/>
              <p:nvPr/>
            </p:nvSpPr>
            <p:spPr>
              <a:xfrm rot="10800000">
                <a:off x="5961190" y="917463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72" name="Oval 464"/>
              <p:cNvSpPr/>
              <p:nvPr/>
            </p:nvSpPr>
            <p:spPr>
              <a:xfrm rot="10800000">
                <a:off x="5755650" y="917463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73" name="Oval 465"/>
              <p:cNvSpPr/>
              <p:nvPr/>
            </p:nvSpPr>
            <p:spPr>
              <a:xfrm rot="10800000">
                <a:off x="5550110" y="917463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74" name="Oval 466"/>
              <p:cNvSpPr/>
              <p:nvPr/>
            </p:nvSpPr>
            <p:spPr>
              <a:xfrm rot="10800000">
                <a:off x="5344569" y="917463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75" name="Oval 467"/>
              <p:cNvSpPr/>
              <p:nvPr/>
            </p:nvSpPr>
            <p:spPr>
              <a:xfrm rot="10800000">
                <a:off x="5139029" y="917463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76" name="Oval 468"/>
              <p:cNvSpPr/>
              <p:nvPr/>
            </p:nvSpPr>
            <p:spPr>
              <a:xfrm rot="10800000">
                <a:off x="4933489" y="917463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77" name="Oval 469"/>
              <p:cNvSpPr/>
              <p:nvPr/>
            </p:nvSpPr>
            <p:spPr>
              <a:xfrm rot="10800000">
                <a:off x="4727949" y="917463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78" name="Oval 470"/>
              <p:cNvSpPr/>
              <p:nvPr/>
            </p:nvSpPr>
            <p:spPr>
              <a:xfrm rot="10800000">
                <a:off x="4522409" y="917463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79" name="Oval 471"/>
              <p:cNvSpPr/>
              <p:nvPr/>
            </p:nvSpPr>
            <p:spPr>
              <a:xfrm rot="10800000">
                <a:off x="4316869" y="917463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80" name="Oval 472"/>
              <p:cNvSpPr/>
              <p:nvPr/>
            </p:nvSpPr>
            <p:spPr>
              <a:xfrm rot="10800000">
                <a:off x="4111329" y="917463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81" name="Oval 473"/>
              <p:cNvSpPr/>
              <p:nvPr/>
            </p:nvSpPr>
            <p:spPr>
              <a:xfrm rot="10800000">
                <a:off x="3905787" y="917463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cxnSp>
            <p:nvCxnSpPr>
              <p:cNvPr id="82" name="Straight Connector 474"/>
              <p:cNvCxnSpPr>
                <a:stCxn id="104" idx="1"/>
              </p:cNvCxnSpPr>
              <p:nvPr/>
            </p:nvCxnSpPr>
            <p:spPr>
              <a:xfrm rot="5400000" flipH="1" flipV="1">
                <a:off x="5717301" y="1696907"/>
                <a:ext cx="2621954" cy="1337388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5"/>
              <p:cNvCxnSpPr>
                <a:stCxn id="104" idx="1"/>
                <a:endCxn id="62" idx="0"/>
              </p:cNvCxnSpPr>
              <p:nvPr/>
            </p:nvCxnSpPr>
            <p:spPr>
              <a:xfrm flipV="1">
                <a:off x="6359583" y="1054623"/>
                <a:ext cx="1518051" cy="2621954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76"/>
              <p:cNvCxnSpPr>
                <a:stCxn id="104" idx="3"/>
                <a:endCxn id="64" idx="0"/>
              </p:cNvCxnSpPr>
              <p:nvPr/>
            </p:nvCxnSpPr>
            <p:spPr>
              <a:xfrm flipV="1">
                <a:off x="6359583" y="1054623"/>
                <a:ext cx="1106971" cy="2594882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77"/>
              <p:cNvCxnSpPr>
                <a:stCxn id="104" idx="4"/>
                <a:endCxn id="68" idx="0"/>
              </p:cNvCxnSpPr>
              <p:nvPr/>
            </p:nvCxnSpPr>
            <p:spPr>
              <a:xfrm flipV="1">
                <a:off x="6341704" y="1054624"/>
                <a:ext cx="302689" cy="2589274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78"/>
              <p:cNvCxnSpPr>
                <a:stCxn id="104" idx="3"/>
                <a:endCxn id="66" idx="0"/>
              </p:cNvCxnSpPr>
              <p:nvPr/>
            </p:nvCxnSpPr>
            <p:spPr>
              <a:xfrm flipV="1">
                <a:off x="6359583" y="1054623"/>
                <a:ext cx="695890" cy="2594882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79"/>
              <p:cNvCxnSpPr>
                <a:endCxn id="69" idx="0"/>
              </p:cNvCxnSpPr>
              <p:nvPr/>
            </p:nvCxnSpPr>
            <p:spPr>
              <a:xfrm flipV="1">
                <a:off x="6356878" y="1054624"/>
                <a:ext cx="81975" cy="2558987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80"/>
              <p:cNvCxnSpPr>
                <a:stCxn id="104" idx="3"/>
                <a:endCxn id="70" idx="0"/>
              </p:cNvCxnSpPr>
              <p:nvPr/>
            </p:nvCxnSpPr>
            <p:spPr>
              <a:xfrm flipH="1" flipV="1">
                <a:off x="6233313" y="1054624"/>
                <a:ext cx="126270" cy="2594881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81"/>
              <p:cNvCxnSpPr/>
              <p:nvPr/>
            </p:nvCxnSpPr>
            <p:spPr>
              <a:xfrm flipH="1" flipV="1">
                <a:off x="6027773" y="1054623"/>
                <a:ext cx="318994" cy="2539396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82"/>
              <p:cNvCxnSpPr>
                <a:stCxn id="104" idx="1"/>
                <a:endCxn id="72" idx="0"/>
              </p:cNvCxnSpPr>
              <p:nvPr/>
            </p:nvCxnSpPr>
            <p:spPr>
              <a:xfrm flipH="1" flipV="1">
                <a:off x="5822233" y="1054623"/>
                <a:ext cx="537350" cy="2621954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83"/>
              <p:cNvCxnSpPr>
                <a:endCxn id="75" idx="0"/>
              </p:cNvCxnSpPr>
              <p:nvPr/>
            </p:nvCxnSpPr>
            <p:spPr>
              <a:xfrm flipH="1" flipV="1">
                <a:off x="5205612" y="1054623"/>
                <a:ext cx="1151268" cy="2558988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84"/>
              <p:cNvCxnSpPr>
                <a:endCxn id="76" idx="0"/>
              </p:cNvCxnSpPr>
              <p:nvPr/>
            </p:nvCxnSpPr>
            <p:spPr>
              <a:xfrm flipH="1" flipV="1">
                <a:off x="5000072" y="1054623"/>
                <a:ext cx="1341634" cy="2568782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485"/>
              <p:cNvCxnSpPr>
                <a:endCxn id="74" idx="0"/>
              </p:cNvCxnSpPr>
              <p:nvPr/>
            </p:nvCxnSpPr>
            <p:spPr>
              <a:xfrm flipH="1" flipV="1">
                <a:off x="5411152" y="1054623"/>
                <a:ext cx="955842" cy="2608420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486"/>
              <p:cNvCxnSpPr>
                <a:endCxn id="79" idx="0"/>
              </p:cNvCxnSpPr>
              <p:nvPr/>
            </p:nvCxnSpPr>
            <p:spPr>
              <a:xfrm flipH="1" flipV="1">
                <a:off x="4383452" y="1054623"/>
                <a:ext cx="1973426" cy="2608422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487"/>
              <p:cNvCxnSpPr/>
              <p:nvPr/>
            </p:nvCxnSpPr>
            <p:spPr>
              <a:xfrm rot="16200000">
                <a:off x="6047216" y="1374398"/>
                <a:ext cx="2568781" cy="1929229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488"/>
              <p:cNvCxnSpPr>
                <a:stCxn id="104" idx="3"/>
              </p:cNvCxnSpPr>
              <p:nvPr/>
            </p:nvCxnSpPr>
            <p:spPr>
              <a:xfrm rot="16200000">
                <a:off x="6113568" y="1312610"/>
                <a:ext cx="2582910" cy="2090880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489"/>
              <p:cNvCxnSpPr>
                <a:endCxn id="58" idx="7"/>
              </p:cNvCxnSpPr>
              <p:nvPr/>
            </p:nvCxnSpPr>
            <p:spPr>
              <a:xfrm flipV="1">
                <a:off x="6366993" y="1034536"/>
                <a:ext cx="2285720" cy="2609362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490"/>
              <p:cNvCxnSpPr>
                <a:stCxn id="104" idx="4"/>
                <a:endCxn id="67" idx="0"/>
              </p:cNvCxnSpPr>
              <p:nvPr/>
            </p:nvCxnSpPr>
            <p:spPr>
              <a:xfrm flipV="1">
                <a:off x="6341704" y="1054623"/>
                <a:ext cx="508229" cy="2589275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491"/>
              <p:cNvCxnSpPr>
                <a:stCxn id="104" idx="2"/>
                <a:endCxn id="73" idx="0"/>
              </p:cNvCxnSpPr>
              <p:nvPr/>
            </p:nvCxnSpPr>
            <p:spPr>
              <a:xfrm flipH="1" flipV="1">
                <a:off x="5616693" y="1054623"/>
                <a:ext cx="750296" cy="2608418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492"/>
              <p:cNvCxnSpPr>
                <a:endCxn id="80" idx="0"/>
              </p:cNvCxnSpPr>
              <p:nvPr/>
            </p:nvCxnSpPr>
            <p:spPr>
              <a:xfrm flipH="1" flipV="1">
                <a:off x="4177912" y="1054623"/>
                <a:ext cx="2189084" cy="2627562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493"/>
              <p:cNvCxnSpPr>
                <a:endCxn id="77" idx="0"/>
              </p:cNvCxnSpPr>
              <p:nvPr/>
            </p:nvCxnSpPr>
            <p:spPr>
              <a:xfrm flipH="1" flipV="1">
                <a:off x="4794532" y="1054623"/>
                <a:ext cx="1539298" cy="2558988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494"/>
              <p:cNvCxnSpPr>
                <a:endCxn id="61" idx="0"/>
              </p:cNvCxnSpPr>
              <p:nvPr/>
            </p:nvCxnSpPr>
            <p:spPr>
              <a:xfrm flipV="1">
                <a:off x="6341706" y="1054623"/>
                <a:ext cx="1741468" cy="2627562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495"/>
              <p:cNvCxnSpPr>
                <a:endCxn id="65" idx="0"/>
              </p:cNvCxnSpPr>
              <p:nvPr/>
            </p:nvCxnSpPr>
            <p:spPr>
              <a:xfrm flipV="1">
                <a:off x="6341706" y="1054623"/>
                <a:ext cx="919307" cy="2608422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" name="Oval 496"/>
              <p:cNvSpPr/>
              <p:nvPr/>
            </p:nvSpPr>
            <p:spPr>
              <a:xfrm rot="10800000">
                <a:off x="6316419" y="3643898"/>
                <a:ext cx="50570" cy="38286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cxnSp>
            <p:nvCxnSpPr>
              <p:cNvPr id="105" name="Straight Connector 497"/>
              <p:cNvCxnSpPr>
                <a:endCxn id="81" idx="0"/>
              </p:cNvCxnSpPr>
              <p:nvPr/>
            </p:nvCxnSpPr>
            <p:spPr>
              <a:xfrm flipH="1" flipV="1">
                <a:off x="3972370" y="1054623"/>
                <a:ext cx="2408328" cy="2627564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498"/>
              <p:cNvCxnSpPr>
                <a:stCxn id="104" idx="1"/>
                <a:endCxn id="78" idx="0"/>
              </p:cNvCxnSpPr>
              <p:nvPr/>
            </p:nvCxnSpPr>
            <p:spPr>
              <a:xfrm flipH="1" flipV="1">
                <a:off x="4588992" y="1054623"/>
                <a:ext cx="1770591" cy="2621954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Rectangle 398"/>
            <p:cNvSpPr/>
            <p:nvPr/>
          </p:nvSpPr>
          <p:spPr>
            <a:xfrm>
              <a:off x="5682728" y="3987379"/>
              <a:ext cx="1906819" cy="58422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Infrastructure node</a:t>
              </a:r>
              <a:endPara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Rectangle 399"/>
            <p:cNvSpPr/>
            <p:nvPr/>
          </p:nvSpPr>
          <p:spPr>
            <a:xfrm>
              <a:off x="5426686" y="5812505"/>
              <a:ext cx="2237204" cy="3056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Content sources</a:t>
              </a:r>
              <a:endPara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Rectangle 400"/>
            <p:cNvSpPr/>
            <p:nvPr/>
          </p:nvSpPr>
          <p:spPr>
            <a:xfrm>
              <a:off x="5426686" y="1847861"/>
              <a:ext cx="2237204" cy="3056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Users</a:t>
              </a:r>
              <a:endPara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07" name="Group 111"/>
          <p:cNvGrpSpPr/>
          <p:nvPr/>
        </p:nvGrpSpPr>
        <p:grpSpPr>
          <a:xfrm>
            <a:off x="4502980" y="1000664"/>
            <a:ext cx="4145885" cy="4157530"/>
            <a:chOff x="3509785" y="1308810"/>
            <a:chExt cx="5449474" cy="5243410"/>
          </a:xfrm>
          <a:solidFill>
            <a:schemeClr val="bg1">
              <a:lumMod val="85000"/>
            </a:schemeClr>
          </a:solidFill>
        </p:grpSpPr>
        <p:sp>
          <p:nvSpPr>
            <p:cNvPr id="108" name="Oval 112"/>
            <p:cNvSpPr/>
            <p:nvPr/>
          </p:nvSpPr>
          <p:spPr>
            <a:xfrm>
              <a:off x="8378712" y="6502835"/>
              <a:ext cx="48370" cy="45084"/>
            </a:xfrm>
            <a:prstGeom prst="ellips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rgbClr val="0EFE2B"/>
                </a:solidFill>
              </a:endParaRPr>
            </a:p>
          </p:txBody>
        </p:sp>
        <p:sp>
          <p:nvSpPr>
            <p:cNvPr id="109" name="Oval 113"/>
            <p:cNvSpPr/>
            <p:nvPr/>
          </p:nvSpPr>
          <p:spPr>
            <a:xfrm>
              <a:off x="8223218" y="6502835"/>
              <a:ext cx="48370" cy="45084"/>
            </a:xfrm>
            <a:prstGeom prst="ellips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rgbClr val="0EFE2B"/>
                </a:solidFill>
              </a:endParaRPr>
            </a:p>
          </p:txBody>
        </p:sp>
        <p:sp>
          <p:nvSpPr>
            <p:cNvPr id="110" name="Oval 115"/>
            <p:cNvSpPr/>
            <p:nvPr/>
          </p:nvSpPr>
          <p:spPr>
            <a:xfrm>
              <a:off x="8143923" y="6502835"/>
              <a:ext cx="48370" cy="45084"/>
            </a:xfrm>
            <a:prstGeom prst="ellips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rgbClr val="0EFE2B"/>
                </a:solidFill>
              </a:endParaRPr>
            </a:p>
          </p:txBody>
        </p:sp>
        <p:sp>
          <p:nvSpPr>
            <p:cNvPr id="111" name="Oval 116"/>
            <p:cNvSpPr/>
            <p:nvPr/>
          </p:nvSpPr>
          <p:spPr>
            <a:xfrm>
              <a:off x="8293239" y="6502835"/>
              <a:ext cx="48370" cy="45084"/>
            </a:xfrm>
            <a:prstGeom prst="ellips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rgbClr val="0EFE2B"/>
                </a:solidFill>
              </a:endParaRPr>
            </a:p>
          </p:txBody>
        </p:sp>
        <p:sp>
          <p:nvSpPr>
            <p:cNvPr id="112" name="Oval 117"/>
            <p:cNvSpPr/>
            <p:nvPr/>
          </p:nvSpPr>
          <p:spPr>
            <a:xfrm>
              <a:off x="8442555" y="6502835"/>
              <a:ext cx="48370" cy="45084"/>
            </a:xfrm>
            <a:prstGeom prst="ellips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rgbClr val="0EFE2B"/>
                </a:solidFill>
              </a:endParaRPr>
            </a:p>
          </p:txBody>
        </p:sp>
        <p:sp>
          <p:nvSpPr>
            <p:cNvPr id="113" name="Oval 118"/>
            <p:cNvSpPr/>
            <p:nvPr/>
          </p:nvSpPr>
          <p:spPr>
            <a:xfrm>
              <a:off x="8591871" y="6502835"/>
              <a:ext cx="48370" cy="45084"/>
            </a:xfrm>
            <a:prstGeom prst="ellips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rgbClr val="0EFE2B"/>
                </a:solidFill>
              </a:endParaRPr>
            </a:p>
          </p:txBody>
        </p:sp>
        <p:sp>
          <p:nvSpPr>
            <p:cNvPr id="114" name="Oval 119"/>
            <p:cNvSpPr/>
            <p:nvPr/>
          </p:nvSpPr>
          <p:spPr>
            <a:xfrm>
              <a:off x="8512580" y="6502835"/>
              <a:ext cx="48370" cy="45084"/>
            </a:xfrm>
            <a:prstGeom prst="ellips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rgbClr val="0EFE2B"/>
                </a:solidFill>
              </a:endParaRPr>
            </a:p>
          </p:txBody>
        </p:sp>
        <p:cxnSp>
          <p:nvCxnSpPr>
            <p:cNvPr id="115" name="Straight Connector 120"/>
            <p:cNvCxnSpPr>
              <a:stCxn id="122" idx="3"/>
              <a:endCxn id="108" idx="0"/>
            </p:cNvCxnSpPr>
            <p:nvPr/>
          </p:nvCxnSpPr>
          <p:spPr>
            <a:xfrm>
              <a:off x="8271558" y="5792160"/>
              <a:ext cx="131339" cy="710675"/>
            </a:xfrm>
            <a:prstGeom prst="lin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21"/>
            <p:cNvCxnSpPr>
              <a:stCxn id="151" idx="2"/>
              <a:endCxn id="110" idx="0"/>
            </p:cNvCxnSpPr>
            <p:nvPr/>
          </p:nvCxnSpPr>
          <p:spPr>
            <a:xfrm flipH="1">
              <a:off x="8168108" y="5886326"/>
              <a:ext cx="120153" cy="616509"/>
            </a:xfrm>
            <a:prstGeom prst="lin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22"/>
            <p:cNvCxnSpPr>
              <a:stCxn id="151" idx="2"/>
              <a:endCxn id="109" idx="4"/>
            </p:cNvCxnSpPr>
            <p:nvPr/>
          </p:nvCxnSpPr>
          <p:spPr>
            <a:xfrm flipH="1">
              <a:off x="8247403" y="5886326"/>
              <a:ext cx="40858" cy="661593"/>
            </a:xfrm>
            <a:prstGeom prst="lin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23"/>
            <p:cNvCxnSpPr>
              <a:stCxn id="122" idx="3"/>
              <a:endCxn id="111" idx="0"/>
            </p:cNvCxnSpPr>
            <p:nvPr/>
          </p:nvCxnSpPr>
          <p:spPr>
            <a:xfrm>
              <a:off x="8271558" y="5792160"/>
              <a:ext cx="45866" cy="710675"/>
            </a:xfrm>
            <a:prstGeom prst="lin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24"/>
            <p:cNvCxnSpPr>
              <a:stCxn id="122" idx="1"/>
              <a:endCxn id="112" idx="0"/>
            </p:cNvCxnSpPr>
            <p:nvPr/>
          </p:nvCxnSpPr>
          <p:spPr>
            <a:xfrm>
              <a:off x="8271558" y="5784819"/>
              <a:ext cx="195182" cy="718016"/>
            </a:xfrm>
            <a:prstGeom prst="lin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25"/>
            <p:cNvCxnSpPr>
              <a:stCxn id="122" idx="0"/>
              <a:endCxn id="114" idx="0"/>
            </p:cNvCxnSpPr>
            <p:nvPr/>
          </p:nvCxnSpPr>
          <p:spPr>
            <a:xfrm>
              <a:off x="8278052" y="5783298"/>
              <a:ext cx="258713" cy="719537"/>
            </a:xfrm>
            <a:prstGeom prst="lin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6"/>
            <p:cNvCxnSpPr>
              <a:stCxn id="122" idx="1"/>
              <a:endCxn id="113" idx="0"/>
            </p:cNvCxnSpPr>
            <p:nvPr/>
          </p:nvCxnSpPr>
          <p:spPr>
            <a:xfrm>
              <a:off x="8271558" y="5784819"/>
              <a:ext cx="344498" cy="718016"/>
            </a:xfrm>
            <a:prstGeom prst="lin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Oval 127"/>
            <p:cNvSpPr/>
            <p:nvPr/>
          </p:nvSpPr>
          <p:spPr>
            <a:xfrm>
              <a:off x="8268868" y="5783298"/>
              <a:ext cx="18368" cy="10383"/>
            </a:xfrm>
            <a:prstGeom prst="ellips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rgbClr val="0EFE2B"/>
                </a:solidFill>
              </a:endParaRPr>
            </a:p>
          </p:txBody>
        </p:sp>
        <p:sp>
          <p:nvSpPr>
            <p:cNvPr id="123" name="Oval 128"/>
            <p:cNvSpPr/>
            <p:nvPr/>
          </p:nvSpPr>
          <p:spPr>
            <a:xfrm rot="10800000">
              <a:off x="8588810" y="4944483"/>
              <a:ext cx="48370" cy="45084"/>
            </a:xfrm>
            <a:prstGeom prst="ellips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rgbClr val="0EFE2B"/>
                </a:solidFill>
              </a:endParaRPr>
            </a:p>
          </p:txBody>
        </p:sp>
        <p:sp>
          <p:nvSpPr>
            <p:cNvPr id="124" name="Oval 129"/>
            <p:cNvSpPr/>
            <p:nvPr/>
          </p:nvSpPr>
          <p:spPr>
            <a:xfrm rot="10800000">
              <a:off x="8140862" y="4944483"/>
              <a:ext cx="48370" cy="45084"/>
            </a:xfrm>
            <a:prstGeom prst="ellips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rgbClr val="0EFE2B"/>
                </a:solidFill>
              </a:endParaRPr>
            </a:p>
          </p:txBody>
        </p:sp>
        <p:cxnSp>
          <p:nvCxnSpPr>
            <p:cNvPr id="125" name="Straight Connector 130"/>
            <p:cNvCxnSpPr>
              <a:endCxn id="124" idx="0"/>
            </p:cNvCxnSpPr>
            <p:nvPr/>
          </p:nvCxnSpPr>
          <p:spPr>
            <a:xfrm flipH="1" flipV="1">
              <a:off x="8165047" y="4989567"/>
              <a:ext cx="115868" cy="834696"/>
            </a:xfrm>
            <a:prstGeom prst="lin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31"/>
            <p:cNvCxnSpPr>
              <a:endCxn id="150" idx="2"/>
            </p:cNvCxnSpPr>
            <p:nvPr/>
          </p:nvCxnSpPr>
          <p:spPr>
            <a:xfrm flipV="1">
              <a:off x="8276216" y="2233598"/>
              <a:ext cx="398563" cy="3597107"/>
            </a:xfrm>
            <a:prstGeom prst="lin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32"/>
            <p:cNvCxnSpPr>
              <a:endCxn id="123" idx="0"/>
            </p:cNvCxnSpPr>
            <p:nvPr/>
          </p:nvCxnSpPr>
          <p:spPr>
            <a:xfrm flipV="1">
              <a:off x="8279076" y="4989567"/>
              <a:ext cx="333919" cy="857385"/>
            </a:xfrm>
            <a:prstGeom prst="lin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Oval 133"/>
            <p:cNvSpPr/>
            <p:nvPr/>
          </p:nvSpPr>
          <p:spPr>
            <a:xfrm rot="10800000">
              <a:off x="8269891" y="5840658"/>
              <a:ext cx="18368" cy="12585"/>
            </a:xfrm>
            <a:prstGeom prst="ellips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rgbClr val="0EFE2B"/>
                </a:solidFill>
              </a:endParaRPr>
            </a:p>
          </p:txBody>
        </p:sp>
        <p:cxnSp>
          <p:nvCxnSpPr>
            <p:cNvPr id="129" name="Straight Connector 134"/>
            <p:cNvCxnSpPr>
              <a:stCxn id="152" idx="2"/>
              <a:endCxn id="191" idx="0"/>
            </p:cNvCxnSpPr>
            <p:nvPr/>
          </p:nvCxnSpPr>
          <p:spPr>
            <a:xfrm flipH="1">
              <a:off x="4397529" y="3904454"/>
              <a:ext cx="2928615" cy="1064189"/>
            </a:xfrm>
            <a:prstGeom prst="lin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0" name="Group 303"/>
            <p:cNvGrpSpPr/>
            <p:nvPr/>
          </p:nvGrpSpPr>
          <p:grpSpPr>
            <a:xfrm>
              <a:off x="5002950" y="3904454"/>
              <a:ext cx="2297956" cy="2644966"/>
              <a:chOff x="2310294" y="-1586438"/>
              <a:chExt cx="6326460" cy="8046782"/>
            </a:xfrm>
            <a:grpFill/>
          </p:grpSpPr>
          <p:grpSp>
            <p:nvGrpSpPr>
              <p:cNvPr id="283" name="Group 105"/>
              <p:cNvGrpSpPr/>
              <p:nvPr/>
            </p:nvGrpSpPr>
            <p:grpSpPr>
              <a:xfrm>
                <a:off x="2310294" y="-1586438"/>
                <a:ext cx="6326460" cy="8046782"/>
                <a:chOff x="3914215" y="-2272377"/>
                <a:chExt cx="6326460" cy="8046782"/>
              </a:xfrm>
              <a:grpFill/>
            </p:grpSpPr>
            <p:sp>
              <p:nvSpPr>
                <p:cNvPr id="285" name="Oval 290"/>
                <p:cNvSpPr/>
                <p:nvPr/>
              </p:nvSpPr>
              <p:spPr>
                <a:xfrm>
                  <a:off x="3914215" y="5637245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286" name="Oval 291"/>
                <p:cNvSpPr/>
                <p:nvPr/>
              </p:nvSpPr>
              <p:spPr>
                <a:xfrm>
                  <a:off x="4119755" y="5637245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287" name="Oval 393"/>
                <p:cNvSpPr/>
                <p:nvPr/>
              </p:nvSpPr>
              <p:spPr>
                <a:xfrm>
                  <a:off x="4325295" y="5637245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288" name="Oval 394"/>
                <p:cNvSpPr/>
                <p:nvPr/>
              </p:nvSpPr>
              <p:spPr>
                <a:xfrm>
                  <a:off x="4530835" y="5637245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289" name="Oval 395"/>
                <p:cNvSpPr/>
                <p:nvPr/>
              </p:nvSpPr>
              <p:spPr>
                <a:xfrm>
                  <a:off x="4736375" y="5637245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290" name="Oval 396"/>
                <p:cNvSpPr/>
                <p:nvPr/>
              </p:nvSpPr>
              <p:spPr>
                <a:xfrm>
                  <a:off x="4941916" y="5637245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291" name="Oval 397"/>
                <p:cNvSpPr/>
                <p:nvPr/>
              </p:nvSpPr>
              <p:spPr>
                <a:xfrm>
                  <a:off x="5147456" y="5637245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292" name="Oval 398"/>
                <p:cNvSpPr/>
                <p:nvPr/>
              </p:nvSpPr>
              <p:spPr>
                <a:xfrm>
                  <a:off x="5352996" y="5637245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293" name="Oval 399"/>
                <p:cNvSpPr/>
                <p:nvPr/>
              </p:nvSpPr>
              <p:spPr>
                <a:xfrm>
                  <a:off x="5558536" y="5637245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294" name="Oval 400"/>
                <p:cNvSpPr/>
                <p:nvPr/>
              </p:nvSpPr>
              <p:spPr>
                <a:xfrm>
                  <a:off x="5764076" y="5637245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295" name="Oval 401"/>
                <p:cNvSpPr/>
                <p:nvPr/>
              </p:nvSpPr>
              <p:spPr>
                <a:xfrm>
                  <a:off x="5969616" y="5637245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296" name="Oval 402"/>
                <p:cNvSpPr/>
                <p:nvPr/>
              </p:nvSpPr>
              <p:spPr>
                <a:xfrm>
                  <a:off x="6175156" y="5637245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297" name="Oval 403"/>
                <p:cNvSpPr/>
                <p:nvPr/>
              </p:nvSpPr>
              <p:spPr>
                <a:xfrm>
                  <a:off x="6380696" y="5637245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298" name="Oval 404"/>
                <p:cNvSpPr/>
                <p:nvPr/>
              </p:nvSpPr>
              <p:spPr>
                <a:xfrm>
                  <a:off x="6586236" y="5637245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299" name="Oval 405"/>
                <p:cNvSpPr/>
                <p:nvPr/>
              </p:nvSpPr>
              <p:spPr>
                <a:xfrm>
                  <a:off x="6791776" y="5637245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300" name="Oval 406"/>
                <p:cNvSpPr/>
                <p:nvPr/>
              </p:nvSpPr>
              <p:spPr>
                <a:xfrm>
                  <a:off x="6997317" y="5637245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301" name="Oval 407"/>
                <p:cNvSpPr/>
                <p:nvPr/>
              </p:nvSpPr>
              <p:spPr>
                <a:xfrm>
                  <a:off x="7202857" y="5637245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302" name="Oval 408"/>
                <p:cNvSpPr/>
                <p:nvPr/>
              </p:nvSpPr>
              <p:spPr>
                <a:xfrm>
                  <a:off x="7408397" y="5637245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303" name="Oval 409"/>
                <p:cNvSpPr/>
                <p:nvPr/>
              </p:nvSpPr>
              <p:spPr>
                <a:xfrm>
                  <a:off x="7613937" y="5637245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304" name="Oval 410"/>
                <p:cNvSpPr/>
                <p:nvPr/>
              </p:nvSpPr>
              <p:spPr>
                <a:xfrm>
                  <a:off x="7819477" y="5637245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305" name="Oval 411"/>
                <p:cNvSpPr/>
                <p:nvPr/>
              </p:nvSpPr>
              <p:spPr>
                <a:xfrm>
                  <a:off x="8025017" y="5637245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400" b="1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306" name="Oval 412"/>
                <p:cNvSpPr/>
                <p:nvPr/>
              </p:nvSpPr>
              <p:spPr>
                <a:xfrm>
                  <a:off x="8230557" y="5637245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307" name="Oval 413"/>
                <p:cNvSpPr/>
                <p:nvPr/>
              </p:nvSpPr>
              <p:spPr>
                <a:xfrm>
                  <a:off x="8436097" y="5637245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308" name="Oval 414"/>
                <p:cNvSpPr/>
                <p:nvPr/>
              </p:nvSpPr>
              <p:spPr>
                <a:xfrm>
                  <a:off x="8641639" y="5637245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cxnSp>
              <p:nvCxnSpPr>
                <p:cNvPr id="309" name="Straight Connector 415"/>
                <p:cNvCxnSpPr>
                  <a:stCxn id="331" idx="1"/>
                </p:cNvCxnSpPr>
                <p:nvPr/>
              </p:nvCxnSpPr>
              <p:spPr>
                <a:xfrm rot="16200000" flipH="1" flipV="1">
                  <a:off x="4570701" y="3886936"/>
                  <a:ext cx="2163228" cy="1337388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0" name="Straight Connector 416"/>
                <p:cNvCxnSpPr>
                  <a:stCxn id="331" idx="1"/>
                  <a:endCxn id="289" idx="0"/>
                </p:cNvCxnSpPr>
                <p:nvPr/>
              </p:nvCxnSpPr>
              <p:spPr>
                <a:xfrm flipH="1">
                  <a:off x="4802959" y="3474017"/>
                  <a:ext cx="1518050" cy="2163228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Connector 417"/>
                <p:cNvCxnSpPr>
                  <a:stCxn id="331" idx="3"/>
                  <a:endCxn id="291" idx="0"/>
                </p:cNvCxnSpPr>
                <p:nvPr/>
              </p:nvCxnSpPr>
              <p:spPr>
                <a:xfrm flipH="1">
                  <a:off x="5214040" y="3496352"/>
                  <a:ext cx="1106969" cy="2140893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2" name="Straight Connector 418"/>
                <p:cNvCxnSpPr>
                  <a:endCxn id="295" idx="0"/>
                </p:cNvCxnSpPr>
                <p:nvPr/>
              </p:nvCxnSpPr>
              <p:spPr>
                <a:xfrm flipH="1">
                  <a:off x="6036200" y="3525968"/>
                  <a:ext cx="263698" cy="2111277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Straight Connector 419"/>
                <p:cNvCxnSpPr>
                  <a:endCxn id="293" idx="0"/>
                </p:cNvCxnSpPr>
                <p:nvPr/>
              </p:nvCxnSpPr>
              <p:spPr>
                <a:xfrm flipH="1">
                  <a:off x="5625120" y="3488272"/>
                  <a:ext cx="693320" cy="2148973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4" name="Straight Connector 420"/>
                <p:cNvCxnSpPr>
                  <a:endCxn id="296" idx="0"/>
                </p:cNvCxnSpPr>
                <p:nvPr/>
              </p:nvCxnSpPr>
              <p:spPr>
                <a:xfrm flipH="1">
                  <a:off x="6241740" y="3525968"/>
                  <a:ext cx="81976" cy="2111277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5" name="Straight Connector 421"/>
                <p:cNvCxnSpPr>
                  <a:stCxn id="331" idx="3"/>
                  <a:endCxn id="297" idx="0"/>
                </p:cNvCxnSpPr>
                <p:nvPr/>
              </p:nvCxnSpPr>
              <p:spPr>
                <a:xfrm>
                  <a:off x="6321009" y="3496352"/>
                  <a:ext cx="126271" cy="2140893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6" name="Straight Connector 422"/>
                <p:cNvCxnSpPr>
                  <a:endCxn id="298" idx="0"/>
                </p:cNvCxnSpPr>
                <p:nvPr/>
              </p:nvCxnSpPr>
              <p:spPr>
                <a:xfrm>
                  <a:off x="6333828" y="3542132"/>
                  <a:ext cx="318992" cy="2095113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7" name="Straight Connector 423"/>
                <p:cNvCxnSpPr>
                  <a:stCxn id="331" idx="1"/>
                  <a:endCxn id="299" idx="0"/>
                </p:cNvCxnSpPr>
                <p:nvPr/>
              </p:nvCxnSpPr>
              <p:spPr>
                <a:xfrm>
                  <a:off x="6321009" y="3474017"/>
                  <a:ext cx="537351" cy="2163228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8" name="Straight Connector 424"/>
                <p:cNvCxnSpPr>
                  <a:stCxn id="331" idx="4"/>
                  <a:endCxn id="302" idx="0"/>
                </p:cNvCxnSpPr>
                <p:nvPr/>
              </p:nvCxnSpPr>
              <p:spPr>
                <a:xfrm>
                  <a:off x="6338888" y="3500978"/>
                  <a:ext cx="1136093" cy="2136267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9" name="Straight Connector 425"/>
                <p:cNvCxnSpPr>
                  <a:stCxn id="331" idx="0"/>
                  <a:endCxn id="303" idx="0"/>
                </p:cNvCxnSpPr>
                <p:nvPr/>
              </p:nvCxnSpPr>
              <p:spPr>
                <a:xfrm>
                  <a:off x="6338888" y="3469391"/>
                  <a:ext cx="1341633" cy="2167854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0" name="Straight Connector 426"/>
                <p:cNvCxnSpPr>
                  <a:stCxn id="331" idx="1"/>
                  <a:endCxn id="301" idx="0"/>
                </p:cNvCxnSpPr>
                <p:nvPr/>
              </p:nvCxnSpPr>
              <p:spPr>
                <a:xfrm>
                  <a:off x="6321009" y="3474017"/>
                  <a:ext cx="948432" cy="2163228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1" name="Straight Connector 427"/>
                <p:cNvCxnSpPr>
                  <a:stCxn id="331" idx="6"/>
                  <a:endCxn id="306" idx="0"/>
                </p:cNvCxnSpPr>
                <p:nvPr/>
              </p:nvCxnSpPr>
              <p:spPr>
                <a:xfrm>
                  <a:off x="6364173" y="3485185"/>
                  <a:ext cx="1932968" cy="2152060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2" name="Straight Connector 428"/>
                <p:cNvCxnSpPr/>
                <p:nvPr/>
              </p:nvCxnSpPr>
              <p:spPr>
                <a:xfrm rot="5400000">
                  <a:off x="4298611" y="3555160"/>
                  <a:ext cx="2167857" cy="1996316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3" name="Straight Connector 429"/>
                <p:cNvCxnSpPr/>
                <p:nvPr/>
              </p:nvCxnSpPr>
              <p:spPr>
                <a:xfrm rot="5400000">
                  <a:off x="4219574" y="3479950"/>
                  <a:ext cx="2157979" cy="2136859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4" name="Straight Connector 430"/>
                <p:cNvCxnSpPr>
                  <a:stCxn id="331" idx="2"/>
                  <a:endCxn id="285" idx="7"/>
                </p:cNvCxnSpPr>
                <p:nvPr/>
              </p:nvCxnSpPr>
              <p:spPr>
                <a:xfrm flipH="1">
                  <a:off x="4027880" y="3485185"/>
                  <a:ext cx="2285723" cy="2172147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5" name="Straight Connector 431"/>
                <p:cNvCxnSpPr>
                  <a:endCxn id="294" idx="0"/>
                </p:cNvCxnSpPr>
                <p:nvPr/>
              </p:nvCxnSpPr>
              <p:spPr>
                <a:xfrm flipH="1">
                  <a:off x="5830660" y="3525968"/>
                  <a:ext cx="469238" cy="2111277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6" name="Straight Connector 432"/>
                <p:cNvCxnSpPr>
                  <a:stCxn id="331" idx="2"/>
                  <a:endCxn id="300" idx="0"/>
                </p:cNvCxnSpPr>
                <p:nvPr/>
              </p:nvCxnSpPr>
              <p:spPr>
                <a:xfrm>
                  <a:off x="6313603" y="3485185"/>
                  <a:ext cx="750298" cy="2152060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7" name="Straight Connector 433"/>
                <p:cNvCxnSpPr>
                  <a:stCxn id="331" idx="6"/>
                  <a:endCxn id="307" idx="0"/>
                </p:cNvCxnSpPr>
                <p:nvPr/>
              </p:nvCxnSpPr>
              <p:spPr>
                <a:xfrm>
                  <a:off x="6364173" y="3485185"/>
                  <a:ext cx="2138508" cy="2152060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8" name="Straight Connector 434"/>
                <p:cNvCxnSpPr>
                  <a:endCxn id="304" idx="0"/>
                </p:cNvCxnSpPr>
                <p:nvPr/>
              </p:nvCxnSpPr>
              <p:spPr>
                <a:xfrm>
                  <a:off x="6356880" y="3469390"/>
                  <a:ext cx="1529181" cy="2167855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9" name="Straight Connector 435"/>
                <p:cNvCxnSpPr>
                  <a:endCxn id="288" idx="0"/>
                </p:cNvCxnSpPr>
                <p:nvPr/>
              </p:nvCxnSpPr>
              <p:spPr>
                <a:xfrm flipH="1">
                  <a:off x="4597419" y="3474017"/>
                  <a:ext cx="1744286" cy="2163228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0" name="Straight Connector 436"/>
                <p:cNvCxnSpPr>
                  <a:stCxn id="331" idx="1"/>
                  <a:endCxn id="292" idx="0"/>
                </p:cNvCxnSpPr>
                <p:nvPr/>
              </p:nvCxnSpPr>
              <p:spPr>
                <a:xfrm flipH="1">
                  <a:off x="5419580" y="3474017"/>
                  <a:ext cx="901429" cy="2163228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1" name="Oval 437"/>
                <p:cNvSpPr/>
                <p:nvPr/>
              </p:nvSpPr>
              <p:spPr>
                <a:xfrm>
                  <a:off x="6313603" y="3469391"/>
                  <a:ext cx="50570" cy="31587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cxnSp>
              <p:nvCxnSpPr>
                <p:cNvPr id="332" name="Straight Connector 438"/>
                <p:cNvCxnSpPr>
                  <a:stCxn id="331" idx="6"/>
                  <a:endCxn id="308" idx="0"/>
                </p:cNvCxnSpPr>
                <p:nvPr/>
              </p:nvCxnSpPr>
              <p:spPr>
                <a:xfrm>
                  <a:off x="6364173" y="3485185"/>
                  <a:ext cx="2344050" cy="2152060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3" name="Straight Connector 439"/>
                <p:cNvCxnSpPr>
                  <a:endCxn id="305" idx="0"/>
                </p:cNvCxnSpPr>
                <p:nvPr/>
              </p:nvCxnSpPr>
              <p:spPr>
                <a:xfrm>
                  <a:off x="6341705" y="3469390"/>
                  <a:ext cx="1749896" cy="2167855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4" name="Oval 440"/>
                <p:cNvSpPr/>
                <p:nvPr/>
              </p:nvSpPr>
              <p:spPr>
                <a:xfrm rot="10800000">
                  <a:off x="7605511" y="917463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335" name="Oval 441"/>
                <p:cNvSpPr/>
                <p:nvPr/>
              </p:nvSpPr>
              <p:spPr>
                <a:xfrm rot="10800000">
                  <a:off x="7399971" y="917463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336" name="Oval 442"/>
                <p:cNvSpPr/>
                <p:nvPr/>
              </p:nvSpPr>
              <p:spPr>
                <a:xfrm rot="10800000">
                  <a:off x="7194430" y="917463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337" name="Oval 443"/>
                <p:cNvSpPr/>
                <p:nvPr/>
              </p:nvSpPr>
              <p:spPr>
                <a:xfrm rot="10800000">
                  <a:off x="6988890" y="917463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338" name="Oval 444"/>
                <p:cNvSpPr/>
                <p:nvPr/>
              </p:nvSpPr>
              <p:spPr>
                <a:xfrm rot="10800000">
                  <a:off x="6783350" y="917463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339" name="Oval 445"/>
                <p:cNvSpPr/>
                <p:nvPr/>
              </p:nvSpPr>
              <p:spPr>
                <a:xfrm rot="10800000">
                  <a:off x="6577810" y="917464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340" name="Oval 446"/>
                <p:cNvSpPr/>
                <p:nvPr/>
              </p:nvSpPr>
              <p:spPr>
                <a:xfrm rot="10800000">
                  <a:off x="6372270" y="917464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341" name="Oval 447"/>
                <p:cNvSpPr/>
                <p:nvPr/>
              </p:nvSpPr>
              <p:spPr>
                <a:xfrm rot="10800000">
                  <a:off x="6166730" y="917464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342" name="Oval 448"/>
                <p:cNvSpPr/>
                <p:nvPr/>
              </p:nvSpPr>
              <p:spPr>
                <a:xfrm rot="10800000">
                  <a:off x="5961190" y="917463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343" name="Oval 449"/>
                <p:cNvSpPr/>
                <p:nvPr/>
              </p:nvSpPr>
              <p:spPr>
                <a:xfrm rot="10800000">
                  <a:off x="5755650" y="917463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344" name="Oval 450"/>
                <p:cNvSpPr/>
                <p:nvPr/>
              </p:nvSpPr>
              <p:spPr>
                <a:xfrm rot="10800000">
                  <a:off x="5550110" y="917463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345" name="Oval 451"/>
                <p:cNvSpPr/>
                <p:nvPr/>
              </p:nvSpPr>
              <p:spPr>
                <a:xfrm rot="10800000">
                  <a:off x="5344569" y="917463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346" name="Oval 452"/>
                <p:cNvSpPr/>
                <p:nvPr/>
              </p:nvSpPr>
              <p:spPr>
                <a:xfrm rot="10800000">
                  <a:off x="5139029" y="917463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347" name="Oval 453"/>
                <p:cNvSpPr/>
                <p:nvPr/>
              </p:nvSpPr>
              <p:spPr>
                <a:xfrm rot="10800000">
                  <a:off x="4933489" y="917463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348" name="Oval 454"/>
                <p:cNvSpPr/>
                <p:nvPr/>
              </p:nvSpPr>
              <p:spPr>
                <a:xfrm rot="10800000">
                  <a:off x="4727949" y="917463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349" name="Oval 455"/>
                <p:cNvSpPr/>
                <p:nvPr/>
              </p:nvSpPr>
              <p:spPr>
                <a:xfrm rot="10800000">
                  <a:off x="4522409" y="917463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350" name="Oval 456"/>
                <p:cNvSpPr/>
                <p:nvPr/>
              </p:nvSpPr>
              <p:spPr>
                <a:xfrm rot="10800000">
                  <a:off x="4316869" y="917463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cxnSp>
              <p:nvCxnSpPr>
                <p:cNvPr id="351" name="Straight Connector 457"/>
                <p:cNvCxnSpPr>
                  <a:stCxn id="369" idx="1"/>
                </p:cNvCxnSpPr>
                <p:nvPr/>
              </p:nvCxnSpPr>
              <p:spPr>
                <a:xfrm rot="5400000" flipH="1" flipV="1">
                  <a:off x="5717301" y="1696907"/>
                  <a:ext cx="2621954" cy="1337388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2" name="Straight Connector 458"/>
                <p:cNvCxnSpPr>
                  <a:stCxn id="369" idx="1"/>
                </p:cNvCxnSpPr>
                <p:nvPr/>
              </p:nvCxnSpPr>
              <p:spPr>
                <a:xfrm flipV="1">
                  <a:off x="6359586" y="-2272377"/>
                  <a:ext cx="3881089" cy="5948955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3" name="Straight Connector 459"/>
                <p:cNvCxnSpPr>
                  <a:stCxn id="369" idx="3"/>
                  <a:endCxn id="335" idx="0"/>
                </p:cNvCxnSpPr>
                <p:nvPr/>
              </p:nvCxnSpPr>
              <p:spPr>
                <a:xfrm flipV="1">
                  <a:off x="6359583" y="1054623"/>
                  <a:ext cx="1106971" cy="2594882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4" name="Straight Connector 460"/>
                <p:cNvCxnSpPr>
                  <a:stCxn id="369" idx="4"/>
                  <a:endCxn id="339" idx="0"/>
                </p:cNvCxnSpPr>
                <p:nvPr/>
              </p:nvCxnSpPr>
              <p:spPr>
                <a:xfrm flipV="1">
                  <a:off x="6341704" y="1054624"/>
                  <a:ext cx="302689" cy="2589274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5" name="Straight Connector 461"/>
                <p:cNvCxnSpPr>
                  <a:stCxn id="369" idx="3"/>
                  <a:endCxn id="337" idx="0"/>
                </p:cNvCxnSpPr>
                <p:nvPr/>
              </p:nvCxnSpPr>
              <p:spPr>
                <a:xfrm flipV="1">
                  <a:off x="6359583" y="1054623"/>
                  <a:ext cx="695890" cy="2594882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6" name="Straight Connector 462"/>
                <p:cNvCxnSpPr>
                  <a:endCxn id="340" idx="0"/>
                </p:cNvCxnSpPr>
                <p:nvPr/>
              </p:nvCxnSpPr>
              <p:spPr>
                <a:xfrm flipV="1">
                  <a:off x="6356878" y="1054624"/>
                  <a:ext cx="81975" cy="2558987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7" name="Straight Connector 463"/>
                <p:cNvCxnSpPr>
                  <a:stCxn id="369" idx="3"/>
                  <a:endCxn id="341" idx="0"/>
                </p:cNvCxnSpPr>
                <p:nvPr/>
              </p:nvCxnSpPr>
              <p:spPr>
                <a:xfrm flipH="1" flipV="1">
                  <a:off x="6233313" y="1054624"/>
                  <a:ext cx="126270" cy="2594881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8" name="Straight Connector 464"/>
                <p:cNvCxnSpPr>
                  <a:endCxn id="342" idx="0"/>
                </p:cNvCxnSpPr>
                <p:nvPr/>
              </p:nvCxnSpPr>
              <p:spPr>
                <a:xfrm flipH="1" flipV="1">
                  <a:off x="6027773" y="1054623"/>
                  <a:ext cx="318994" cy="2539396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9" name="Straight Connector 465"/>
                <p:cNvCxnSpPr>
                  <a:stCxn id="369" idx="1"/>
                  <a:endCxn id="343" idx="0"/>
                </p:cNvCxnSpPr>
                <p:nvPr/>
              </p:nvCxnSpPr>
              <p:spPr>
                <a:xfrm flipH="1" flipV="1">
                  <a:off x="5822233" y="1054623"/>
                  <a:ext cx="537350" cy="2621954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0" name="Straight Connector 466"/>
                <p:cNvCxnSpPr>
                  <a:endCxn id="346" idx="0"/>
                </p:cNvCxnSpPr>
                <p:nvPr/>
              </p:nvCxnSpPr>
              <p:spPr>
                <a:xfrm flipH="1" flipV="1">
                  <a:off x="5205612" y="1054623"/>
                  <a:ext cx="1151268" cy="2558988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1" name="Straight Connector 467"/>
                <p:cNvCxnSpPr>
                  <a:endCxn id="347" idx="0"/>
                </p:cNvCxnSpPr>
                <p:nvPr/>
              </p:nvCxnSpPr>
              <p:spPr>
                <a:xfrm flipH="1" flipV="1">
                  <a:off x="5000072" y="1054623"/>
                  <a:ext cx="1341634" cy="2568782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2" name="Straight Connector 468"/>
                <p:cNvCxnSpPr>
                  <a:endCxn id="345" idx="0"/>
                </p:cNvCxnSpPr>
                <p:nvPr/>
              </p:nvCxnSpPr>
              <p:spPr>
                <a:xfrm flipH="1" flipV="1">
                  <a:off x="5411152" y="1054623"/>
                  <a:ext cx="955842" cy="2608420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3" name="Straight Connector 469"/>
                <p:cNvCxnSpPr>
                  <a:endCxn id="350" idx="0"/>
                </p:cNvCxnSpPr>
                <p:nvPr/>
              </p:nvCxnSpPr>
              <p:spPr>
                <a:xfrm flipH="1" flipV="1">
                  <a:off x="4383452" y="1054623"/>
                  <a:ext cx="1973426" cy="2608422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4" name="Straight Connector 470"/>
                <p:cNvCxnSpPr>
                  <a:stCxn id="284" idx="3"/>
                  <a:endCxn id="282" idx="6"/>
                </p:cNvCxnSpPr>
                <p:nvPr/>
              </p:nvCxnSpPr>
              <p:spPr>
                <a:xfrm>
                  <a:off x="6680490" y="3542132"/>
                  <a:ext cx="3362745" cy="112979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5" name="Straight Connector 471"/>
                <p:cNvCxnSpPr>
                  <a:stCxn id="369" idx="4"/>
                  <a:endCxn id="338" idx="0"/>
                </p:cNvCxnSpPr>
                <p:nvPr/>
              </p:nvCxnSpPr>
              <p:spPr>
                <a:xfrm flipV="1">
                  <a:off x="6341704" y="1054623"/>
                  <a:ext cx="508229" cy="2589275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6" name="Straight Connector 472"/>
                <p:cNvCxnSpPr>
                  <a:stCxn id="369" idx="2"/>
                  <a:endCxn id="344" idx="0"/>
                </p:cNvCxnSpPr>
                <p:nvPr/>
              </p:nvCxnSpPr>
              <p:spPr>
                <a:xfrm flipH="1" flipV="1">
                  <a:off x="5616693" y="1054623"/>
                  <a:ext cx="750296" cy="2608418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7" name="Straight Connector 473"/>
                <p:cNvCxnSpPr>
                  <a:endCxn id="348" idx="0"/>
                </p:cNvCxnSpPr>
                <p:nvPr/>
              </p:nvCxnSpPr>
              <p:spPr>
                <a:xfrm flipH="1" flipV="1">
                  <a:off x="4794532" y="1054623"/>
                  <a:ext cx="1539298" cy="2558988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8" name="Straight Connector 474"/>
                <p:cNvCxnSpPr>
                  <a:endCxn id="336" idx="0"/>
                </p:cNvCxnSpPr>
                <p:nvPr/>
              </p:nvCxnSpPr>
              <p:spPr>
                <a:xfrm flipV="1">
                  <a:off x="6341706" y="1054623"/>
                  <a:ext cx="919307" cy="2608422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9" name="Oval 475"/>
                <p:cNvSpPr/>
                <p:nvPr/>
              </p:nvSpPr>
              <p:spPr>
                <a:xfrm rot="10800000">
                  <a:off x="6316419" y="3643898"/>
                  <a:ext cx="50570" cy="38286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cxnSp>
              <p:nvCxnSpPr>
                <p:cNvPr id="370" name="Straight Connector 476"/>
                <p:cNvCxnSpPr>
                  <a:stCxn id="369" idx="1"/>
                  <a:endCxn id="349" idx="0"/>
                </p:cNvCxnSpPr>
                <p:nvPr/>
              </p:nvCxnSpPr>
              <p:spPr>
                <a:xfrm flipH="1" flipV="1">
                  <a:off x="4588992" y="1054623"/>
                  <a:ext cx="1770591" cy="2621954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84" name="Rectangle 289"/>
              <p:cNvSpPr/>
              <p:nvPr/>
            </p:nvSpPr>
            <p:spPr>
              <a:xfrm>
                <a:off x="4393365" y="4039257"/>
                <a:ext cx="683204" cy="377629"/>
              </a:xfrm>
              <a:prstGeom prst="rect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  <a:effectLst>
                <a:glow rad="101600">
                  <a:srgbClr val="0EFE2B">
                    <a:alpha val="18824"/>
                  </a:srgbClr>
                </a:glow>
                <a:outerShdw blurRad="76200" dist="50800" dir="5400000" rotWithShape="0">
                  <a:srgbClr val="4E3B30">
                    <a:alpha val="60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grpSp>
          <p:nvGrpSpPr>
            <p:cNvPr id="131" name="Group 105"/>
            <p:cNvGrpSpPr/>
            <p:nvPr/>
          </p:nvGrpSpPr>
          <p:grpSpPr>
            <a:xfrm>
              <a:off x="6580608" y="2215744"/>
              <a:ext cx="2088691" cy="4331055"/>
              <a:chOff x="4530835" y="-7402057"/>
              <a:chExt cx="5750351" cy="13176462"/>
            </a:xfrm>
            <a:grpFill/>
          </p:grpSpPr>
          <p:sp>
            <p:nvSpPr>
              <p:cNvPr id="226" name="Oval 231"/>
              <p:cNvSpPr/>
              <p:nvPr/>
            </p:nvSpPr>
            <p:spPr>
              <a:xfrm>
                <a:off x="4530835" y="5637245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27" name="Oval 232"/>
              <p:cNvSpPr/>
              <p:nvPr/>
            </p:nvSpPr>
            <p:spPr>
              <a:xfrm>
                <a:off x="4736375" y="5637245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28" name="Oval 233"/>
              <p:cNvSpPr/>
              <p:nvPr/>
            </p:nvSpPr>
            <p:spPr>
              <a:xfrm>
                <a:off x="4941916" y="5637245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29" name="Oval 234"/>
              <p:cNvSpPr/>
              <p:nvPr/>
            </p:nvSpPr>
            <p:spPr>
              <a:xfrm>
                <a:off x="5147456" y="5637245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30" name="Oval 235"/>
              <p:cNvSpPr/>
              <p:nvPr/>
            </p:nvSpPr>
            <p:spPr>
              <a:xfrm>
                <a:off x="5352996" y="5637245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31" name="Oval 236"/>
              <p:cNvSpPr/>
              <p:nvPr/>
            </p:nvSpPr>
            <p:spPr>
              <a:xfrm>
                <a:off x="5558536" y="5637245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32" name="Oval 237"/>
              <p:cNvSpPr/>
              <p:nvPr/>
            </p:nvSpPr>
            <p:spPr>
              <a:xfrm>
                <a:off x="5764076" y="5637245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33" name="Oval 238"/>
              <p:cNvSpPr/>
              <p:nvPr/>
            </p:nvSpPr>
            <p:spPr>
              <a:xfrm>
                <a:off x="5969616" y="5637245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34" name="Oval 239"/>
              <p:cNvSpPr/>
              <p:nvPr/>
            </p:nvSpPr>
            <p:spPr>
              <a:xfrm>
                <a:off x="6175156" y="5637245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35" name="Oval 240"/>
              <p:cNvSpPr/>
              <p:nvPr/>
            </p:nvSpPr>
            <p:spPr>
              <a:xfrm>
                <a:off x="6380696" y="5637245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36" name="Oval 241"/>
              <p:cNvSpPr/>
              <p:nvPr/>
            </p:nvSpPr>
            <p:spPr>
              <a:xfrm>
                <a:off x="6586236" y="5637245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37" name="Oval 242"/>
              <p:cNvSpPr/>
              <p:nvPr/>
            </p:nvSpPr>
            <p:spPr>
              <a:xfrm>
                <a:off x="6791776" y="5637245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38" name="Oval 243"/>
              <p:cNvSpPr/>
              <p:nvPr/>
            </p:nvSpPr>
            <p:spPr>
              <a:xfrm>
                <a:off x="6997317" y="5637245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39" name="Oval 244"/>
              <p:cNvSpPr/>
              <p:nvPr/>
            </p:nvSpPr>
            <p:spPr>
              <a:xfrm>
                <a:off x="7202857" y="5637245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40" name="Oval 245"/>
              <p:cNvSpPr/>
              <p:nvPr/>
            </p:nvSpPr>
            <p:spPr>
              <a:xfrm>
                <a:off x="7408397" y="5637245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41" name="Oval 246"/>
              <p:cNvSpPr/>
              <p:nvPr/>
            </p:nvSpPr>
            <p:spPr>
              <a:xfrm>
                <a:off x="7613937" y="5637245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42" name="Oval 247"/>
              <p:cNvSpPr/>
              <p:nvPr/>
            </p:nvSpPr>
            <p:spPr>
              <a:xfrm>
                <a:off x="7819477" y="5637245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43" name="Oval 248"/>
              <p:cNvSpPr/>
              <p:nvPr/>
            </p:nvSpPr>
            <p:spPr>
              <a:xfrm>
                <a:off x="8025017" y="5637245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400" b="1">
                  <a:solidFill>
                    <a:srgbClr val="0EFE2B"/>
                  </a:solidFill>
                </a:endParaRPr>
              </a:p>
            </p:txBody>
          </p:sp>
          <p:sp>
            <p:nvSpPr>
              <p:cNvPr id="244" name="Oval 249"/>
              <p:cNvSpPr/>
              <p:nvPr/>
            </p:nvSpPr>
            <p:spPr>
              <a:xfrm>
                <a:off x="8230557" y="5637245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cxnSp>
            <p:nvCxnSpPr>
              <p:cNvPr id="245" name="Straight Connector 250"/>
              <p:cNvCxnSpPr>
                <a:stCxn id="263" idx="1"/>
              </p:cNvCxnSpPr>
              <p:nvPr/>
            </p:nvCxnSpPr>
            <p:spPr>
              <a:xfrm rot="16200000" flipH="1" flipV="1">
                <a:off x="4570701" y="3886936"/>
                <a:ext cx="2163228" cy="1337388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51"/>
              <p:cNvCxnSpPr>
                <a:stCxn id="263" idx="1"/>
                <a:endCxn id="227" idx="0"/>
              </p:cNvCxnSpPr>
              <p:nvPr/>
            </p:nvCxnSpPr>
            <p:spPr>
              <a:xfrm flipH="1">
                <a:off x="4802959" y="3474017"/>
                <a:ext cx="1518050" cy="2163228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52"/>
              <p:cNvCxnSpPr>
                <a:stCxn id="263" idx="3"/>
                <a:endCxn id="229" idx="0"/>
              </p:cNvCxnSpPr>
              <p:nvPr/>
            </p:nvCxnSpPr>
            <p:spPr>
              <a:xfrm flipH="1">
                <a:off x="5214040" y="3496352"/>
                <a:ext cx="1106969" cy="2140893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53"/>
              <p:cNvCxnSpPr>
                <a:endCxn id="233" idx="0"/>
              </p:cNvCxnSpPr>
              <p:nvPr/>
            </p:nvCxnSpPr>
            <p:spPr>
              <a:xfrm flipH="1">
                <a:off x="6036200" y="3525968"/>
                <a:ext cx="263698" cy="2111277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54"/>
              <p:cNvCxnSpPr>
                <a:endCxn id="231" idx="0"/>
              </p:cNvCxnSpPr>
              <p:nvPr/>
            </p:nvCxnSpPr>
            <p:spPr>
              <a:xfrm flipH="1">
                <a:off x="5625120" y="3488272"/>
                <a:ext cx="693320" cy="2148973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55"/>
              <p:cNvCxnSpPr>
                <a:endCxn id="234" idx="0"/>
              </p:cNvCxnSpPr>
              <p:nvPr/>
            </p:nvCxnSpPr>
            <p:spPr>
              <a:xfrm flipH="1">
                <a:off x="6241740" y="3525968"/>
                <a:ext cx="81976" cy="2111277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6"/>
              <p:cNvCxnSpPr>
                <a:stCxn id="263" idx="3"/>
                <a:endCxn id="235" idx="0"/>
              </p:cNvCxnSpPr>
              <p:nvPr/>
            </p:nvCxnSpPr>
            <p:spPr>
              <a:xfrm>
                <a:off x="6321009" y="3496352"/>
                <a:ext cx="126271" cy="2140893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7"/>
              <p:cNvCxnSpPr>
                <a:endCxn id="236" idx="0"/>
              </p:cNvCxnSpPr>
              <p:nvPr/>
            </p:nvCxnSpPr>
            <p:spPr>
              <a:xfrm>
                <a:off x="6333828" y="3542132"/>
                <a:ext cx="318992" cy="2095113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8"/>
              <p:cNvCxnSpPr>
                <a:stCxn id="263" idx="1"/>
                <a:endCxn id="237" idx="0"/>
              </p:cNvCxnSpPr>
              <p:nvPr/>
            </p:nvCxnSpPr>
            <p:spPr>
              <a:xfrm>
                <a:off x="6321009" y="3474017"/>
                <a:ext cx="537351" cy="2163228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9"/>
              <p:cNvCxnSpPr>
                <a:stCxn id="263" idx="4"/>
                <a:endCxn id="240" idx="0"/>
              </p:cNvCxnSpPr>
              <p:nvPr/>
            </p:nvCxnSpPr>
            <p:spPr>
              <a:xfrm>
                <a:off x="6338888" y="3500978"/>
                <a:ext cx="1136093" cy="2136267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60"/>
              <p:cNvCxnSpPr>
                <a:stCxn id="263" idx="0"/>
                <a:endCxn id="241" idx="0"/>
              </p:cNvCxnSpPr>
              <p:nvPr/>
            </p:nvCxnSpPr>
            <p:spPr>
              <a:xfrm>
                <a:off x="6338888" y="3469391"/>
                <a:ext cx="1341633" cy="2167854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61"/>
              <p:cNvCxnSpPr>
                <a:stCxn id="263" idx="1"/>
                <a:endCxn id="239" idx="0"/>
              </p:cNvCxnSpPr>
              <p:nvPr/>
            </p:nvCxnSpPr>
            <p:spPr>
              <a:xfrm>
                <a:off x="6321009" y="3474017"/>
                <a:ext cx="948432" cy="2163228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62"/>
              <p:cNvCxnSpPr>
                <a:stCxn id="263" idx="6"/>
                <a:endCxn id="244" idx="0"/>
              </p:cNvCxnSpPr>
              <p:nvPr/>
            </p:nvCxnSpPr>
            <p:spPr>
              <a:xfrm>
                <a:off x="6364173" y="3485185"/>
                <a:ext cx="1932968" cy="2152060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Connector 263"/>
              <p:cNvCxnSpPr>
                <a:endCxn id="232" idx="0"/>
              </p:cNvCxnSpPr>
              <p:nvPr/>
            </p:nvCxnSpPr>
            <p:spPr>
              <a:xfrm flipH="1">
                <a:off x="5830660" y="3525968"/>
                <a:ext cx="469238" cy="2111277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Connector 264"/>
              <p:cNvCxnSpPr>
                <a:stCxn id="263" idx="2"/>
                <a:endCxn id="238" idx="0"/>
              </p:cNvCxnSpPr>
              <p:nvPr/>
            </p:nvCxnSpPr>
            <p:spPr>
              <a:xfrm>
                <a:off x="6313603" y="3485185"/>
                <a:ext cx="750298" cy="2152060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65"/>
              <p:cNvCxnSpPr>
                <a:endCxn id="242" idx="0"/>
              </p:cNvCxnSpPr>
              <p:nvPr/>
            </p:nvCxnSpPr>
            <p:spPr>
              <a:xfrm>
                <a:off x="6356880" y="3469390"/>
                <a:ext cx="1529181" cy="2167855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Straight Connector 266"/>
              <p:cNvCxnSpPr>
                <a:endCxn id="226" idx="0"/>
              </p:cNvCxnSpPr>
              <p:nvPr/>
            </p:nvCxnSpPr>
            <p:spPr>
              <a:xfrm flipH="1">
                <a:off x="4597419" y="3474017"/>
                <a:ext cx="1744286" cy="2163228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Straight Connector 267"/>
              <p:cNvCxnSpPr>
                <a:stCxn id="263" idx="1"/>
                <a:endCxn id="230" idx="0"/>
              </p:cNvCxnSpPr>
              <p:nvPr/>
            </p:nvCxnSpPr>
            <p:spPr>
              <a:xfrm flipH="1">
                <a:off x="5419580" y="3474017"/>
                <a:ext cx="901429" cy="2163228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3" name="Oval 268"/>
              <p:cNvSpPr/>
              <p:nvPr/>
            </p:nvSpPr>
            <p:spPr>
              <a:xfrm>
                <a:off x="6313603" y="3469391"/>
                <a:ext cx="50570" cy="31587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cxnSp>
            <p:nvCxnSpPr>
              <p:cNvPr id="264" name="Straight Connector 269"/>
              <p:cNvCxnSpPr>
                <a:endCxn id="243" idx="0"/>
              </p:cNvCxnSpPr>
              <p:nvPr/>
            </p:nvCxnSpPr>
            <p:spPr>
              <a:xfrm>
                <a:off x="6341705" y="3469390"/>
                <a:ext cx="1749896" cy="2167855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5" name="Oval 270"/>
              <p:cNvSpPr/>
              <p:nvPr/>
            </p:nvSpPr>
            <p:spPr>
              <a:xfrm rot="10800000">
                <a:off x="8016591" y="917463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66" name="Oval 271"/>
              <p:cNvSpPr/>
              <p:nvPr/>
            </p:nvSpPr>
            <p:spPr>
              <a:xfrm rot="10800000">
                <a:off x="7399971" y="917463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67" name="Oval 272"/>
              <p:cNvSpPr/>
              <p:nvPr/>
            </p:nvSpPr>
            <p:spPr>
              <a:xfrm rot="10800000">
                <a:off x="6988890" y="917463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68" name="Oval 273"/>
              <p:cNvSpPr/>
              <p:nvPr/>
            </p:nvSpPr>
            <p:spPr>
              <a:xfrm rot="10800000">
                <a:off x="6577810" y="917464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69" name="Oval 274"/>
              <p:cNvSpPr/>
              <p:nvPr/>
            </p:nvSpPr>
            <p:spPr>
              <a:xfrm rot="10800000">
                <a:off x="6166730" y="917464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70" name="Oval 275"/>
              <p:cNvSpPr/>
              <p:nvPr/>
            </p:nvSpPr>
            <p:spPr>
              <a:xfrm rot="10800000">
                <a:off x="5755650" y="917463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71" name="Oval 276"/>
              <p:cNvSpPr/>
              <p:nvPr/>
            </p:nvSpPr>
            <p:spPr>
              <a:xfrm rot="10800000">
                <a:off x="5344569" y="917463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72" name="Oval 277"/>
              <p:cNvSpPr/>
              <p:nvPr/>
            </p:nvSpPr>
            <p:spPr>
              <a:xfrm rot="10800000">
                <a:off x="4933489" y="917463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cxnSp>
            <p:nvCxnSpPr>
              <p:cNvPr id="273" name="Straight Connector 278"/>
              <p:cNvCxnSpPr>
                <a:stCxn id="263" idx="5"/>
                <a:endCxn id="149" idx="7"/>
              </p:cNvCxnSpPr>
              <p:nvPr/>
            </p:nvCxnSpPr>
            <p:spPr>
              <a:xfrm flipV="1">
                <a:off x="6356765" y="-7402057"/>
                <a:ext cx="3924421" cy="10898409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79"/>
              <p:cNvCxnSpPr>
                <a:stCxn id="282" idx="3"/>
              </p:cNvCxnSpPr>
              <p:nvPr/>
            </p:nvCxnSpPr>
            <p:spPr>
              <a:xfrm flipV="1">
                <a:off x="6359587" y="1054625"/>
                <a:ext cx="1320935" cy="2594880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Connector 280"/>
              <p:cNvCxnSpPr>
                <a:stCxn id="282" idx="4"/>
                <a:endCxn id="268" idx="0"/>
              </p:cNvCxnSpPr>
              <p:nvPr/>
            </p:nvCxnSpPr>
            <p:spPr>
              <a:xfrm flipV="1">
                <a:off x="6341704" y="1054624"/>
                <a:ext cx="302689" cy="2589274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81"/>
              <p:cNvCxnSpPr>
                <a:stCxn id="282" idx="3"/>
                <a:endCxn id="267" idx="0"/>
              </p:cNvCxnSpPr>
              <p:nvPr/>
            </p:nvCxnSpPr>
            <p:spPr>
              <a:xfrm flipV="1">
                <a:off x="6359583" y="1054623"/>
                <a:ext cx="695890" cy="2594882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82"/>
              <p:cNvCxnSpPr>
                <a:stCxn id="282" idx="3"/>
                <a:endCxn id="269" idx="0"/>
              </p:cNvCxnSpPr>
              <p:nvPr/>
            </p:nvCxnSpPr>
            <p:spPr>
              <a:xfrm flipH="1" flipV="1">
                <a:off x="6233313" y="1054624"/>
                <a:ext cx="126270" cy="2594881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83"/>
              <p:cNvCxnSpPr>
                <a:stCxn id="282" idx="1"/>
                <a:endCxn id="270" idx="0"/>
              </p:cNvCxnSpPr>
              <p:nvPr/>
            </p:nvCxnSpPr>
            <p:spPr>
              <a:xfrm flipH="1" flipV="1">
                <a:off x="5822233" y="1054623"/>
                <a:ext cx="537350" cy="2621954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84"/>
              <p:cNvCxnSpPr>
                <a:endCxn id="272" idx="0"/>
              </p:cNvCxnSpPr>
              <p:nvPr/>
            </p:nvCxnSpPr>
            <p:spPr>
              <a:xfrm flipH="1" flipV="1">
                <a:off x="5000072" y="1054623"/>
                <a:ext cx="1341634" cy="2568782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85"/>
              <p:cNvCxnSpPr>
                <a:endCxn id="271" idx="0"/>
              </p:cNvCxnSpPr>
              <p:nvPr/>
            </p:nvCxnSpPr>
            <p:spPr>
              <a:xfrm flipH="1" flipV="1">
                <a:off x="5411152" y="1054623"/>
                <a:ext cx="955842" cy="2608420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6"/>
              <p:cNvCxnSpPr>
                <a:endCxn id="265" idx="0"/>
              </p:cNvCxnSpPr>
              <p:nvPr/>
            </p:nvCxnSpPr>
            <p:spPr>
              <a:xfrm flipV="1">
                <a:off x="6341706" y="1054623"/>
                <a:ext cx="1741468" cy="2627562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2" name="Oval 287"/>
              <p:cNvSpPr/>
              <p:nvPr/>
            </p:nvSpPr>
            <p:spPr>
              <a:xfrm rot="10800000">
                <a:off x="6316419" y="3643898"/>
                <a:ext cx="50570" cy="38286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</p:grpSp>
        <p:sp>
          <p:nvSpPr>
            <p:cNvPr id="132" name="Oval 137"/>
            <p:cNvSpPr/>
            <p:nvPr/>
          </p:nvSpPr>
          <p:spPr>
            <a:xfrm>
              <a:off x="8036640" y="6502835"/>
              <a:ext cx="48370" cy="45084"/>
            </a:xfrm>
            <a:prstGeom prst="ellips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rgbClr val="0EFE2B"/>
                </a:solidFill>
              </a:endParaRPr>
            </a:p>
          </p:txBody>
        </p:sp>
        <p:cxnSp>
          <p:nvCxnSpPr>
            <p:cNvPr id="133" name="Straight Connector 138"/>
            <p:cNvCxnSpPr>
              <a:stCxn id="152" idx="2"/>
              <a:endCxn id="132" idx="0"/>
            </p:cNvCxnSpPr>
            <p:nvPr/>
          </p:nvCxnSpPr>
          <p:spPr>
            <a:xfrm>
              <a:off x="7326144" y="3904454"/>
              <a:ext cx="734681" cy="2598381"/>
            </a:xfrm>
            <a:prstGeom prst="lin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9"/>
            <p:cNvCxnSpPr>
              <a:stCxn id="152" idx="0"/>
              <a:endCxn id="308" idx="0"/>
            </p:cNvCxnSpPr>
            <p:nvPr/>
          </p:nvCxnSpPr>
          <p:spPr>
            <a:xfrm flipH="1">
              <a:off x="6744275" y="3780328"/>
              <a:ext cx="581869" cy="2724008"/>
            </a:xfrm>
            <a:prstGeom prst="lin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40"/>
            <p:cNvCxnSpPr>
              <a:stCxn id="152" idx="0"/>
              <a:endCxn id="306" idx="0"/>
            </p:cNvCxnSpPr>
            <p:nvPr/>
          </p:nvCxnSpPr>
          <p:spPr>
            <a:xfrm flipH="1">
              <a:off x="6594958" y="3780328"/>
              <a:ext cx="731186" cy="2724008"/>
            </a:xfrm>
            <a:prstGeom prst="lin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41"/>
            <p:cNvCxnSpPr>
              <a:stCxn id="152" idx="2"/>
              <a:endCxn id="122" idx="6"/>
            </p:cNvCxnSpPr>
            <p:nvPr/>
          </p:nvCxnSpPr>
          <p:spPr>
            <a:xfrm>
              <a:off x="7326144" y="3904454"/>
              <a:ext cx="961094" cy="1884036"/>
            </a:xfrm>
            <a:prstGeom prst="lin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42"/>
            <p:cNvCxnSpPr>
              <a:stCxn id="152" idx="0"/>
              <a:endCxn id="150" idx="2"/>
            </p:cNvCxnSpPr>
            <p:nvPr/>
          </p:nvCxnSpPr>
          <p:spPr>
            <a:xfrm flipV="1">
              <a:off x="7326144" y="2233598"/>
              <a:ext cx="1348637" cy="1546730"/>
            </a:xfrm>
            <a:prstGeom prst="lin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Oval 143"/>
            <p:cNvSpPr/>
            <p:nvPr/>
          </p:nvSpPr>
          <p:spPr>
            <a:xfrm>
              <a:off x="8680019" y="6502835"/>
              <a:ext cx="48370" cy="45084"/>
            </a:xfrm>
            <a:prstGeom prst="ellips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rgbClr val="0EFE2B"/>
                </a:solidFill>
              </a:endParaRPr>
            </a:p>
          </p:txBody>
        </p:sp>
        <p:sp>
          <p:nvSpPr>
            <p:cNvPr id="139" name="Oval 144"/>
            <p:cNvSpPr/>
            <p:nvPr/>
          </p:nvSpPr>
          <p:spPr>
            <a:xfrm>
              <a:off x="8769200" y="6502835"/>
              <a:ext cx="48370" cy="45084"/>
            </a:xfrm>
            <a:prstGeom prst="ellips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rgbClr val="0EFE2B"/>
                </a:solidFill>
              </a:endParaRPr>
            </a:p>
          </p:txBody>
        </p:sp>
        <p:cxnSp>
          <p:nvCxnSpPr>
            <p:cNvPr id="140" name="Straight Connector 145"/>
            <p:cNvCxnSpPr>
              <a:stCxn id="142" idx="6"/>
              <a:endCxn id="139" idx="0"/>
            </p:cNvCxnSpPr>
            <p:nvPr/>
          </p:nvCxnSpPr>
          <p:spPr>
            <a:xfrm>
              <a:off x="8683974" y="2152820"/>
              <a:ext cx="109411" cy="4350015"/>
            </a:xfrm>
            <a:prstGeom prst="lin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6"/>
            <p:cNvCxnSpPr>
              <a:stCxn id="150" idx="2"/>
              <a:endCxn id="138" idx="7"/>
            </p:cNvCxnSpPr>
            <p:nvPr/>
          </p:nvCxnSpPr>
          <p:spPr>
            <a:xfrm>
              <a:off x="8674791" y="2233602"/>
              <a:ext cx="46514" cy="4275835"/>
            </a:xfrm>
            <a:prstGeom prst="lin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Oval 147"/>
            <p:cNvSpPr/>
            <p:nvPr/>
          </p:nvSpPr>
          <p:spPr>
            <a:xfrm>
              <a:off x="8665606" y="2147628"/>
              <a:ext cx="18368" cy="10383"/>
            </a:xfrm>
            <a:prstGeom prst="ellips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rgbClr val="0EFE2B"/>
                </a:solidFill>
              </a:endParaRPr>
            </a:p>
          </p:txBody>
        </p:sp>
        <p:sp>
          <p:nvSpPr>
            <p:cNvPr id="143" name="Oval 148"/>
            <p:cNvSpPr/>
            <p:nvPr/>
          </p:nvSpPr>
          <p:spPr>
            <a:xfrm rot="10800000">
              <a:off x="8910889" y="1308810"/>
              <a:ext cx="48370" cy="45084"/>
            </a:xfrm>
            <a:prstGeom prst="ellips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rgbClr val="0EFE2B"/>
                </a:solidFill>
              </a:endParaRPr>
            </a:p>
          </p:txBody>
        </p:sp>
        <p:sp>
          <p:nvSpPr>
            <p:cNvPr id="144" name="Oval 149"/>
            <p:cNvSpPr/>
            <p:nvPr/>
          </p:nvSpPr>
          <p:spPr>
            <a:xfrm rot="10800000">
              <a:off x="8686916" y="1308810"/>
              <a:ext cx="48370" cy="45084"/>
            </a:xfrm>
            <a:prstGeom prst="ellips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rgbClr val="0EFE2B"/>
                </a:solidFill>
              </a:endParaRPr>
            </a:p>
          </p:txBody>
        </p:sp>
        <p:sp>
          <p:nvSpPr>
            <p:cNvPr id="145" name="Oval 150"/>
            <p:cNvSpPr/>
            <p:nvPr/>
          </p:nvSpPr>
          <p:spPr>
            <a:xfrm rot="10800000">
              <a:off x="8462942" y="1308810"/>
              <a:ext cx="48370" cy="45084"/>
            </a:xfrm>
            <a:prstGeom prst="ellips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rgbClr val="0EFE2B"/>
                </a:solidFill>
              </a:endParaRPr>
            </a:p>
          </p:txBody>
        </p:sp>
        <p:cxnSp>
          <p:nvCxnSpPr>
            <p:cNvPr id="146" name="Straight Connector 151"/>
            <p:cNvCxnSpPr>
              <a:stCxn id="149" idx="3"/>
              <a:endCxn id="143" idx="0"/>
            </p:cNvCxnSpPr>
            <p:nvPr/>
          </p:nvCxnSpPr>
          <p:spPr>
            <a:xfrm flipV="1">
              <a:off x="8682307" y="1353894"/>
              <a:ext cx="252767" cy="852937"/>
            </a:xfrm>
            <a:prstGeom prst="lin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52"/>
            <p:cNvCxnSpPr>
              <a:endCxn id="144" idx="0"/>
            </p:cNvCxnSpPr>
            <p:nvPr/>
          </p:nvCxnSpPr>
          <p:spPr>
            <a:xfrm flipV="1">
              <a:off x="8681325" y="1353895"/>
              <a:ext cx="29776" cy="841139"/>
            </a:xfrm>
            <a:prstGeom prst="lin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53"/>
            <p:cNvCxnSpPr>
              <a:stCxn id="149" idx="1"/>
              <a:endCxn id="145" idx="0"/>
            </p:cNvCxnSpPr>
            <p:nvPr/>
          </p:nvCxnSpPr>
          <p:spPr>
            <a:xfrm flipH="1" flipV="1">
              <a:off x="8487127" y="1353894"/>
              <a:ext cx="195180" cy="861836"/>
            </a:xfrm>
            <a:prstGeom prst="lin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9" name="Oval 154"/>
            <p:cNvSpPr/>
            <p:nvPr/>
          </p:nvSpPr>
          <p:spPr>
            <a:xfrm rot="10800000">
              <a:off x="8666629" y="2204989"/>
              <a:ext cx="18368" cy="12585"/>
            </a:xfrm>
            <a:prstGeom prst="ellips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rgbClr val="0EFE2B"/>
                </a:solidFill>
              </a:endParaRPr>
            </a:p>
          </p:txBody>
        </p:sp>
        <p:sp>
          <p:nvSpPr>
            <p:cNvPr id="150" name="Rectangle 155"/>
            <p:cNvSpPr/>
            <p:nvPr/>
          </p:nvSpPr>
          <p:spPr>
            <a:xfrm>
              <a:off x="8550711" y="2109475"/>
              <a:ext cx="248159" cy="124127"/>
            </a:xfrm>
            <a:prstGeom prst="rect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glow rad="101600">
                <a:srgbClr val="C0C0C0">
                  <a:alpha val="20000"/>
                </a:srgbClr>
              </a:glow>
              <a:outerShdw blurRad="76200" dist="50800" dir="5400000" rotWithShape="0">
                <a:srgbClr val="4E3B30">
                  <a:alpha val="6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51" name="Rectangle 156"/>
            <p:cNvSpPr/>
            <p:nvPr/>
          </p:nvSpPr>
          <p:spPr>
            <a:xfrm>
              <a:off x="8164181" y="5762200"/>
              <a:ext cx="248160" cy="124126"/>
            </a:xfrm>
            <a:prstGeom prst="rect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glow rad="101600">
                <a:schemeClr val="accent6">
                  <a:satMod val="175000"/>
                  <a:alpha val="40000"/>
                </a:schemeClr>
              </a:glow>
              <a:outerShdw blurRad="76200" dist="50800" dir="5400000" rotWithShape="0">
                <a:srgbClr val="4E3B30">
                  <a:alpha val="6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52" name="Rectangle 157"/>
            <p:cNvSpPr/>
            <p:nvPr/>
          </p:nvSpPr>
          <p:spPr>
            <a:xfrm>
              <a:off x="7202064" y="3780328"/>
              <a:ext cx="248160" cy="124126"/>
            </a:xfrm>
            <a:prstGeom prst="rect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glow rad="101600">
                <a:srgbClr val="0EFE2B">
                  <a:alpha val="18824"/>
                </a:srgbClr>
              </a:glow>
              <a:outerShdw blurRad="76200" dist="50800" dir="5400000" rotWithShape="0">
                <a:srgbClr val="4E3B30">
                  <a:alpha val="6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153" name="Group 811"/>
            <p:cNvGrpSpPr/>
            <p:nvPr/>
          </p:nvGrpSpPr>
          <p:grpSpPr>
            <a:xfrm>
              <a:off x="3509785" y="3228482"/>
              <a:ext cx="1765510" cy="3323738"/>
              <a:chOff x="573335" y="3167895"/>
              <a:chExt cx="1765510" cy="3323738"/>
            </a:xfrm>
            <a:grpFill/>
          </p:grpSpPr>
          <p:cxnSp>
            <p:nvCxnSpPr>
              <p:cNvPr id="155" name="Straight Connector 160"/>
              <p:cNvCxnSpPr>
                <a:stCxn id="177" idx="1"/>
              </p:cNvCxnSpPr>
              <p:nvPr/>
            </p:nvCxnSpPr>
            <p:spPr>
              <a:xfrm rot="16200000" flipH="1" flipV="1">
                <a:off x="429186" y="5432118"/>
                <a:ext cx="1534644" cy="485779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61"/>
              <p:cNvCxnSpPr>
                <a:stCxn id="177" idx="1"/>
              </p:cNvCxnSpPr>
              <p:nvPr/>
            </p:nvCxnSpPr>
            <p:spPr>
              <a:xfrm flipH="1">
                <a:off x="887997" y="4907686"/>
                <a:ext cx="551400" cy="1534644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62"/>
              <p:cNvCxnSpPr>
                <a:stCxn id="177" idx="3"/>
              </p:cNvCxnSpPr>
              <p:nvPr/>
            </p:nvCxnSpPr>
            <p:spPr>
              <a:xfrm flipH="1">
                <a:off x="1037314" y="4923531"/>
                <a:ext cx="402084" cy="1518799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63"/>
              <p:cNvCxnSpPr/>
              <p:nvPr/>
            </p:nvCxnSpPr>
            <p:spPr>
              <a:xfrm flipH="1">
                <a:off x="1335947" y="4944541"/>
                <a:ext cx="95783" cy="1497789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64"/>
              <p:cNvCxnSpPr/>
              <p:nvPr/>
            </p:nvCxnSpPr>
            <p:spPr>
              <a:xfrm flipH="1">
                <a:off x="1186630" y="4917799"/>
                <a:ext cx="251834" cy="1524532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65"/>
              <p:cNvCxnSpPr/>
              <p:nvPr/>
            </p:nvCxnSpPr>
            <p:spPr>
              <a:xfrm flipH="1">
                <a:off x="1410605" y="4944541"/>
                <a:ext cx="29776" cy="1497789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6"/>
              <p:cNvCxnSpPr>
                <a:stCxn id="177" idx="3"/>
              </p:cNvCxnSpPr>
              <p:nvPr/>
            </p:nvCxnSpPr>
            <p:spPr>
              <a:xfrm>
                <a:off x="1439398" y="4923531"/>
                <a:ext cx="45865" cy="1518799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7"/>
              <p:cNvCxnSpPr/>
              <p:nvPr/>
            </p:nvCxnSpPr>
            <p:spPr>
              <a:xfrm>
                <a:off x="1444054" y="4956008"/>
                <a:ext cx="115867" cy="1486322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8"/>
              <p:cNvCxnSpPr>
                <a:stCxn id="177" idx="1"/>
              </p:cNvCxnSpPr>
              <p:nvPr/>
            </p:nvCxnSpPr>
            <p:spPr>
              <a:xfrm>
                <a:off x="1439398" y="4907686"/>
                <a:ext cx="195182" cy="1534644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9"/>
              <p:cNvCxnSpPr>
                <a:stCxn id="177" idx="4"/>
              </p:cNvCxnSpPr>
              <p:nvPr/>
            </p:nvCxnSpPr>
            <p:spPr>
              <a:xfrm>
                <a:off x="1445892" y="4926813"/>
                <a:ext cx="412662" cy="1515518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70"/>
              <p:cNvCxnSpPr>
                <a:stCxn id="177" idx="0"/>
              </p:cNvCxnSpPr>
              <p:nvPr/>
            </p:nvCxnSpPr>
            <p:spPr>
              <a:xfrm>
                <a:off x="1445892" y="4904404"/>
                <a:ext cx="487321" cy="1537926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71"/>
              <p:cNvCxnSpPr>
                <a:stCxn id="177" idx="1"/>
              </p:cNvCxnSpPr>
              <p:nvPr/>
            </p:nvCxnSpPr>
            <p:spPr>
              <a:xfrm>
                <a:off x="1439398" y="4907686"/>
                <a:ext cx="344498" cy="1534644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72"/>
              <p:cNvCxnSpPr>
                <a:stCxn id="177" idx="6"/>
              </p:cNvCxnSpPr>
              <p:nvPr/>
            </p:nvCxnSpPr>
            <p:spPr>
              <a:xfrm>
                <a:off x="1455076" y="4915609"/>
                <a:ext cx="702111" cy="1526722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73"/>
              <p:cNvCxnSpPr/>
              <p:nvPr/>
            </p:nvCxnSpPr>
            <p:spPr>
              <a:xfrm rot="5400000">
                <a:off x="329554" y="5310807"/>
                <a:ext cx="1537928" cy="725121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74"/>
              <p:cNvCxnSpPr/>
              <p:nvPr/>
            </p:nvCxnSpPr>
            <p:spPr>
              <a:xfrm rot="5400000">
                <a:off x="302555" y="5281779"/>
                <a:ext cx="1530921" cy="776170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75"/>
              <p:cNvCxnSpPr>
                <a:stCxn id="177" idx="2"/>
              </p:cNvCxnSpPr>
              <p:nvPr/>
            </p:nvCxnSpPr>
            <p:spPr>
              <a:xfrm flipH="1">
                <a:off x="606466" y="4915609"/>
                <a:ext cx="830242" cy="1540972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6"/>
              <p:cNvCxnSpPr/>
              <p:nvPr/>
            </p:nvCxnSpPr>
            <p:spPr>
              <a:xfrm flipH="1">
                <a:off x="1261289" y="4944541"/>
                <a:ext cx="170441" cy="1497789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7"/>
              <p:cNvCxnSpPr>
                <a:stCxn id="177" idx="2"/>
              </p:cNvCxnSpPr>
              <p:nvPr/>
            </p:nvCxnSpPr>
            <p:spPr>
              <a:xfrm>
                <a:off x="1436708" y="4915609"/>
                <a:ext cx="272530" cy="1526722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8"/>
              <p:cNvCxnSpPr>
                <a:stCxn id="177" idx="6"/>
              </p:cNvCxnSpPr>
              <p:nvPr/>
            </p:nvCxnSpPr>
            <p:spPr>
              <a:xfrm>
                <a:off x="1455076" y="4915609"/>
                <a:ext cx="776769" cy="1526722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9"/>
              <p:cNvCxnSpPr/>
              <p:nvPr/>
            </p:nvCxnSpPr>
            <p:spPr>
              <a:xfrm>
                <a:off x="1452427" y="4904404"/>
                <a:ext cx="555444" cy="1537927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80"/>
              <p:cNvCxnSpPr/>
              <p:nvPr/>
            </p:nvCxnSpPr>
            <p:spPr>
              <a:xfrm flipH="1">
                <a:off x="813339" y="4907686"/>
                <a:ext cx="633576" cy="1534644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81"/>
              <p:cNvCxnSpPr>
                <a:stCxn id="177" idx="1"/>
              </p:cNvCxnSpPr>
              <p:nvPr/>
            </p:nvCxnSpPr>
            <p:spPr>
              <a:xfrm flipH="1">
                <a:off x="1111972" y="4907686"/>
                <a:ext cx="327426" cy="1534644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7" name="Oval 182"/>
              <p:cNvSpPr/>
              <p:nvPr/>
            </p:nvSpPr>
            <p:spPr>
              <a:xfrm>
                <a:off x="1436708" y="4904404"/>
                <a:ext cx="18369" cy="22409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cxnSp>
            <p:nvCxnSpPr>
              <p:cNvPr id="178" name="Straight Connector 183"/>
              <p:cNvCxnSpPr>
                <a:stCxn id="177" idx="6"/>
              </p:cNvCxnSpPr>
              <p:nvPr/>
            </p:nvCxnSpPr>
            <p:spPr>
              <a:xfrm>
                <a:off x="1455076" y="4915609"/>
                <a:ext cx="851428" cy="1526722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84"/>
              <p:cNvCxnSpPr/>
              <p:nvPr/>
            </p:nvCxnSpPr>
            <p:spPr>
              <a:xfrm>
                <a:off x="1446915" y="4904404"/>
                <a:ext cx="635614" cy="1537927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85"/>
              <p:cNvCxnSpPr>
                <a:stCxn id="190" idx="1"/>
              </p:cNvCxnSpPr>
              <p:nvPr/>
            </p:nvCxnSpPr>
            <p:spPr>
              <a:xfrm rot="5400000" flipH="1" flipV="1">
                <a:off x="766261" y="3878461"/>
                <a:ext cx="1860075" cy="485779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6"/>
              <p:cNvCxnSpPr/>
              <p:nvPr/>
            </p:nvCxnSpPr>
            <p:spPr>
              <a:xfrm flipV="1">
                <a:off x="1452426" y="3191312"/>
                <a:ext cx="29776" cy="1815405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7"/>
              <p:cNvCxnSpPr/>
              <p:nvPr/>
            </p:nvCxnSpPr>
            <p:spPr>
              <a:xfrm flipH="1" flipV="1">
                <a:off x="1332886" y="3191312"/>
                <a:ext cx="115868" cy="1801507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8"/>
              <p:cNvCxnSpPr/>
              <p:nvPr/>
            </p:nvCxnSpPr>
            <p:spPr>
              <a:xfrm flipH="1" flipV="1">
                <a:off x="1034253" y="3191312"/>
                <a:ext cx="418174" cy="1815406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9"/>
              <p:cNvCxnSpPr/>
              <p:nvPr/>
            </p:nvCxnSpPr>
            <p:spPr>
              <a:xfrm flipH="1" flipV="1">
                <a:off x="735620" y="3191312"/>
                <a:ext cx="716806" cy="1850475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90"/>
              <p:cNvCxnSpPr>
                <a:stCxn id="190" idx="4"/>
              </p:cNvCxnSpPr>
              <p:nvPr/>
            </p:nvCxnSpPr>
            <p:spPr>
              <a:xfrm flipV="1">
                <a:off x="1446915" y="3191312"/>
                <a:ext cx="184604" cy="1836892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91"/>
              <p:cNvCxnSpPr>
                <a:stCxn id="190" idx="2"/>
              </p:cNvCxnSpPr>
              <p:nvPr/>
            </p:nvCxnSpPr>
            <p:spPr>
              <a:xfrm flipH="1" flipV="1">
                <a:off x="1183569" y="3191312"/>
                <a:ext cx="272530" cy="1850473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92"/>
              <p:cNvCxnSpPr/>
              <p:nvPr/>
            </p:nvCxnSpPr>
            <p:spPr>
              <a:xfrm flipH="1" flipV="1">
                <a:off x="884936" y="3191312"/>
                <a:ext cx="559118" cy="1815406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93"/>
              <p:cNvCxnSpPr/>
              <p:nvPr/>
            </p:nvCxnSpPr>
            <p:spPr>
              <a:xfrm flipV="1">
                <a:off x="1446915" y="3191312"/>
                <a:ext cx="632552" cy="1864054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94"/>
              <p:cNvCxnSpPr/>
              <p:nvPr/>
            </p:nvCxnSpPr>
            <p:spPr>
              <a:xfrm flipV="1">
                <a:off x="1446915" y="3191312"/>
                <a:ext cx="333919" cy="1850475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0" name="Oval 195"/>
              <p:cNvSpPr/>
              <p:nvPr/>
            </p:nvSpPr>
            <p:spPr>
              <a:xfrm rot="10800000">
                <a:off x="1437731" y="5028204"/>
                <a:ext cx="18369" cy="27161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191" name="Rectangle 196"/>
              <p:cNvSpPr/>
              <p:nvPr/>
            </p:nvSpPr>
            <p:spPr>
              <a:xfrm>
                <a:off x="1336999" y="4908056"/>
                <a:ext cx="248160" cy="124126"/>
              </a:xfrm>
              <a:prstGeom prst="rect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  <a:effectLst>
                <a:glow rad="101600">
                  <a:srgbClr val="0EFE2B">
                    <a:alpha val="18824"/>
                  </a:srgbClr>
                </a:glow>
                <a:outerShdw blurRad="76200" dist="50800" dir="5400000" rotWithShape="0">
                  <a:srgbClr val="4E3B30">
                    <a:alpha val="60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92" name="Oval 197"/>
              <p:cNvSpPr/>
              <p:nvPr/>
            </p:nvSpPr>
            <p:spPr>
              <a:xfrm>
                <a:off x="573335" y="6446549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193" name="Oval 198"/>
              <p:cNvSpPr/>
              <p:nvPr/>
            </p:nvSpPr>
            <p:spPr>
              <a:xfrm>
                <a:off x="647993" y="6446549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194" name="Oval 199"/>
              <p:cNvSpPr/>
              <p:nvPr/>
            </p:nvSpPr>
            <p:spPr>
              <a:xfrm>
                <a:off x="722652" y="6446549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195" name="Oval 200"/>
              <p:cNvSpPr/>
              <p:nvPr/>
            </p:nvSpPr>
            <p:spPr>
              <a:xfrm>
                <a:off x="797310" y="6446549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196" name="Oval 201"/>
              <p:cNvSpPr/>
              <p:nvPr/>
            </p:nvSpPr>
            <p:spPr>
              <a:xfrm>
                <a:off x="871968" y="6446549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197" name="Oval 202"/>
              <p:cNvSpPr/>
              <p:nvPr/>
            </p:nvSpPr>
            <p:spPr>
              <a:xfrm>
                <a:off x="946627" y="6446549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198" name="Oval 203"/>
              <p:cNvSpPr/>
              <p:nvPr/>
            </p:nvSpPr>
            <p:spPr>
              <a:xfrm>
                <a:off x="1021285" y="6446549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199" name="Oval 204"/>
              <p:cNvSpPr/>
              <p:nvPr/>
            </p:nvSpPr>
            <p:spPr>
              <a:xfrm>
                <a:off x="1095943" y="6446549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00" name="Oval 205"/>
              <p:cNvSpPr/>
              <p:nvPr/>
            </p:nvSpPr>
            <p:spPr>
              <a:xfrm>
                <a:off x="1170601" y="6446549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01" name="Oval 206"/>
              <p:cNvSpPr/>
              <p:nvPr/>
            </p:nvSpPr>
            <p:spPr>
              <a:xfrm>
                <a:off x="1245259" y="6446549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02" name="Oval 207"/>
              <p:cNvSpPr/>
              <p:nvPr/>
            </p:nvSpPr>
            <p:spPr>
              <a:xfrm>
                <a:off x="1319917" y="6446549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03" name="Oval 208"/>
              <p:cNvSpPr/>
              <p:nvPr/>
            </p:nvSpPr>
            <p:spPr>
              <a:xfrm>
                <a:off x="1394576" y="6446549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04" name="Oval 209"/>
              <p:cNvSpPr/>
              <p:nvPr/>
            </p:nvSpPr>
            <p:spPr>
              <a:xfrm>
                <a:off x="1469234" y="6446549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05" name="Oval 210"/>
              <p:cNvSpPr/>
              <p:nvPr/>
            </p:nvSpPr>
            <p:spPr>
              <a:xfrm>
                <a:off x="1543892" y="6446549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06" name="Oval 211"/>
              <p:cNvSpPr/>
              <p:nvPr/>
            </p:nvSpPr>
            <p:spPr>
              <a:xfrm>
                <a:off x="1618550" y="6446549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07" name="Oval 212"/>
              <p:cNvSpPr/>
              <p:nvPr/>
            </p:nvSpPr>
            <p:spPr>
              <a:xfrm>
                <a:off x="1693209" y="6446549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08" name="Oval 213"/>
              <p:cNvSpPr/>
              <p:nvPr/>
            </p:nvSpPr>
            <p:spPr>
              <a:xfrm>
                <a:off x="1767867" y="6446549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09" name="Oval 214"/>
              <p:cNvSpPr/>
              <p:nvPr/>
            </p:nvSpPr>
            <p:spPr>
              <a:xfrm>
                <a:off x="1842525" y="6446549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10" name="Oval 215"/>
              <p:cNvSpPr/>
              <p:nvPr/>
            </p:nvSpPr>
            <p:spPr>
              <a:xfrm>
                <a:off x="1917183" y="6446549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11" name="Oval 216"/>
              <p:cNvSpPr/>
              <p:nvPr/>
            </p:nvSpPr>
            <p:spPr>
              <a:xfrm>
                <a:off x="1991841" y="6446549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12" name="Oval 217"/>
              <p:cNvSpPr/>
              <p:nvPr/>
            </p:nvSpPr>
            <p:spPr>
              <a:xfrm>
                <a:off x="2066500" y="6446549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400" b="1">
                  <a:solidFill>
                    <a:srgbClr val="0EFE2B"/>
                  </a:solidFill>
                </a:endParaRPr>
              </a:p>
            </p:txBody>
          </p:sp>
          <p:sp>
            <p:nvSpPr>
              <p:cNvPr id="213" name="Oval 218"/>
              <p:cNvSpPr/>
              <p:nvPr/>
            </p:nvSpPr>
            <p:spPr>
              <a:xfrm>
                <a:off x="2141158" y="6446549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14" name="Oval 219"/>
              <p:cNvSpPr/>
              <p:nvPr/>
            </p:nvSpPr>
            <p:spPr>
              <a:xfrm>
                <a:off x="2215816" y="6446549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15" name="Oval 220"/>
              <p:cNvSpPr/>
              <p:nvPr/>
            </p:nvSpPr>
            <p:spPr>
              <a:xfrm>
                <a:off x="2290475" y="6446549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16" name="Oval 221"/>
              <p:cNvSpPr/>
              <p:nvPr/>
            </p:nvSpPr>
            <p:spPr>
              <a:xfrm rot="10800000">
                <a:off x="2058062" y="3167895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17" name="Oval 222"/>
              <p:cNvSpPr/>
              <p:nvPr/>
            </p:nvSpPr>
            <p:spPr>
              <a:xfrm rot="10800000">
                <a:off x="1908745" y="3167895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18" name="Oval 223"/>
              <p:cNvSpPr/>
              <p:nvPr/>
            </p:nvSpPr>
            <p:spPr>
              <a:xfrm rot="10800000">
                <a:off x="1759429" y="3167895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19" name="Oval 224"/>
              <p:cNvSpPr/>
              <p:nvPr/>
            </p:nvSpPr>
            <p:spPr>
              <a:xfrm rot="10800000">
                <a:off x="1610112" y="3167895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20" name="Oval 225"/>
              <p:cNvSpPr/>
              <p:nvPr/>
            </p:nvSpPr>
            <p:spPr>
              <a:xfrm rot="10800000">
                <a:off x="1460796" y="3167895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21" name="Oval 226"/>
              <p:cNvSpPr/>
              <p:nvPr/>
            </p:nvSpPr>
            <p:spPr>
              <a:xfrm rot="10800000">
                <a:off x="1311480" y="3167895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22" name="Oval 227"/>
              <p:cNvSpPr/>
              <p:nvPr/>
            </p:nvSpPr>
            <p:spPr>
              <a:xfrm rot="10800000">
                <a:off x="1162163" y="3167895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23" name="Oval 228"/>
              <p:cNvSpPr/>
              <p:nvPr/>
            </p:nvSpPr>
            <p:spPr>
              <a:xfrm rot="10800000">
                <a:off x="1012846" y="3167895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24" name="Oval 229"/>
              <p:cNvSpPr/>
              <p:nvPr/>
            </p:nvSpPr>
            <p:spPr>
              <a:xfrm rot="10800000">
                <a:off x="863530" y="3167895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25" name="Oval 230"/>
              <p:cNvSpPr/>
              <p:nvPr/>
            </p:nvSpPr>
            <p:spPr>
              <a:xfrm rot="10800000">
                <a:off x="714213" y="3167895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</p:grpSp>
        <p:sp>
          <p:nvSpPr>
            <p:cNvPr id="154" name="Rectangle 159"/>
            <p:cNvSpPr/>
            <p:nvPr/>
          </p:nvSpPr>
          <p:spPr>
            <a:xfrm>
              <a:off x="7111434" y="5780326"/>
              <a:ext cx="248160" cy="124126"/>
            </a:xfrm>
            <a:prstGeom prst="rect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glow rad="101600">
                <a:srgbClr val="CCCC00">
                  <a:alpha val="16863"/>
                </a:srgbClr>
              </a:glow>
              <a:outerShdw blurRad="76200" dist="50800" dir="5400000" rotWithShape="0">
                <a:srgbClr val="4E3B30">
                  <a:alpha val="6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4594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Centro de Referência em Informação Ambiental, </a:t>
            </a:r>
            <a:r>
              <a:rPr lang="pt-BR" dirty="0" smtClean="0"/>
              <a:t>CRIA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33082" y="1787160"/>
            <a:ext cx="7350811" cy="3642122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pt-BR" dirty="0">
                <a:latin typeface="+mn-lt"/>
              </a:rPr>
              <a:t>A</a:t>
            </a:r>
            <a:r>
              <a:rPr lang="pt-BR" dirty="0" smtClean="0">
                <a:latin typeface="+mn-lt"/>
              </a:rPr>
              <a:t>ssociação privada, sem fins lucrativos, constituída em 2000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dirty="0" smtClean="0"/>
              <a:t>Desde 2002 qualificada </a:t>
            </a:r>
            <a:r>
              <a:rPr lang="pt-BR" dirty="0"/>
              <a:t>como uma Organização da Sociedade Civil de Interesse Público </a:t>
            </a:r>
            <a:r>
              <a:rPr lang="pt-BR" dirty="0" smtClean="0">
                <a:latin typeface="+mn-lt"/>
              </a:rPr>
              <a:t> (OSCIP)</a:t>
            </a:r>
          </a:p>
          <a:p>
            <a:pPr>
              <a:lnSpc>
                <a:spcPct val="100000"/>
              </a:lnSpc>
            </a:pPr>
            <a:r>
              <a:rPr lang="pt-BR" dirty="0" smtClean="0">
                <a:solidFill>
                  <a:srgbClr val="149017"/>
                </a:solidFill>
                <a:latin typeface="+mn-lt"/>
              </a:rPr>
              <a:t>Missão</a:t>
            </a:r>
          </a:p>
          <a:p>
            <a:pPr lvl="1">
              <a:lnSpc>
                <a:spcPct val="100000"/>
              </a:lnSpc>
            </a:pPr>
            <a:r>
              <a:rPr lang="pt-BR" dirty="0" smtClean="0">
                <a:solidFill>
                  <a:srgbClr val="149017"/>
                </a:solidFill>
                <a:latin typeface="+mn-lt"/>
              </a:rPr>
              <a:t>Disseminação do conhecimento</a:t>
            </a:r>
            <a:r>
              <a:rPr lang="pt-BR" dirty="0" smtClean="0">
                <a:solidFill>
                  <a:srgbClr val="00B050"/>
                </a:solidFill>
                <a:latin typeface="+mn-lt"/>
              </a:rPr>
              <a:t> científico </a:t>
            </a:r>
            <a:r>
              <a:rPr lang="pt-BR" dirty="0" smtClean="0">
                <a:latin typeface="+mn-lt"/>
              </a:rPr>
              <a:t>para promover a conservação e uso sustentável dos recursos naturais do país</a:t>
            </a:r>
          </a:p>
          <a:p>
            <a:pPr>
              <a:lnSpc>
                <a:spcPct val="100000"/>
              </a:lnSpc>
            </a:pPr>
            <a:r>
              <a:rPr lang="pt-BR" dirty="0" smtClean="0">
                <a:solidFill>
                  <a:srgbClr val="149017"/>
                </a:solidFill>
                <a:latin typeface="+mn-lt"/>
              </a:rPr>
              <a:t>Como</a:t>
            </a:r>
          </a:p>
          <a:p>
            <a:pPr lvl="1">
              <a:lnSpc>
                <a:spcPct val="100000"/>
              </a:lnSpc>
            </a:pPr>
            <a:r>
              <a:rPr lang="pt-BR" dirty="0">
                <a:latin typeface="+mn-lt"/>
              </a:rPr>
              <a:t>Desenvolvendo e mantendo uma </a:t>
            </a:r>
            <a:r>
              <a:rPr lang="pt-BR" i="1" dirty="0">
                <a:solidFill>
                  <a:srgbClr val="149017"/>
                </a:solidFill>
                <a:latin typeface="+mn-lt"/>
              </a:rPr>
              <a:t>e</a:t>
            </a:r>
            <a:r>
              <a:rPr lang="pt-BR" dirty="0">
                <a:solidFill>
                  <a:srgbClr val="149017"/>
                </a:solidFill>
                <a:latin typeface="+mn-lt"/>
              </a:rPr>
              <a:t>-infraestrutura de dados e ferramentas </a:t>
            </a:r>
            <a:r>
              <a:rPr lang="pt-BR" dirty="0">
                <a:latin typeface="+mn-lt"/>
              </a:rPr>
              <a:t>sobre biodiversidade de acesso aberto e </a:t>
            </a:r>
            <a:r>
              <a:rPr lang="pt-BR" dirty="0" smtClean="0">
                <a:latin typeface="+mn-lt"/>
              </a:rPr>
              <a:t>gratuito</a:t>
            </a:r>
            <a:endParaRPr lang="pt-BR" dirty="0">
              <a:latin typeface="+mn-lt"/>
            </a:endParaRPr>
          </a:p>
          <a:p>
            <a:pPr lvl="1">
              <a:lnSpc>
                <a:spcPct val="100000"/>
              </a:lnSpc>
            </a:pPr>
            <a:r>
              <a:rPr lang="pt-BR" dirty="0" smtClean="0">
                <a:latin typeface="+mn-lt"/>
              </a:rPr>
              <a:t>Estabelecendo </a:t>
            </a:r>
            <a:r>
              <a:rPr lang="pt-BR" dirty="0" smtClean="0">
                <a:solidFill>
                  <a:srgbClr val="149017"/>
                </a:solidFill>
                <a:latin typeface="+mn-lt"/>
              </a:rPr>
              <a:t>parcerias</a:t>
            </a:r>
            <a:r>
              <a:rPr lang="pt-BR" dirty="0" smtClean="0">
                <a:latin typeface="+mn-lt"/>
              </a:rPr>
              <a:t> – </a:t>
            </a:r>
            <a:r>
              <a:rPr lang="pt-BR" dirty="0" smtClean="0">
                <a:solidFill>
                  <a:srgbClr val="00B050"/>
                </a:solidFill>
                <a:latin typeface="+mn-lt"/>
              </a:rPr>
              <a:t>networking</a:t>
            </a:r>
          </a:p>
          <a:p>
            <a:pPr lvl="2">
              <a:lnSpc>
                <a:spcPct val="100000"/>
              </a:lnSpc>
            </a:pPr>
            <a:r>
              <a:rPr lang="pt-BR" dirty="0" smtClean="0">
                <a:latin typeface="+mn-lt"/>
              </a:rPr>
              <a:t>Comunidade Científica</a:t>
            </a:r>
          </a:p>
          <a:p>
            <a:pPr lvl="2">
              <a:lnSpc>
                <a:spcPct val="100000"/>
              </a:lnSpc>
            </a:pPr>
            <a:r>
              <a:rPr lang="pt-BR" dirty="0" smtClean="0">
                <a:latin typeface="+mn-lt"/>
              </a:rPr>
              <a:t>Coleções Biológicas</a:t>
            </a:r>
          </a:p>
          <a:p>
            <a:pPr lvl="2">
              <a:lnSpc>
                <a:spcPct val="100000"/>
              </a:lnSpc>
            </a:pPr>
            <a:r>
              <a:rPr lang="pt-BR" dirty="0" smtClean="0">
                <a:latin typeface="+mn-lt"/>
              </a:rPr>
              <a:t>Instituições, nacionais e do exterior, com interesses comuns</a:t>
            </a:r>
          </a:p>
          <a:p>
            <a:pPr lvl="2">
              <a:lnSpc>
                <a:spcPct val="100000"/>
              </a:lnSpc>
            </a:pPr>
            <a:r>
              <a:rPr lang="pt-BR" b="1" dirty="0" smtClean="0">
                <a:solidFill>
                  <a:srgbClr val="BC6422"/>
                </a:solidFill>
                <a:latin typeface="+mn-lt"/>
              </a:rPr>
              <a:t>Apicultores e Associações</a:t>
            </a:r>
          </a:p>
          <a:p>
            <a:pPr lvl="1">
              <a:lnSpc>
                <a:spcPct val="100000"/>
              </a:lnSpc>
            </a:pPr>
            <a:r>
              <a:rPr lang="pt-BR" dirty="0" smtClean="0">
                <a:latin typeface="+mn-lt"/>
              </a:rPr>
              <a:t>Comunicando </a:t>
            </a:r>
            <a:endParaRPr lang="pt-BR" dirty="0">
              <a:latin typeface="+mn-lt"/>
            </a:endParaRPr>
          </a:p>
          <a:p>
            <a:pPr lvl="2">
              <a:lnSpc>
                <a:spcPct val="100000"/>
              </a:lnSpc>
            </a:pPr>
            <a:r>
              <a:rPr lang="pt-BR" dirty="0" smtClean="0">
                <a:latin typeface="+mn-lt"/>
              </a:rPr>
              <a:t>Sistemas de informação on-line, palestras</a:t>
            </a:r>
            <a:r>
              <a:rPr lang="pt-BR" dirty="0">
                <a:latin typeface="+mn-lt"/>
              </a:rPr>
              <a:t>, publicações, </a:t>
            </a:r>
            <a:r>
              <a:rPr lang="pt-BR" dirty="0" smtClean="0">
                <a:latin typeface="+mn-lt"/>
              </a:rPr>
              <a:t>eventos, blog</a:t>
            </a:r>
            <a:endParaRPr lang="pt-BR" dirty="0">
              <a:latin typeface="+mn-lt"/>
            </a:endParaRPr>
          </a:p>
          <a:p>
            <a:pPr lvl="1">
              <a:lnSpc>
                <a:spcPct val="100000"/>
              </a:lnSpc>
            </a:pPr>
            <a:endParaRPr lang="pt-BR" dirty="0" smtClean="0">
              <a:latin typeface="+mn-lt"/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1164540" y="1072202"/>
            <a:ext cx="7202221" cy="32646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400" b="1" kern="1200" spc="-50" baseline="0">
                <a:solidFill>
                  <a:srgbClr val="D92E14"/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pt-BR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060" y="3739581"/>
            <a:ext cx="1877700" cy="163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2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Muito obrigada!</a:t>
            </a:r>
            <a:endParaRPr lang="pt-BR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1051560" y="4004374"/>
            <a:ext cx="6858000" cy="1655762"/>
          </a:xfrm>
        </p:spPr>
        <p:txBody>
          <a:bodyPr/>
          <a:lstStyle/>
          <a:p>
            <a:r>
              <a:rPr lang="pt-BR" dirty="0" smtClean="0"/>
              <a:t>Dora (dora@cria.org.br)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7790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com Canto Diagonal Aparado 3"/>
          <p:cNvSpPr/>
          <p:nvPr/>
        </p:nvSpPr>
        <p:spPr>
          <a:xfrm>
            <a:off x="390441" y="2231184"/>
            <a:ext cx="728283" cy="430901"/>
          </a:xfrm>
          <a:prstGeom prst="snip2DiagRect">
            <a:avLst/>
          </a:prstGeom>
          <a:solidFill>
            <a:schemeClr val="bg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750" b="1" dirty="0">
                <a:solidFill>
                  <a:schemeClr val="accent2">
                    <a:lumMod val="50000"/>
                  </a:schemeClr>
                </a:solidFill>
              </a:rPr>
              <a:t>COL</a:t>
            </a:r>
          </a:p>
          <a:p>
            <a:pPr algn="ctr"/>
            <a:r>
              <a:rPr lang="pt-BR" sz="750" b="1" dirty="0" err="1">
                <a:solidFill>
                  <a:schemeClr val="accent2">
                    <a:lumMod val="50000"/>
                  </a:schemeClr>
                </a:solidFill>
              </a:rPr>
              <a:t>PostgreSQL</a:t>
            </a:r>
            <a:endParaRPr lang="pt-BR" sz="75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Retângulo com Canto Diagonal Aparado 4"/>
          <p:cNvSpPr/>
          <p:nvPr/>
        </p:nvSpPr>
        <p:spPr>
          <a:xfrm>
            <a:off x="390441" y="2760708"/>
            <a:ext cx="728283" cy="430901"/>
          </a:xfrm>
          <a:prstGeom prst="snip2DiagRect">
            <a:avLst/>
          </a:prstGeom>
          <a:solidFill>
            <a:schemeClr val="bg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750" b="1" dirty="0">
                <a:solidFill>
                  <a:schemeClr val="accent2">
                    <a:lumMod val="50000"/>
                  </a:schemeClr>
                </a:solidFill>
              </a:rPr>
              <a:t>COL</a:t>
            </a:r>
          </a:p>
          <a:p>
            <a:pPr algn="ctr"/>
            <a:r>
              <a:rPr lang="pt-BR" sz="750" b="1" dirty="0">
                <a:solidFill>
                  <a:schemeClr val="accent2">
                    <a:lumMod val="50000"/>
                  </a:schemeClr>
                </a:solidFill>
              </a:rPr>
              <a:t>MS-Excel</a:t>
            </a:r>
          </a:p>
        </p:txBody>
      </p:sp>
      <p:sp>
        <p:nvSpPr>
          <p:cNvPr id="6" name="Retângulo com Canto Diagonal Aparado 5"/>
          <p:cNvSpPr/>
          <p:nvPr/>
        </p:nvSpPr>
        <p:spPr>
          <a:xfrm>
            <a:off x="390441" y="3297310"/>
            <a:ext cx="728283" cy="430901"/>
          </a:xfrm>
          <a:prstGeom prst="snip2DiagRect">
            <a:avLst/>
          </a:prstGeom>
          <a:solidFill>
            <a:schemeClr val="bg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750" b="1" dirty="0">
                <a:solidFill>
                  <a:schemeClr val="accent2">
                    <a:lumMod val="50000"/>
                  </a:schemeClr>
                </a:solidFill>
              </a:rPr>
              <a:t>COL</a:t>
            </a:r>
          </a:p>
          <a:p>
            <a:pPr algn="ctr"/>
            <a:r>
              <a:rPr lang="pt-BR" sz="750" b="1" dirty="0">
                <a:solidFill>
                  <a:schemeClr val="accent2">
                    <a:lumMod val="50000"/>
                  </a:schemeClr>
                </a:solidFill>
              </a:rPr>
              <a:t>Brahms</a:t>
            </a:r>
          </a:p>
        </p:txBody>
      </p:sp>
      <p:sp>
        <p:nvSpPr>
          <p:cNvPr id="7" name="Retângulo com Canto Diagonal Aparado 6"/>
          <p:cNvSpPr/>
          <p:nvPr/>
        </p:nvSpPr>
        <p:spPr>
          <a:xfrm>
            <a:off x="384372" y="3836442"/>
            <a:ext cx="728283" cy="430901"/>
          </a:xfrm>
          <a:prstGeom prst="snip2DiagRect">
            <a:avLst/>
          </a:prstGeom>
          <a:solidFill>
            <a:schemeClr val="bg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750" b="1" dirty="0">
                <a:solidFill>
                  <a:schemeClr val="accent2">
                    <a:lumMod val="50000"/>
                  </a:schemeClr>
                </a:solidFill>
              </a:rPr>
              <a:t>COL</a:t>
            </a:r>
          </a:p>
          <a:p>
            <a:pPr algn="ctr"/>
            <a:r>
              <a:rPr lang="pt-BR" sz="750" b="1" dirty="0" err="1">
                <a:solidFill>
                  <a:schemeClr val="accent2">
                    <a:lumMod val="50000"/>
                  </a:schemeClr>
                </a:solidFill>
              </a:rPr>
              <a:t>Specify</a:t>
            </a:r>
            <a:endParaRPr lang="pt-BR" sz="75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Retângulo com Canto Diagonal Aparado 7"/>
          <p:cNvSpPr/>
          <p:nvPr/>
        </p:nvSpPr>
        <p:spPr>
          <a:xfrm>
            <a:off x="384372" y="4375575"/>
            <a:ext cx="728283" cy="430901"/>
          </a:xfrm>
          <a:prstGeom prst="snip2DiagRect">
            <a:avLst/>
          </a:prstGeom>
          <a:solidFill>
            <a:schemeClr val="bg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750" b="1" dirty="0">
                <a:solidFill>
                  <a:schemeClr val="accent2">
                    <a:lumMod val="50000"/>
                  </a:schemeClr>
                </a:solidFill>
              </a:rPr>
              <a:t>COL</a:t>
            </a:r>
          </a:p>
          <a:p>
            <a:pPr algn="ctr"/>
            <a:r>
              <a:rPr lang="pt-BR" sz="750" b="1" dirty="0" err="1">
                <a:solidFill>
                  <a:schemeClr val="accent2">
                    <a:lumMod val="50000"/>
                  </a:schemeClr>
                </a:solidFill>
              </a:rPr>
              <a:t>microSICol</a:t>
            </a:r>
            <a:endParaRPr lang="pt-BR" sz="75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Retângulo com Canto Diagonal Aparado 8"/>
          <p:cNvSpPr/>
          <p:nvPr/>
        </p:nvSpPr>
        <p:spPr>
          <a:xfrm>
            <a:off x="390441" y="5226251"/>
            <a:ext cx="728283" cy="430901"/>
          </a:xfrm>
          <a:prstGeom prst="snip2DiagRect">
            <a:avLst/>
          </a:prstGeom>
          <a:solidFill>
            <a:schemeClr val="bg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750" b="1" dirty="0">
                <a:solidFill>
                  <a:schemeClr val="accent2">
                    <a:lumMod val="50000"/>
                  </a:schemeClr>
                </a:solidFill>
              </a:rPr>
              <a:t>COL</a:t>
            </a:r>
          </a:p>
          <a:p>
            <a:pPr algn="ctr"/>
            <a:r>
              <a:rPr lang="pt-BR" sz="750" b="1" dirty="0" err="1">
                <a:solidFill>
                  <a:schemeClr val="accent2">
                    <a:lumMod val="50000"/>
                  </a:schemeClr>
                </a:solidFill>
              </a:rPr>
              <a:t>speciesBase</a:t>
            </a:r>
            <a:endParaRPr lang="pt-BR" sz="75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21" name="Grupo 20"/>
          <p:cNvGrpSpPr/>
          <p:nvPr/>
        </p:nvGrpSpPr>
        <p:grpSpPr>
          <a:xfrm>
            <a:off x="1142505" y="2337755"/>
            <a:ext cx="242763" cy="308589"/>
            <a:chOff x="1828140" y="538603"/>
            <a:chExt cx="323684" cy="411452"/>
          </a:xfrm>
        </p:grpSpPr>
        <p:cxnSp>
          <p:nvCxnSpPr>
            <p:cNvPr id="12" name="Conector reto 11"/>
            <p:cNvCxnSpPr/>
            <p:nvPr/>
          </p:nvCxnSpPr>
          <p:spPr>
            <a:xfrm>
              <a:off x="1828142" y="538603"/>
              <a:ext cx="323682" cy="0"/>
            </a:xfrm>
            <a:prstGeom prst="line">
              <a:avLst/>
            </a:prstGeom>
            <a:ln w="38100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to 12"/>
            <p:cNvCxnSpPr/>
            <p:nvPr/>
          </p:nvCxnSpPr>
          <p:spPr>
            <a:xfrm>
              <a:off x="1828142" y="676167"/>
              <a:ext cx="323682" cy="0"/>
            </a:xfrm>
            <a:prstGeom prst="line">
              <a:avLst/>
            </a:prstGeom>
            <a:ln w="38100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to 13"/>
            <p:cNvCxnSpPr/>
            <p:nvPr/>
          </p:nvCxnSpPr>
          <p:spPr>
            <a:xfrm>
              <a:off x="1828142" y="746298"/>
              <a:ext cx="323682" cy="0"/>
            </a:xfrm>
            <a:prstGeom prst="line">
              <a:avLst/>
            </a:prstGeom>
            <a:ln w="38100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to 14"/>
            <p:cNvCxnSpPr/>
            <p:nvPr/>
          </p:nvCxnSpPr>
          <p:spPr>
            <a:xfrm>
              <a:off x="1828142" y="610082"/>
              <a:ext cx="323682" cy="0"/>
            </a:xfrm>
            <a:prstGeom prst="line">
              <a:avLst/>
            </a:prstGeom>
            <a:ln w="38100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to 15"/>
            <p:cNvCxnSpPr/>
            <p:nvPr/>
          </p:nvCxnSpPr>
          <p:spPr>
            <a:xfrm>
              <a:off x="1828140" y="810728"/>
              <a:ext cx="323682" cy="0"/>
            </a:xfrm>
            <a:prstGeom prst="line">
              <a:avLst/>
            </a:prstGeom>
            <a:ln w="38100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to 16"/>
            <p:cNvCxnSpPr/>
            <p:nvPr/>
          </p:nvCxnSpPr>
          <p:spPr>
            <a:xfrm>
              <a:off x="1828140" y="878576"/>
              <a:ext cx="323682" cy="0"/>
            </a:xfrm>
            <a:prstGeom prst="line">
              <a:avLst/>
            </a:prstGeom>
            <a:ln w="38100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to 19"/>
            <p:cNvCxnSpPr/>
            <p:nvPr/>
          </p:nvCxnSpPr>
          <p:spPr>
            <a:xfrm>
              <a:off x="1828140" y="950055"/>
              <a:ext cx="323682" cy="0"/>
            </a:xfrm>
            <a:prstGeom prst="line">
              <a:avLst/>
            </a:prstGeom>
            <a:ln w="38100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upo 21"/>
          <p:cNvGrpSpPr/>
          <p:nvPr/>
        </p:nvGrpSpPr>
        <p:grpSpPr>
          <a:xfrm>
            <a:off x="1142505" y="2862363"/>
            <a:ext cx="242763" cy="308589"/>
            <a:chOff x="1828140" y="538603"/>
            <a:chExt cx="323684" cy="411452"/>
          </a:xfrm>
        </p:grpSpPr>
        <p:cxnSp>
          <p:nvCxnSpPr>
            <p:cNvPr id="23" name="Conector reto 22"/>
            <p:cNvCxnSpPr/>
            <p:nvPr/>
          </p:nvCxnSpPr>
          <p:spPr>
            <a:xfrm>
              <a:off x="1828142" y="538603"/>
              <a:ext cx="323682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to 23"/>
            <p:cNvCxnSpPr/>
            <p:nvPr/>
          </p:nvCxnSpPr>
          <p:spPr>
            <a:xfrm>
              <a:off x="1828142" y="676167"/>
              <a:ext cx="323682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to 24"/>
            <p:cNvCxnSpPr/>
            <p:nvPr/>
          </p:nvCxnSpPr>
          <p:spPr>
            <a:xfrm>
              <a:off x="1828142" y="746298"/>
              <a:ext cx="323682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to 25"/>
            <p:cNvCxnSpPr/>
            <p:nvPr/>
          </p:nvCxnSpPr>
          <p:spPr>
            <a:xfrm>
              <a:off x="1828142" y="610082"/>
              <a:ext cx="323682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reto 26"/>
            <p:cNvCxnSpPr/>
            <p:nvPr/>
          </p:nvCxnSpPr>
          <p:spPr>
            <a:xfrm>
              <a:off x="1828140" y="810728"/>
              <a:ext cx="323682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to 27"/>
            <p:cNvCxnSpPr/>
            <p:nvPr/>
          </p:nvCxnSpPr>
          <p:spPr>
            <a:xfrm>
              <a:off x="1828140" y="878576"/>
              <a:ext cx="323682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to 28"/>
            <p:cNvCxnSpPr/>
            <p:nvPr/>
          </p:nvCxnSpPr>
          <p:spPr>
            <a:xfrm>
              <a:off x="1828140" y="950055"/>
              <a:ext cx="323682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upo 29"/>
          <p:cNvGrpSpPr/>
          <p:nvPr/>
        </p:nvGrpSpPr>
        <p:grpSpPr>
          <a:xfrm>
            <a:off x="1142505" y="3385648"/>
            <a:ext cx="242763" cy="308589"/>
            <a:chOff x="1828140" y="538603"/>
            <a:chExt cx="323684" cy="411452"/>
          </a:xfrm>
        </p:grpSpPr>
        <p:cxnSp>
          <p:nvCxnSpPr>
            <p:cNvPr id="31" name="Conector reto 30"/>
            <p:cNvCxnSpPr/>
            <p:nvPr/>
          </p:nvCxnSpPr>
          <p:spPr>
            <a:xfrm>
              <a:off x="1828142" y="538603"/>
              <a:ext cx="323682" cy="0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reto 31"/>
            <p:cNvCxnSpPr/>
            <p:nvPr/>
          </p:nvCxnSpPr>
          <p:spPr>
            <a:xfrm>
              <a:off x="1828142" y="676167"/>
              <a:ext cx="323682" cy="0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to 32"/>
            <p:cNvCxnSpPr/>
            <p:nvPr/>
          </p:nvCxnSpPr>
          <p:spPr>
            <a:xfrm>
              <a:off x="1828142" y="746298"/>
              <a:ext cx="323682" cy="0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to 33"/>
            <p:cNvCxnSpPr/>
            <p:nvPr/>
          </p:nvCxnSpPr>
          <p:spPr>
            <a:xfrm>
              <a:off x="1828142" y="610082"/>
              <a:ext cx="323682" cy="0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reto 34"/>
            <p:cNvCxnSpPr/>
            <p:nvPr/>
          </p:nvCxnSpPr>
          <p:spPr>
            <a:xfrm>
              <a:off x="1828140" y="810728"/>
              <a:ext cx="323682" cy="0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reto 35"/>
            <p:cNvCxnSpPr/>
            <p:nvPr/>
          </p:nvCxnSpPr>
          <p:spPr>
            <a:xfrm>
              <a:off x="1828140" y="878576"/>
              <a:ext cx="323682" cy="0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to 36"/>
            <p:cNvCxnSpPr/>
            <p:nvPr/>
          </p:nvCxnSpPr>
          <p:spPr>
            <a:xfrm>
              <a:off x="1828140" y="950055"/>
              <a:ext cx="323682" cy="0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upo 37"/>
          <p:cNvGrpSpPr/>
          <p:nvPr/>
        </p:nvGrpSpPr>
        <p:grpSpPr>
          <a:xfrm>
            <a:off x="1142504" y="3929163"/>
            <a:ext cx="242763" cy="308589"/>
            <a:chOff x="1828140" y="538603"/>
            <a:chExt cx="323684" cy="411452"/>
          </a:xfrm>
        </p:grpSpPr>
        <p:cxnSp>
          <p:nvCxnSpPr>
            <p:cNvPr id="39" name="Conector reto 38"/>
            <p:cNvCxnSpPr/>
            <p:nvPr/>
          </p:nvCxnSpPr>
          <p:spPr>
            <a:xfrm>
              <a:off x="1828142" y="538603"/>
              <a:ext cx="323682" cy="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ector reto 39"/>
            <p:cNvCxnSpPr/>
            <p:nvPr/>
          </p:nvCxnSpPr>
          <p:spPr>
            <a:xfrm>
              <a:off x="1828142" y="676167"/>
              <a:ext cx="323682" cy="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ector reto 40"/>
            <p:cNvCxnSpPr/>
            <p:nvPr/>
          </p:nvCxnSpPr>
          <p:spPr>
            <a:xfrm>
              <a:off x="1828142" y="746298"/>
              <a:ext cx="323682" cy="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ector reto 41"/>
            <p:cNvCxnSpPr/>
            <p:nvPr/>
          </p:nvCxnSpPr>
          <p:spPr>
            <a:xfrm>
              <a:off x="1828142" y="610082"/>
              <a:ext cx="323682" cy="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ector reto 42"/>
            <p:cNvCxnSpPr/>
            <p:nvPr/>
          </p:nvCxnSpPr>
          <p:spPr>
            <a:xfrm>
              <a:off x="1828140" y="810728"/>
              <a:ext cx="323682" cy="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ector reto 43"/>
            <p:cNvCxnSpPr/>
            <p:nvPr/>
          </p:nvCxnSpPr>
          <p:spPr>
            <a:xfrm>
              <a:off x="1828140" y="878576"/>
              <a:ext cx="323682" cy="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reto 44"/>
            <p:cNvCxnSpPr/>
            <p:nvPr/>
          </p:nvCxnSpPr>
          <p:spPr>
            <a:xfrm>
              <a:off x="1828140" y="950055"/>
              <a:ext cx="323682" cy="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upo 45"/>
          <p:cNvGrpSpPr/>
          <p:nvPr/>
        </p:nvGrpSpPr>
        <p:grpSpPr>
          <a:xfrm>
            <a:off x="1142502" y="4474154"/>
            <a:ext cx="242763" cy="308589"/>
            <a:chOff x="1828140" y="538603"/>
            <a:chExt cx="323684" cy="411452"/>
          </a:xfrm>
        </p:grpSpPr>
        <p:cxnSp>
          <p:nvCxnSpPr>
            <p:cNvPr id="47" name="Conector reto 46"/>
            <p:cNvCxnSpPr/>
            <p:nvPr/>
          </p:nvCxnSpPr>
          <p:spPr>
            <a:xfrm>
              <a:off x="1828142" y="538603"/>
              <a:ext cx="323682" cy="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to 47"/>
            <p:cNvCxnSpPr/>
            <p:nvPr/>
          </p:nvCxnSpPr>
          <p:spPr>
            <a:xfrm>
              <a:off x="1828142" y="676167"/>
              <a:ext cx="323682" cy="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to 48"/>
            <p:cNvCxnSpPr/>
            <p:nvPr/>
          </p:nvCxnSpPr>
          <p:spPr>
            <a:xfrm>
              <a:off x="1828142" y="746298"/>
              <a:ext cx="323682" cy="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reto 49"/>
            <p:cNvCxnSpPr/>
            <p:nvPr/>
          </p:nvCxnSpPr>
          <p:spPr>
            <a:xfrm>
              <a:off x="1828142" y="610082"/>
              <a:ext cx="323682" cy="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to 50"/>
            <p:cNvCxnSpPr/>
            <p:nvPr/>
          </p:nvCxnSpPr>
          <p:spPr>
            <a:xfrm>
              <a:off x="1828140" y="810728"/>
              <a:ext cx="323682" cy="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reto 51"/>
            <p:cNvCxnSpPr/>
            <p:nvPr/>
          </p:nvCxnSpPr>
          <p:spPr>
            <a:xfrm>
              <a:off x="1828140" y="878576"/>
              <a:ext cx="323682" cy="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reto 52"/>
            <p:cNvCxnSpPr/>
            <p:nvPr/>
          </p:nvCxnSpPr>
          <p:spPr>
            <a:xfrm>
              <a:off x="1828140" y="950055"/>
              <a:ext cx="323682" cy="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upo 53"/>
          <p:cNvGrpSpPr/>
          <p:nvPr/>
        </p:nvGrpSpPr>
        <p:grpSpPr>
          <a:xfrm>
            <a:off x="1142502" y="5331634"/>
            <a:ext cx="242763" cy="308589"/>
            <a:chOff x="1828140" y="538603"/>
            <a:chExt cx="323684" cy="411452"/>
          </a:xfrm>
        </p:grpSpPr>
        <p:cxnSp>
          <p:nvCxnSpPr>
            <p:cNvPr id="55" name="Conector reto 54"/>
            <p:cNvCxnSpPr/>
            <p:nvPr/>
          </p:nvCxnSpPr>
          <p:spPr>
            <a:xfrm>
              <a:off x="1828142" y="538603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 reto 55"/>
            <p:cNvCxnSpPr/>
            <p:nvPr/>
          </p:nvCxnSpPr>
          <p:spPr>
            <a:xfrm>
              <a:off x="1828142" y="676167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ector reto 56"/>
            <p:cNvCxnSpPr/>
            <p:nvPr/>
          </p:nvCxnSpPr>
          <p:spPr>
            <a:xfrm>
              <a:off x="1828142" y="746298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ector reto 57"/>
            <p:cNvCxnSpPr/>
            <p:nvPr/>
          </p:nvCxnSpPr>
          <p:spPr>
            <a:xfrm>
              <a:off x="1828142" y="610082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ector reto 58"/>
            <p:cNvCxnSpPr/>
            <p:nvPr/>
          </p:nvCxnSpPr>
          <p:spPr>
            <a:xfrm>
              <a:off x="1828140" y="810728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ector reto 59"/>
            <p:cNvCxnSpPr/>
            <p:nvPr/>
          </p:nvCxnSpPr>
          <p:spPr>
            <a:xfrm>
              <a:off x="1828140" y="878576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ector reto 60"/>
            <p:cNvCxnSpPr/>
            <p:nvPr/>
          </p:nvCxnSpPr>
          <p:spPr>
            <a:xfrm>
              <a:off x="1828140" y="950055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upo 61"/>
          <p:cNvGrpSpPr/>
          <p:nvPr/>
        </p:nvGrpSpPr>
        <p:grpSpPr>
          <a:xfrm>
            <a:off x="2211651" y="2335994"/>
            <a:ext cx="242763" cy="308589"/>
            <a:chOff x="1828140" y="538603"/>
            <a:chExt cx="323684" cy="411452"/>
          </a:xfrm>
        </p:grpSpPr>
        <p:cxnSp>
          <p:nvCxnSpPr>
            <p:cNvPr id="63" name="Conector reto 62"/>
            <p:cNvCxnSpPr/>
            <p:nvPr/>
          </p:nvCxnSpPr>
          <p:spPr>
            <a:xfrm>
              <a:off x="1828142" y="538603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ector reto 63"/>
            <p:cNvCxnSpPr/>
            <p:nvPr/>
          </p:nvCxnSpPr>
          <p:spPr>
            <a:xfrm>
              <a:off x="1828142" y="676167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ector reto 64"/>
            <p:cNvCxnSpPr/>
            <p:nvPr/>
          </p:nvCxnSpPr>
          <p:spPr>
            <a:xfrm>
              <a:off x="1828142" y="746298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ector reto 65"/>
            <p:cNvCxnSpPr/>
            <p:nvPr/>
          </p:nvCxnSpPr>
          <p:spPr>
            <a:xfrm>
              <a:off x="1828142" y="610082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ector reto 66"/>
            <p:cNvCxnSpPr/>
            <p:nvPr/>
          </p:nvCxnSpPr>
          <p:spPr>
            <a:xfrm>
              <a:off x="1828140" y="810728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ector reto 67"/>
            <p:cNvCxnSpPr/>
            <p:nvPr/>
          </p:nvCxnSpPr>
          <p:spPr>
            <a:xfrm>
              <a:off x="1828140" y="878576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ector reto 68"/>
            <p:cNvCxnSpPr/>
            <p:nvPr/>
          </p:nvCxnSpPr>
          <p:spPr>
            <a:xfrm>
              <a:off x="1828140" y="950055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upo 69"/>
          <p:cNvGrpSpPr/>
          <p:nvPr/>
        </p:nvGrpSpPr>
        <p:grpSpPr>
          <a:xfrm>
            <a:off x="2211651" y="2860602"/>
            <a:ext cx="242763" cy="308589"/>
            <a:chOff x="1828140" y="538603"/>
            <a:chExt cx="323684" cy="411452"/>
          </a:xfrm>
        </p:grpSpPr>
        <p:cxnSp>
          <p:nvCxnSpPr>
            <p:cNvPr id="71" name="Conector reto 70"/>
            <p:cNvCxnSpPr/>
            <p:nvPr/>
          </p:nvCxnSpPr>
          <p:spPr>
            <a:xfrm>
              <a:off x="1828142" y="538603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ector reto 71"/>
            <p:cNvCxnSpPr/>
            <p:nvPr/>
          </p:nvCxnSpPr>
          <p:spPr>
            <a:xfrm>
              <a:off x="1828142" y="676167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ector reto 72"/>
            <p:cNvCxnSpPr/>
            <p:nvPr/>
          </p:nvCxnSpPr>
          <p:spPr>
            <a:xfrm>
              <a:off x="1828142" y="746298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ector reto 73"/>
            <p:cNvCxnSpPr/>
            <p:nvPr/>
          </p:nvCxnSpPr>
          <p:spPr>
            <a:xfrm>
              <a:off x="1828142" y="610082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ector reto 74"/>
            <p:cNvCxnSpPr/>
            <p:nvPr/>
          </p:nvCxnSpPr>
          <p:spPr>
            <a:xfrm>
              <a:off x="1828140" y="810728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ector reto 75"/>
            <p:cNvCxnSpPr/>
            <p:nvPr/>
          </p:nvCxnSpPr>
          <p:spPr>
            <a:xfrm>
              <a:off x="1828140" y="878576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ector reto 76"/>
            <p:cNvCxnSpPr/>
            <p:nvPr/>
          </p:nvCxnSpPr>
          <p:spPr>
            <a:xfrm>
              <a:off x="1828140" y="950055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upo 77"/>
          <p:cNvGrpSpPr/>
          <p:nvPr/>
        </p:nvGrpSpPr>
        <p:grpSpPr>
          <a:xfrm>
            <a:off x="2211651" y="3383887"/>
            <a:ext cx="242763" cy="308589"/>
            <a:chOff x="1828140" y="538603"/>
            <a:chExt cx="323684" cy="411452"/>
          </a:xfrm>
        </p:grpSpPr>
        <p:cxnSp>
          <p:nvCxnSpPr>
            <p:cNvPr id="79" name="Conector reto 78"/>
            <p:cNvCxnSpPr/>
            <p:nvPr/>
          </p:nvCxnSpPr>
          <p:spPr>
            <a:xfrm>
              <a:off x="1828142" y="538603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ector reto 79"/>
            <p:cNvCxnSpPr/>
            <p:nvPr/>
          </p:nvCxnSpPr>
          <p:spPr>
            <a:xfrm>
              <a:off x="1828142" y="676167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ector reto 80"/>
            <p:cNvCxnSpPr/>
            <p:nvPr/>
          </p:nvCxnSpPr>
          <p:spPr>
            <a:xfrm>
              <a:off x="1828142" y="746298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ector reto 81"/>
            <p:cNvCxnSpPr/>
            <p:nvPr/>
          </p:nvCxnSpPr>
          <p:spPr>
            <a:xfrm>
              <a:off x="1828142" y="610082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ector reto 82"/>
            <p:cNvCxnSpPr/>
            <p:nvPr/>
          </p:nvCxnSpPr>
          <p:spPr>
            <a:xfrm>
              <a:off x="1828140" y="810728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ector reto 83"/>
            <p:cNvCxnSpPr/>
            <p:nvPr/>
          </p:nvCxnSpPr>
          <p:spPr>
            <a:xfrm>
              <a:off x="1828140" y="878576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ector reto 84"/>
            <p:cNvCxnSpPr/>
            <p:nvPr/>
          </p:nvCxnSpPr>
          <p:spPr>
            <a:xfrm>
              <a:off x="1828140" y="950055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upo 85"/>
          <p:cNvGrpSpPr/>
          <p:nvPr/>
        </p:nvGrpSpPr>
        <p:grpSpPr>
          <a:xfrm>
            <a:off x="2211650" y="3927402"/>
            <a:ext cx="242763" cy="308589"/>
            <a:chOff x="1828140" y="538603"/>
            <a:chExt cx="323684" cy="411452"/>
          </a:xfrm>
        </p:grpSpPr>
        <p:cxnSp>
          <p:nvCxnSpPr>
            <p:cNvPr id="87" name="Conector reto 86"/>
            <p:cNvCxnSpPr/>
            <p:nvPr/>
          </p:nvCxnSpPr>
          <p:spPr>
            <a:xfrm>
              <a:off x="1828142" y="538603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ector reto 87"/>
            <p:cNvCxnSpPr/>
            <p:nvPr/>
          </p:nvCxnSpPr>
          <p:spPr>
            <a:xfrm>
              <a:off x="1828142" y="676167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ector reto 88"/>
            <p:cNvCxnSpPr/>
            <p:nvPr/>
          </p:nvCxnSpPr>
          <p:spPr>
            <a:xfrm>
              <a:off x="1828142" y="746298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ector reto 89"/>
            <p:cNvCxnSpPr/>
            <p:nvPr/>
          </p:nvCxnSpPr>
          <p:spPr>
            <a:xfrm>
              <a:off x="1828142" y="610082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ector reto 90"/>
            <p:cNvCxnSpPr/>
            <p:nvPr/>
          </p:nvCxnSpPr>
          <p:spPr>
            <a:xfrm>
              <a:off x="1828140" y="810728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ector reto 91"/>
            <p:cNvCxnSpPr/>
            <p:nvPr/>
          </p:nvCxnSpPr>
          <p:spPr>
            <a:xfrm>
              <a:off x="1828140" y="878576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ector reto 92"/>
            <p:cNvCxnSpPr/>
            <p:nvPr/>
          </p:nvCxnSpPr>
          <p:spPr>
            <a:xfrm>
              <a:off x="1828140" y="950055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Grupo 93"/>
          <p:cNvGrpSpPr/>
          <p:nvPr/>
        </p:nvGrpSpPr>
        <p:grpSpPr>
          <a:xfrm>
            <a:off x="2211648" y="4472393"/>
            <a:ext cx="242763" cy="308589"/>
            <a:chOff x="1828140" y="538603"/>
            <a:chExt cx="323684" cy="411452"/>
          </a:xfrm>
        </p:grpSpPr>
        <p:cxnSp>
          <p:nvCxnSpPr>
            <p:cNvPr id="95" name="Conector reto 94"/>
            <p:cNvCxnSpPr/>
            <p:nvPr/>
          </p:nvCxnSpPr>
          <p:spPr>
            <a:xfrm>
              <a:off x="1828142" y="538603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ector reto 95"/>
            <p:cNvCxnSpPr/>
            <p:nvPr/>
          </p:nvCxnSpPr>
          <p:spPr>
            <a:xfrm>
              <a:off x="1828142" y="676167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ector reto 96"/>
            <p:cNvCxnSpPr/>
            <p:nvPr/>
          </p:nvCxnSpPr>
          <p:spPr>
            <a:xfrm>
              <a:off x="1828142" y="746298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ector reto 97"/>
            <p:cNvCxnSpPr/>
            <p:nvPr/>
          </p:nvCxnSpPr>
          <p:spPr>
            <a:xfrm>
              <a:off x="1828142" y="610082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ector reto 98"/>
            <p:cNvCxnSpPr/>
            <p:nvPr/>
          </p:nvCxnSpPr>
          <p:spPr>
            <a:xfrm>
              <a:off x="1828140" y="810728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ector reto 99"/>
            <p:cNvCxnSpPr/>
            <p:nvPr/>
          </p:nvCxnSpPr>
          <p:spPr>
            <a:xfrm>
              <a:off x="1828140" y="878576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ector reto 100"/>
            <p:cNvCxnSpPr/>
            <p:nvPr/>
          </p:nvCxnSpPr>
          <p:spPr>
            <a:xfrm>
              <a:off x="1828140" y="950055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upo 101"/>
          <p:cNvGrpSpPr/>
          <p:nvPr/>
        </p:nvGrpSpPr>
        <p:grpSpPr>
          <a:xfrm>
            <a:off x="2211648" y="5329873"/>
            <a:ext cx="242763" cy="308589"/>
            <a:chOff x="1828140" y="538603"/>
            <a:chExt cx="323684" cy="411452"/>
          </a:xfrm>
        </p:grpSpPr>
        <p:cxnSp>
          <p:nvCxnSpPr>
            <p:cNvPr id="103" name="Conector reto 102"/>
            <p:cNvCxnSpPr/>
            <p:nvPr/>
          </p:nvCxnSpPr>
          <p:spPr>
            <a:xfrm>
              <a:off x="1828142" y="538603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ector reto 103"/>
            <p:cNvCxnSpPr/>
            <p:nvPr/>
          </p:nvCxnSpPr>
          <p:spPr>
            <a:xfrm>
              <a:off x="1828142" y="676167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ector reto 104"/>
            <p:cNvCxnSpPr/>
            <p:nvPr/>
          </p:nvCxnSpPr>
          <p:spPr>
            <a:xfrm>
              <a:off x="1828142" y="746298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ector reto 105"/>
            <p:cNvCxnSpPr/>
            <p:nvPr/>
          </p:nvCxnSpPr>
          <p:spPr>
            <a:xfrm>
              <a:off x="1828142" y="610082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ector reto 106"/>
            <p:cNvCxnSpPr/>
            <p:nvPr/>
          </p:nvCxnSpPr>
          <p:spPr>
            <a:xfrm>
              <a:off x="1828140" y="810728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ector reto 107"/>
            <p:cNvCxnSpPr/>
            <p:nvPr/>
          </p:nvCxnSpPr>
          <p:spPr>
            <a:xfrm>
              <a:off x="1828140" y="878576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ector reto 108"/>
            <p:cNvCxnSpPr/>
            <p:nvPr/>
          </p:nvCxnSpPr>
          <p:spPr>
            <a:xfrm>
              <a:off x="1828140" y="950055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1" name="Seta para a direita listrada 160"/>
          <p:cNvSpPr/>
          <p:nvPr/>
        </p:nvSpPr>
        <p:spPr>
          <a:xfrm>
            <a:off x="1476265" y="2830410"/>
            <a:ext cx="638050" cy="332774"/>
          </a:xfrm>
          <a:prstGeom prst="stripedRightArrow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75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spLinker</a:t>
            </a:r>
            <a:endParaRPr lang="pt-BR" sz="675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2" name="Seta para a direita listrada 161"/>
          <p:cNvSpPr/>
          <p:nvPr/>
        </p:nvSpPr>
        <p:spPr>
          <a:xfrm>
            <a:off x="1438521" y="3862208"/>
            <a:ext cx="695981" cy="320174"/>
          </a:xfrm>
          <a:prstGeom prst="stripedRightArrow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75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spLinker</a:t>
            </a:r>
            <a:endParaRPr lang="pt-BR" sz="675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3" name="Seta para a direita listrada 162"/>
          <p:cNvSpPr/>
          <p:nvPr/>
        </p:nvSpPr>
        <p:spPr>
          <a:xfrm>
            <a:off x="1496450" y="4418662"/>
            <a:ext cx="638051" cy="396925"/>
          </a:xfrm>
          <a:prstGeom prst="stripedRightArrow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75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spLinker</a:t>
            </a:r>
            <a:endParaRPr lang="pt-BR" sz="675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4" name="Seta para a direita listrada 163"/>
          <p:cNvSpPr/>
          <p:nvPr/>
        </p:nvSpPr>
        <p:spPr>
          <a:xfrm>
            <a:off x="1467805" y="5245442"/>
            <a:ext cx="710637" cy="424587"/>
          </a:xfrm>
          <a:prstGeom prst="stripedRightArrow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75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spLinker</a:t>
            </a:r>
            <a:endParaRPr lang="pt-BR" sz="675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5" name="Retângulo 164"/>
          <p:cNvSpPr/>
          <p:nvPr/>
        </p:nvSpPr>
        <p:spPr>
          <a:xfrm>
            <a:off x="2473630" y="2231184"/>
            <a:ext cx="729000" cy="4309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25" dirty="0" err="1">
                <a:solidFill>
                  <a:schemeClr val="accent6">
                    <a:lumMod val="50000"/>
                  </a:schemeClr>
                </a:solidFill>
              </a:rPr>
              <a:t>TapirLink</a:t>
            </a:r>
            <a:endParaRPr lang="pt-BR" sz="825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pt-BR" sz="825" i="1" dirty="0">
                <a:solidFill>
                  <a:schemeClr val="accent6">
                    <a:lumMod val="50000"/>
                  </a:schemeClr>
                </a:solidFill>
              </a:rPr>
              <a:t>Darwin Core</a:t>
            </a:r>
          </a:p>
        </p:txBody>
      </p:sp>
      <p:sp>
        <p:nvSpPr>
          <p:cNvPr id="166" name="Retângulo 165"/>
          <p:cNvSpPr/>
          <p:nvPr/>
        </p:nvSpPr>
        <p:spPr>
          <a:xfrm>
            <a:off x="2473630" y="2753600"/>
            <a:ext cx="729000" cy="4309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25" dirty="0" err="1">
                <a:solidFill>
                  <a:schemeClr val="accent6">
                    <a:lumMod val="50000"/>
                  </a:schemeClr>
                </a:solidFill>
              </a:rPr>
              <a:t>TapirLink</a:t>
            </a:r>
            <a:endParaRPr lang="pt-BR" sz="825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pt-BR" sz="825" i="1" dirty="0">
                <a:solidFill>
                  <a:schemeClr val="accent6">
                    <a:lumMod val="50000"/>
                  </a:schemeClr>
                </a:solidFill>
              </a:rPr>
              <a:t>Darwin Core</a:t>
            </a:r>
          </a:p>
        </p:txBody>
      </p:sp>
      <p:sp>
        <p:nvSpPr>
          <p:cNvPr id="167" name="Retângulo 166"/>
          <p:cNvSpPr/>
          <p:nvPr/>
        </p:nvSpPr>
        <p:spPr>
          <a:xfrm>
            <a:off x="2473630" y="3286759"/>
            <a:ext cx="729000" cy="4309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25" dirty="0" err="1">
                <a:solidFill>
                  <a:schemeClr val="accent6">
                    <a:lumMod val="50000"/>
                  </a:schemeClr>
                </a:solidFill>
              </a:rPr>
              <a:t>TapirLink</a:t>
            </a:r>
            <a:endParaRPr lang="pt-BR" sz="825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pt-BR" sz="825" i="1" dirty="0">
                <a:solidFill>
                  <a:schemeClr val="accent6">
                    <a:lumMod val="50000"/>
                  </a:schemeClr>
                </a:solidFill>
              </a:rPr>
              <a:t>Darwin Core</a:t>
            </a:r>
          </a:p>
        </p:txBody>
      </p:sp>
      <p:sp>
        <p:nvSpPr>
          <p:cNvPr id="168" name="Retângulo 167"/>
          <p:cNvSpPr/>
          <p:nvPr/>
        </p:nvSpPr>
        <p:spPr>
          <a:xfrm>
            <a:off x="2473630" y="3814451"/>
            <a:ext cx="729000" cy="4309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25" dirty="0" err="1">
                <a:solidFill>
                  <a:schemeClr val="accent6">
                    <a:lumMod val="50000"/>
                  </a:schemeClr>
                </a:solidFill>
              </a:rPr>
              <a:t>TapirLink</a:t>
            </a:r>
            <a:endParaRPr lang="pt-BR" sz="825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pt-BR" sz="825" i="1" dirty="0">
                <a:solidFill>
                  <a:schemeClr val="accent6">
                    <a:lumMod val="50000"/>
                  </a:schemeClr>
                </a:solidFill>
              </a:rPr>
              <a:t>Darwin Core</a:t>
            </a:r>
          </a:p>
        </p:txBody>
      </p:sp>
      <p:sp>
        <p:nvSpPr>
          <p:cNvPr id="169" name="Retângulo 168"/>
          <p:cNvSpPr/>
          <p:nvPr/>
        </p:nvSpPr>
        <p:spPr>
          <a:xfrm>
            <a:off x="2473630" y="4365908"/>
            <a:ext cx="729000" cy="4309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25" dirty="0" err="1">
                <a:solidFill>
                  <a:schemeClr val="accent6">
                    <a:lumMod val="50000"/>
                  </a:schemeClr>
                </a:solidFill>
              </a:rPr>
              <a:t>TapirLink</a:t>
            </a:r>
            <a:endParaRPr lang="pt-BR" sz="825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pt-BR" sz="825" i="1" dirty="0">
                <a:solidFill>
                  <a:schemeClr val="accent6">
                    <a:lumMod val="50000"/>
                  </a:schemeClr>
                </a:solidFill>
              </a:rPr>
              <a:t>Darwin Core</a:t>
            </a:r>
          </a:p>
        </p:txBody>
      </p:sp>
      <p:sp>
        <p:nvSpPr>
          <p:cNvPr id="170" name="Retângulo 169"/>
          <p:cNvSpPr/>
          <p:nvPr/>
        </p:nvSpPr>
        <p:spPr>
          <a:xfrm>
            <a:off x="2473630" y="5223388"/>
            <a:ext cx="729000" cy="4309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25" dirty="0" err="1">
                <a:solidFill>
                  <a:schemeClr val="accent6">
                    <a:lumMod val="50000"/>
                  </a:schemeClr>
                </a:solidFill>
              </a:rPr>
              <a:t>TapirLink</a:t>
            </a:r>
            <a:endParaRPr lang="pt-BR" sz="825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pt-BR" sz="825" i="1" dirty="0">
                <a:solidFill>
                  <a:schemeClr val="accent6">
                    <a:lumMod val="50000"/>
                  </a:schemeClr>
                </a:solidFill>
              </a:rPr>
              <a:t>Darwin Core</a:t>
            </a:r>
          </a:p>
        </p:txBody>
      </p:sp>
      <p:sp>
        <p:nvSpPr>
          <p:cNvPr id="171" name="Fluxograma: Disco magnético 170"/>
          <p:cNvSpPr/>
          <p:nvPr/>
        </p:nvSpPr>
        <p:spPr>
          <a:xfrm>
            <a:off x="4511502" y="2649460"/>
            <a:ext cx="1397977" cy="2136399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50" dirty="0">
                <a:solidFill>
                  <a:schemeClr val="accent6">
                    <a:lumMod val="50000"/>
                  </a:schemeClr>
                </a:solidFill>
              </a:rPr>
              <a:t>speciesLink</a:t>
            </a:r>
          </a:p>
          <a:p>
            <a:pPr algn="ctr"/>
            <a:r>
              <a:rPr lang="pt-BR" sz="1350" i="1" dirty="0">
                <a:solidFill>
                  <a:schemeClr val="accent6">
                    <a:lumMod val="50000"/>
                  </a:schemeClr>
                </a:solidFill>
              </a:rPr>
              <a:t>Darwin Core</a:t>
            </a:r>
          </a:p>
        </p:txBody>
      </p:sp>
      <p:sp>
        <p:nvSpPr>
          <p:cNvPr id="172" name="Seta para a direita listrada 171"/>
          <p:cNvSpPr/>
          <p:nvPr/>
        </p:nvSpPr>
        <p:spPr>
          <a:xfrm>
            <a:off x="3466571" y="2231184"/>
            <a:ext cx="907337" cy="3407279"/>
          </a:xfrm>
          <a:prstGeom prst="stripedRightArrow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50" dirty="0">
                <a:solidFill>
                  <a:schemeClr val="accent6">
                    <a:lumMod val="50000"/>
                  </a:schemeClr>
                </a:solidFill>
              </a:rPr>
              <a:t>Tapir</a:t>
            </a:r>
          </a:p>
        </p:txBody>
      </p:sp>
      <p:sp>
        <p:nvSpPr>
          <p:cNvPr id="174" name="Retângulo com Canto Aparado do Mesmo Lado 173"/>
          <p:cNvSpPr/>
          <p:nvPr/>
        </p:nvSpPr>
        <p:spPr>
          <a:xfrm>
            <a:off x="6417603" y="4612260"/>
            <a:ext cx="877960" cy="1039809"/>
          </a:xfrm>
          <a:prstGeom prst="snip2Same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50" dirty="0">
                <a:solidFill>
                  <a:schemeClr val="accent6">
                    <a:lumMod val="50000"/>
                  </a:schemeClr>
                </a:solidFill>
              </a:rPr>
              <a:t>IPT</a:t>
            </a:r>
          </a:p>
        </p:txBody>
      </p:sp>
      <p:sp>
        <p:nvSpPr>
          <p:cNvPr id="175" name="Retângulo com Único Canto Aparado 174"/>
          <p:cNvSpPr/>
          <p:nvPr/>
        </p:nvSpPr>
        <p:spPr>
          <a:xfrm>
            <a:off x="6420074" y="2125711"/>
            <a:ext cx="875490" cy="574172"/>
          </a:xfrm>
          <a:prstGeom prst="snip1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50" dirty="0">
                <a:solidFill>
                  <a:schemeClr val="accent6">
                    <a:lumMod val="50000"/>
                  </a:schemeClr>
                </a:solidFill>
              </a:rPr>
              <a:t>Interface de busca</a:t>
            </a:r>
          </a:p>
        </p:txBody>
      </p:sp>
      <p:sp>
        <p:nvSpPr>
          <p:cNvPr id="177" name="Retângulo de cantos arredondados 176"/>
          <p:cNvSpPr/>
          <p:nvPr/>
        </p:nvSpPr>
        <p:spPr>
          <a:xfrm>
            <a:off x="6417603" y="2920067"/>
            <a:ext cx="877960" cy="6560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50" dirty="0">
                <a:solidFill>
                  <a:schemeClr val="accent6">
                    <a:lumMod val="50000"/>
                  </a:schemeClr>
                </a:solidFill>
              </a:rPr>
              <a:t>Serviços web</a:t>
            </a:r>
          </a:p>
        </p:txBody>
      </p:sp>
      <p:sp>
        <p:nvSpPr>
          <p:cNvPr id="179" name="CaixaDeTexto 178"/>
          <p:cNvSpPr txBox="1"/>
          <p:nvPr/>
        </p:nvSpPr>
        <p:spPr>
          <a:xfrm>
            <a:off x="7941175" y="4495989"/>
            <a:ext cx="696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GBIF</a:t>
            </a:r>
          </a:p>
        </p:txBody>
      </p:sp>
      <p:sp>
        <p:nvSpPr>
          <p:cNvPr id="180" name="Seta para a direita 179"/>
          <p:cNvSpPr/>
          <p:nvPr/>
        </p:nvSpPr>
        <p:spPr>
          <a:xfrm>
            <a:off x="7484350" y="4981096"/>
            <a:ext cx="350196" cy="252800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50" dirty="0"/>
              <a:t>6</a:t>
            </a:r>
          </a:p>
        </p:txBody>
      </p:sp>
      <p:sp>
        <p:nvSpPr>
          <p:cNvPr id="181" name="CaixaDeTexto 180"/>
          <p:cNvSpPr txBox="1"/>
          <p:nvPr/>
        </p:nvSpPr>
        <p:spPr>
          <a:xfrm>
            <a:off x="7943913" y="4763602"/>
            <a:ext cx="696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SiBBr</a:t>
            </a:r>
            <a:endParaRPr lang="pt-BR" dirty="0"/>
          </a:p>
        </p:txBody>
      </p:sp>
      <p:sp>
        <p:nvSpPr>
          <p:cNvPr id="183" name="CaixaDeTexto 182"/>
          <p:cNvSpPr txBox="1"/>
          <p:nvPr/>
        </p:nvSpPr>
        <p:spPr>
          <a:xfrm>
            <a:off x="7928791" y="5063364"/>
            <a:ext cx="1014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iDigBio</a:t>
            </a:r>
            <a:endParaRPr lang="pt-BR" dirty="0"/>
          </a:p>
        </p:txBody>
      </p:sp>
      <p:sp>
        <p:nvSpPr>
          <p:cNvPr id="185" name="CaixaDeTexto 184"/>
          <p:cNvSpPr txBox="1"/>
          <p:nvPr/>
        </p:nvSpPr>
        <p:spPr>
          <a:xfrm>
            <a:off x="7899654" y="5405497"/>
            <a:ext cx="1001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VertNet</a:t>
            </a:r>
            <a:endParaRPr lang="pt-BR" dirty="0"/>
          </a:p>
        </p:txBody>
      </p:sp>
      <p:cxnSp>
        <p:nvCxnSpPr>
          <p:cNvPr id="187" name="Conector reto 186"/>
          <p:cNvCxnSpPr>
            <a:stCxn id="171" idx="4"/>
            <a:endCxn id="175" idx="2"/>
          </p:cNvCxnSpPr>
          <p:nvPr/>
        </p:nvCxnSpPr>
        <p:spPr>
          <a:xfrm flipV="1">
            <a:off x="5909478" y="2412797"/>
            <a:ext cx="510596" cy="1304863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Conector reto 188"/>
          <p:cNvCxnSpPr>
            <a:stCxn id="171" idx="4"/>
            <a:endCxn id="177" idx="1"/>
          </p:cNvCxnSpPr>
          <p:nvPr/>
        </p:nvCxnSpPr>
        <p:spPr>
          <a:xfrm flipV="1">
            <a:off x="5909478" y="3248101"/>
            <a:ext cx="508125" cy="469559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Conector reto 190"/>
          <p:cNvCxnSpPr>
            <a:stCxn id="171" idx="4"/>
            <a:endCxn id="174" idx="2"/>
          </p:cNvCxnSpPr>
          <p:nvPr/>
        </p:nvCxnSpPr>
        <p:spPr>
          <a:xfrm>
            <a:off x="5909478" y="3717660"/>
            <a:ext cx="508125" cy="141450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Retângulo 139"/>
          <p:cNvSpPr/>
          <p:nvPr/>
        </p:nvSpPr>
        <p:spPr>
          <a:xfrm>
            <a:off x="6492083" y="3891174"/>
            <a:ext cx="729000" cy="4309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25" dirty="0" err="1">
                <a:solidFill>
                  <a:schemeClr val="accent6">
                    <a:lumMod val="50000"/>
                  </a:schemeClr>
                </a:solidFill>
              </a:rPr>
              <a:t>TapirLink</a:t>
            </a:r>
            <a:endParaRPr lang="pt-BR" sz="825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pt-BR" sz="825" i="1" dirty="0">
                <a:solidFill>
                  <a:schemeClr val="accent6">
                    <a:lumMod val="50000"/>
                  </a:schemeClr>
                </a:solidFill>
              </a:rPr>
              <a:t>Darwin Core</a:t>
            </a:r>
          </a:p>
        </p:txBody>
      </p:sp>
      <p:cxnSp>
        <p:nvCxnSpPr>
          <p:cNvPr id="3" name="Conector reto 2"/>
          <p:cNvCxnSpPr>
            <a:stCxn id="171" idx="4"/>
            <a:endCxn id="140" idx="1"/>
          </p:cNvCxnSpPr>
          <p:nvPr/>
        </p:nvCxnSpPr>
        <p:spPr>
          <a:xfrm>
            <a:off x="5909478" y="3717660"/>
            <a:ext cx="582605" cy="388964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Seta para a direita 142"/>
          <p:cNvSpPr/>
          <p:nvPr/>
        </p:nvSpPr>
        <p:spPr>
          <a:xfrm>
            <a:off x="7488804" y="4020097"/>
            <a:ext cx="350196" cy="252800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44" name="CaixaDeTexto 143"/>
          <p:cNvSpPr txBox="1"/>
          <p:nvPr/>
        </p:nvSpPr>
        <p:spPr>
          <a:xfrm>
            <a:off x="7880893" y="3952743"/>
            <a:ext cx="900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bioGeo</a:t>
            </a:r>
            <a:endParaRPr lang="pt-BR" dirty="0"/>
          </a:p>
        </p:txBody>
      </p:sp>
      <p:sp>
        <p:nvSpPr>
          <p:cNvPr id="145" name="Seta para a direita 144"/>
          <p:cNvSpPr/>
          <p:nvPr/>
        </p:nvSpPr>
        <p:spPr>
          <a:xfrm>
            <a:off x="7490831" y="3087662"/>
            <a:ext cx="350196" cy="252800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46" name="CaixaDeTexto 145"/>
          <p:cNvSpPr txBox="1"/>
          <p:nvPr/>
        </p:nvSpPr>
        <p:spPr>
          <a:xfrm>
            <a:off x="7803687" y="2786436"/>
            <a:ext cx="10018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Flora Lacunas</a:t>
            </a:r>
          </a:p>
          <a:p>
            <a:r>
              <a:rPr lang="pt-BR" dirty="0" smtClean="0"/>
              <a:t>Abelha</a:t>
            </a:r>
            <a:endParaRPr lang="pt-BR" dirty="0"/>
          </a:p>
        </p:txBody>
      </p:sp>
      <p:sp>
        <p:nvSpPr>
          <p:cNvPr id="148" name="Seta para a direita listrada 147"/>
          <p:cNvSpPr/>
          <p:nvPr/>
        </p:nvSpPr>
        <p:spPr>
          <a:xfrm>
            <a:off x="1496450" y="3373271"/>
            <a:ext cx="638050" cy="332774"/>
          </a:xfrm>
          <a:prstGeom prst="stripedRightArrow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75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spLinker</a:t>
            </a:r>
            <a:endParaRPr lang="pt-BR" sz="675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9" name="Seta para a direita listrada 148"/>
          <p:cNvSpPr/>
          <p:nvPr/>
        </p:nvSpPr>
        <p:spPr>
          <a:xfrm>
            <a:off x="1496450" y="2304604"/>
            <a:ext cx="638050" cy="332774"/>
          </a:xfrm>
          <a:prstGeom prst="stripedRightArrow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75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spLinker</a:t>
            </a:r>
            <a:endParaRPr lang="pt-BR" sz="675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49505" y="5796684"/>
            <a:ext cx="1211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Diferentes</a:t>
            </a:r>
            <a:br>
              <a:rPr lang="pt-BR" dirty="0" smtClean="0"/>
            </a:br>
            <a:r>
              <a:rPr lang="pt-BR" dirty="0" smtClean="0"/>
              <a:t>campos e  </a:t>
            </a:r>
            <a:br>
              <a:rPr lang="pt-BR" dirty="0" smtClean="0"/>
            </a:br>
            <a:r>
              <a:rPr lang="pt-BR" dirty="0" smtClean="0"/>
              <a:t>software</a:t>
            </a:r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237956" y="1531568"/>
            <a:ext cx="1021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Coleções</a:t>
            </a:r>
            <a:endParaRPr lang="pt-BR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1371932" y="1705115"/>
            <a:ext cx="961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 smtClean="0"/>
              <a:t>sp</a:t>
            </a:r>
            <a:r>
              <a:rPr lang="pt-BR" i="1" dirty="0" err="1" smtClean="0"/>
              <a:t>Linker</a:t>
            </a:r>
            <a:endParaRPr lang="pt-BR" i="1" dirty="0"/>
          </a:p>
        </p:txBody>
      </p:sp>
      <p:sp>
        <p:nvSpPr>
          <p:cNvPr id="19" name="Retângulo 18"/>
          <p:cNvSpPr/>
          <p:nvPr/>
        </p:nvSpPr>
        <p:spPr>
          <a:xfrm>
            <a:off x="49504" y="1414130"/>
            <a:ext cx="1327877" cy="5398217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0" name="Retângulo 109"/>
          <p:cNvSpPr/>
          <p:nvPr/>
        </p:nvSpPr>
        <p:spPr>
          <a:xfrm>
            <a:off x="1308046" y="1286647"/>
            <a:ext cx="6308906" cy="4593265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2" name="CaixaDeTexto 111"/>
          <p:cNvSpPr txBox="1"/>
          <p:nvPr/>
        </p:nvSpPr>
        <p:spPr>
          <a:xfrm>
            <a:off x="4119126" y="660965"/>
            <a:ext cx="2159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/>
              <a:t>E-infraestrutura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423077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i="1" dirty="0" smtClean="0">
                <a:solidFill>
                  <a:srgbClr val="D05A12"/>
                </a:solidFill>
              </a:rPr>
              <a:t>species</a:t>
            </a:r>
            <a:r>
              <a:rPr lang="pt-BR" sz="3600" b="1" dirty="0" smtClean="0">
                <a:solidFill>
                  <a:schemeClr val="bg2">
                    <a:lumMod val="50000"/>
                  </a:schemeClr>
                </a:solidFill>
              </a:rPr>
              <a:t>Link</a:t>
            </a:r>
            <a:r>
              <a:rPr lang="pt-BR" dirty="0" smtClean="0"/>
              <a:t> em números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5343" y="748093"/>
            <a:ext cx="2076450" cy="351472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748093"/>
            <a:ext cx="2126589" cy="174402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" y="748093"/>
            <a:ext cx="1866900" cy="225742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6388" y="748093"/>
            <a:ext cx="1781175" cy="227647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097" y="3312046"/>
            <a:ext cx="5440680" cy="3545954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6377417" y="4950756"/>
            <a:ext cx="26661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&gt;   16 milhões de registros</a:t>
            </a:r>
          </a:p>
          <a:p>
            <a:r>
              <a:rPr lang="pt-BR" b="1" dirty="0">
                <a:solidFill>
                  <a:srgbClr val="FF0000"/>
                </a:solidFill>
              </a:rPr>
              <a:t> </a:t>
            </a:r>
            <a:r>
              <a:rPr lang="pt-BR" b="1" dirty="0" smtClean="0">
                <a:solidFill>
                  <a:srgbClr val="FF0000"/>
                </a:solidFill>
              </a:rPr>
              <a:t>     </a:t>
            </a:r>
            <a:r>
              <a:rPr lang="pt-BR" b="1" i="1" dirty="0" err="1" smtClean="0">
                <a:solidFill>
                  <a:srgbClr val="FF0000"/>
                </a:solidFill>
              </a:rPr>
              <a:t>offline</a:t>
            </a:r>
            <a:endParaRPr lang="pt-BR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Dados de Minas Gerais</a:t>
            </a:r>
            <a:endParaRPr lang="pt-BR" dirty="0"/>
          </a:p>
        </p:txBody>
      </p:sp>
      <p:graphicFrame>
        <p:nvGraphicFramePr>
          <p:cNvPr id="3" name="Grá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3785378"/>
              </p:ext>
            </p:extLst>
          </p:nvPr>
        </p:nvGraphicFramePr>
        <p:xfrm>
          <a:off x="731520" y="1216152"/>
          <a:ext cx="7598664" cy="4700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1728216" y="460731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5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2383536" y="442264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5</a:t>
            </a: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2990088" y="405331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12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3645408" y="405331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14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4300728" y="368398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37</a:t>
            </a:r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4983480" y="362176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40</a:t>
            </a:r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5618592" y="351098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40</a:t>
            </a:r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6304956" y="338149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42</a:t>
            </a:r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6969420" y="336015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42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0554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98629" y="940411"/>
            <a:ext cx="4677156" cy="546427"/>
          </a:xfrm>
        </p:spPr>
        <p:txBody>
          <a:bodyPr>
            <a:normAutofit/>
          </a:bodyPr>
          <a:lstStyle/>
          <a:p>
            <a:r>
              <a:rPr lang="pt-BR" sz="2100" dirty="0"/>
              <a:t>Provedores </a:t>
            </a:r>
            <a:r>
              <a:rPr lang="pt-BR" sz="2100" dirty="0"/>
              <a:t>de </a:t>
            </a:r>
            <a:r>
              <a:rPr lang="pt-BR" sz="2100" dirty="0"/>
              <a:t>Dados: 486 conjuntos</a:t>
            </a:r>
            <a:endParaRPr lang="pt-BR" sz="2100" dirty="0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/>
          </p:nvPr>
        </p:nvGraphicFramePr>
        <p:xfrm>
          <a:off x="4600939" y="1572326"/>
          <a:ext cx="4393357" cy="39433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07574"/>
                <a:gridCol w="485783"/>
              </a:tblGrid>
              <a:tr h="289602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INSTITUIÇÕES</a:t>
                      </a:r>
                      <a:r>
                        <a:rPr lang="pt-BR" sz="1400" b="0" i="0" u="none" strike="noStrike" baseline="0" dirty="0" smtClean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 NACIONAIS</a:t>
                      </a:r>
                      <a:endParaRPr lang="pt-BR" sz="1400" b="0" i="0" u="none" strike="noStrike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02600" marR="0" marT="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b="1" i="0" u="none" strike="noStrike" dirty="0" smtClean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No.</a:t>
                      </a:r>
                      <a:endParaRPr lang="pt-BR" sz="1400" b="1" i="0" u="none" strike="noStrike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0" marR="81000" marT="0" marB="0" anchor="ctr"/>
                </a:tc>
              </a:tr>
              <a:tr h="206858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  <a:latin typeface="+mj-lt"/>
                        </a:rPr>
                        <a:t>Universidades</a:t>
                      </a:r>
                      <a:endParaRPr lang="pt-BR" sz="1400" b="1" i="0" u="none" strike="noStrike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02600" marR="0" marT="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u="none" strike="noStrike" dirty="0">
                          <a:effectLst/>
                          <a:latin typeface="+mj-lt"/>
                        </a:rPr>
                        <a:t>106</a:t>
                      </a:r>
                      <a:endParaRPr lang="pt-BR" sz="1400" b="1" i="0" u="none" strike="noStrike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0" marR="102600" marT="0" marB="0" anchor="ctr"/>
                </a:tc>
              </a:tr>
              <a:tr h="206858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</a:rPr>
                        <a:t>Estadual</a:t>
                      </a:r>
                      <a:endParaRPr lang="pt-BR" sz="1400" b="0" i="0" u="none" strike="noStrike" dirty="0">
                        <a:solidFill>
                          <a:srgbClr val="44444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0000" marR="0" marT="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u="none" strike="noStrike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28</a:t>
                      </a:r>
                      <a:endParaRPr lang="pt-BR" sz="1400" b="0" i="0" u="none" strike="noStrike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102600" marT="0" marB="0" anchor="ctr"/>
                </a:tc>
              </a:tr>
              <a:tr h="206858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</a:rPr>
                        <a:t>Regional</a:t>
                      </a:r>
                      <a:endParaRPr lang="pt-BR" sz="1400" b="0" i="0" u="none" strike="noStrike" dirty="0">
                        <a:solidFill>
                          <a:srgbClr val="44444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0000" marR="0" marT="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u="none" strike="noStrike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4</a:t>
                      </a:r>
                      <a:endParaRPr lang="pt-BR" sz="1400" b="0" i="0" u="none" strike="noStrike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102600" marT="0" marB="0" anchor="ctr"/>
                </a:tc>
              </a:tr>
              <a:tr h="206858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</a:rPr>
                        <a:t>Federal</a:t>
                      </a:r>
                      <a:endParaRPr lang="pt-BR" sz="1400" b="0" i="0" u="none" strike="noStrike" dirty="0">
                        <a:solidFill>
                          <a:srgbClr val="44444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0000" marR="0" marT="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u="none" strike="noStrike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59</a:t>
                      </a:r>
                      <a:endParaRPr lang="pt-BR" sz="1400" b="0" i="0" u="none" strike="noStrike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102600" marT="0" marB="0" anchor="ctr"/>
                </a:tc>
              </a:tr>
              <a:tr h="206858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</a:rPr>
                        <a:t>Privada</a:t>
                      </a:r>
                      <a:endParaRPr lang="pt-BR" sz="1400" b="0" i="0" u="none" strike="noStrike" dirty="0">
                        <a:solidFill>
                          <a:srgbClr val="44444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0000" marR="0" marT="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u="none" strike="noStrike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15</a:t>
                      </a:r>
                      <a:endParaRPr lang="pt-BR" sz="1400" b="0" i="0" u="none" strike="noStrike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102600" marT="0" marB="0" anchor="ctr"/>
                </a:tc>
              </a:tr>
              <a:tr h="37688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Institutos Públicos de Pesquisa</a:t>
                      </a:r>
                      <a:endParaRPr lang="pt-BR" sz="1400" b="1" i="0" u="none" strike="noStrike" dirty="0">
                        <a:solidFill>
                          <a:srgbClr val="44444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2600" marR="0" marT="0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b="0" i="0" u="none" strike="noStrike" dirty="0" smtClean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42</a:t>
                      </a:r>
                      <a:endParaRPr lang="pt-BR" sz="1400" b="0" i="0" u="none" strike="noStrike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0" marR="102600" marT="0" marB="0"/>
                </a:tc>
              </a:tr>
              <a:tr h="577042">
                <a:tc>
                  <a:txBody>
                    <a:bodyPr/>
                    <a:lstStyle/>
                    <a:p>
                      <a:pPr lvl="0" algn="l" fontAlgn="ctr"/>
                      <a:r>
                        <a:rPr lang="pt-BR" sz="1400" u="none" strike="noStrike" dirty="0" smtClean="0">
                          <a:effectLst/>
                        </a:rPr>
                        <a:t>Fundações, empresas, museus, jardins botânicos, parques</a:t>
                      </a:r>
                      <a:endParaRPr lang="pt-BR" sz="1400" b="1" i="0" u="none" strike="noStrike" dirty="0">
                        <a:solidFill>
                          <a:srgbClr val="44444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000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pt-BR" sz="1400" b="1" i="0" u="none" strike="noStrike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0" marR="102600" marT="0" marB="0" anchor="ctr"/>
                </a:tc>
              </a:tr>
              <a:tr h="248231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  <a:latin typeface="+mj-lt"/>
                        </a:rPr>
                        <a:t>Instituições </a:t>
                      </a:r>
                      <a:r>
                        <a:rPr lang="pt-BR" sz="1400" u="none" strike="noStrike" dirty="0" smtClean="0">
                          <a:effectLst/>
                          <a:latin typeface="+mj-lt"/>
                        </a:rPr>
                        <a:t>Privadas </a:t>
                      </a:r>
                      <a:endParaRPr lang="pt-BR" sz="1400" b="1" i="0" u="none" strike="noStrike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02600" marR="0" marT="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u="none" strike="noStrike" dirty="0">
                          <a:effectLst/>
                          <a:latin typeface="+mj-lt"/>
                        </a:rPr>
                        <a:t>6</a:t>
                      </a:r>
                      <a:endParaRPr lang="pt-BR" sz="1400" b="1" i="0" u="none" strike="noStrike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0" marR="102600" marT="0" marB="0" anchor="ctr"/>
                </a:tc>
              </a:tr>
              <a:tr h="206858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</a:rPr>
                        <a:t>Jardim Botânico </a:t>
                      </a:r>
                      <a:r>
                        <a:rPr lang="pt-BR" sz="1400" u="none" strike="noStrike" dirty="0" err="1">
                          <a:effectLst/>
                        </a:rPr>
                        <a:t>Plantarum</a:t>
                      </a:r>
                      <a:endParaRPr lang="pt-BR" sz="1400" b="0" i="0" u="none" strike="noStrike" dirty="0">
                        <a:solidFill>
                          <a:srgbClr val="44444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0000" marR="0" marT="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u="none" strike="noStrike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1</a:t>
                      </a:r>
                      <a:endParaRPr lang="pt-BR" sz="1400" b="0" i="0" u="none" strike="noStrike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102600" marT="0" marB="0" anchor="ctr"/>
                </a:tc>
              </a:tr>
              <a:tr h="206858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 err="1">
                          <a:effectLst/>
                        </a:rPr>
                        <a:t>Fototecas</a:t>
                      </a:r>
                      <a:r>
                        <a:rPr lang="pt-BR" sz="1400" u="none" strike="noStrike" dirty="0">
                          <a:effectLst/>
                        </a:rPr>
                        <a:t> privadas</a:t>
                      </a:r>
                      <a:endParaRPr lang="pt-BR" sz="1400" b="0" i="0" u="none" strike="noStrike" dirty="0">
                        <a:solidFill>
                          <a:srgbClr val="44444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0000" marR="0" marT="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u="none" strike="noStrike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4</a:t>
                      </a:r>
                      <a:endParaRPr lang="pt-BR" sz="1400" b="0" i="0" u="none" strike="noStrike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102600" marT="0" marB="0" anchor="ctr"/>
                </a:tc>
              </a:tr>
              <a:tr h="206858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</a:rPr>
                        <a:t>Empresa Vale</a:t>
                      </a:r>
                      <a:endParaRPr lang="pt-BR" sz="1400" b="0" i="0" u="none" strike="noStrike" dirty="0">
                        <a:solidFill>
                          <a:srgbClr val="44444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0000" marR="0" marT="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u="none" strike="noStrike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1</a:t>
                      </a:r>
                      <a:endParaRPr lang="pt-BR" sz="1400" b="0" i="0" u="none" strike="noStrike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102600" marT="0" marB="0" anchor="ctr"/>
                </a:tc>
              </a:tr>
              <a:tr h="496460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  <a:latin typeface="+mj-lt"/>
                        </a:rPr>
                        <a:t>Projetos </a:t>
                      </a:r>
                      <a:r>
                        <a:rPr lang="pt-BR" sz="1400" u="none" strike="noStrike" dirty="0">
                          <a:effectLst/>
                        </a:rPr>
                        <a:t>(OBIS-BR, </a:t>
                      </a:r>
                      <a:r>
                        <a:rPr lang="pt-BR" sz="1400" u="none" strike="noStrike" dirty="0" err="1">
                          <a:effectLst/>
                        </a:rPr>
                        <a:t>Convolvulaceae_Br</a:t>
                      </a:r>
                      <a:r>
                        <a:rPr lang="pt-BR" sz="1400" u="none" strike="noStrike" dirty="0">
                          <a:effectLst/>
                        </a:rPr>
                        <a:t>, </a:t>
                      </a:r>
                      <a:r>
                        <a:rPr lang="pt-BR" sz="1400" u="none" strike="noStrike" dirty="0">
                          <a:effectLst/>
                          <a:latin typeface="+mn-lt"/>
                        </a:rPr>
                        <a:t>Herbário Flora Brasiliensis</a:t>
                      </a:r>
                      <a:r>
                        <a:rPr lang="pt-BR" sz="1400" u="none" strike="noStrike" dirty="0">
                          <a:effectLst/>
                          <a:latin typeface="+mj-lt"/>
                        </a:rPr>
                        <a:t>)</a:t>
                      </a:r>
                      <a:endParaRPr lang="pt-BR" sz="1400" b="1" i="0" u="none" strike="noStrike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02600" marR="0" marT="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u="none" strike="noStrike" dirty="0">
                          <a:effectLst/>
                          <a:latin typeface="+mj-lt"/>
                        </a:rPr>
                        <a:t>3</a:t>
                      </a:r>
                      <a:endParaRPr lang="pt-BR" sz="1400" b="1" i="0" u="none" strike="noStrike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0" marR="102600" marT="0" marB="0" anchor="ctr"/>
                </a:tc>
              </a:tr>
              <a:tr h="248231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  <a:latin typeface="+mj-lt"/>
                        </a:rPr>
                        <a:t>TOTAL</a:t>
                      </a:r>
                      <a:endParaRPr lang="pt-BR" sz="1400" b="1" i="0" u="none" strike="noStrike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02600" marR="0" marT="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u="none" strike="noStrike" dirty="0">
                          <a:effectLst/>
                          <a:latin typeface="+mj-lt"/>
                        </a:rPr>
                        <a:t>157</a:t>
                      </a:r>
                      <a:endParaRPr lang="pt-BR" sz="1400" b="1" i="0" u="none" strike="noStrike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0" marR="102600" marT="0" marB="0" anchor="ctr"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5690"/>
            <a:ext cx="4122165" cy="3845909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54716" y="5251598"/>
            <a:ext cx="3388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41 conjuntos de dados do exterior</a:t>
            </a:r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59" y="813897"/>
            <a:ext cx="1677867" cy="672941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 flipH="1">
            <a:off x="243458" y="5843392"/>
            <a:ext cx="4557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Estados Unidos: </a:t>
            </a:r>
            <a:r>
              <a:rPr lang="pt-BR" dirty="0" smtClean="0"/>
              <a:t>24; Alemanha</a:t>
            </a:r>
            <a:r>
              <a:rPr lang="pt-BR" dirty="0"/>
              <a:t>: </a:t>
            </a:r>
            <a:r>
              <a:rPr lang="pt-BR" dirty="0" smtClean="0"/>
              <a:t>3; Escócia</a:t>
            </a:r>
            <a:r>
              <a:rPr lang="pt-BR" dirty="0"/>
              <a:t>: </a:t>
            </a:r>
            <a:r>
              <a:rPr lang="pt-BR" dirty="0" smtClean="0"/>
              <a:t>1;</a:t>
            </a:r>
            <a:br>
              <a:rPr lang="pt-BR" dirty="0" smtClean="0"/>
            </a:br>
            <a:r>
              <a:rPr lang="pt-BR" dirty="0" smtClean="0"/>
              <a:t> França</a:t>
            </a:r>
            <a:r>
              <a:rPr lang="pt-BR" dirty="0"/>
              <a:t>: </a:t>
            </a:r>
            <a:r>
              <a:rPr lang="pt-BR" dirty="0" smtClean="0"/>
              <a:t>1; Inglaterra</a:t>
            </a:r>
            <a:r>
              <a:rPr lang="pt-BR" dirty="0"/>
              <a:t>: </a:t>
            </a:r>
            <a:r>
              <a:rPr lang="pt-BR" dirty="0" smtClean="0"/>
              <a:t>1; Suíça</a:t>
            </a:r>
            <a:r>
              <a:rPr lang="pt-BR" dirty="0"/>
              <a:t>: 1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6429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Indicador - Uso dos dados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525" y="1566862"/>
            <a:ext cx="6838950" cy="372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89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672</TotalTime>
  <Words>1260</Words>
  <Application>Microsoft Office PowerPoint</Application>
  <PresentationFormat>Apresentação na tela (4:3)</PresentationFormat>
  <Paragraphs>266</Paragraphs>
  <Slides>44</Slides>
  <Notes>4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44</vt:i4>
      </vt:variant>
    </vt:vector>
  </HeadingPairs>
  <TitlesOfParts>
    <vt:vector size="48" baseType="lpstr">
      <vt:lpstr>Arial</vt:lpstr>
      <vt:lpstr>Calibri</vt:lpstr>
      <vt:lpstr>Calibri Light</vt:lpstr>
      <vt:lpstr>Tema do Office</vt:lpstr>
      <vt:lpstr>Comunidades Colaborativas e Dados Abertos: a experiência da rede speciesLink</vt:lpstr>
      <vt:lpstr>Ciência Aberta: novas demandas para a comunicação</vt:lpstr>
      <vt:lpstr>Comunicação Científica e Meio Ambiente</vt:lpstr>
      <vt:lpstr>Apresentação do PowerPoint</vt:lpstr>
      <vt:lpstr>Apresentação do PowerPoint</vt:lpstr>
      <vt:lpstr>speciesLink em números</vt:lpstr>
      <vt:lpstr>Dados de Minas Gerais</vt:lpstr>
      <vt:lpstr>Provedores de Dados: 486 conjuntos</vt:lpstr>
      <vt:lpstr>Indicador - Uso dos dados</vt:lpstr>
      <vt:lpstr>Uso dos dados</vt:lpstr>
      <vt:lpstr>Uso dos dados</vt:lpstr>
      <vt:lpstr>Valoriza as coleções biológicas</vt:lpstr>
      <vt:lpstr>Dados GBIF</vt:lpstr>
      <vt:lpstr>Interface de busca / qualidade dos dados</vt:lpstr>
      <vt:lpstr>Interface de busca / qualidade dos dados</vt:lpstr>
      <vt:lpstr>Resultados</vt:lpstr>
      <vt:lpstr>Resultados</vt:lpstr>
      <vt:lpstr>Resultados</vt:lpstr>
      <vt:lpstr>Resultados</vt:lpstr>
      <vt:lpstr>Resultados</vt:lpstr>
      <vt:lpstr>Interface de busca agrega valor ao dado </vt:lpstr>
      <vt:lpstr>A importância das e-infraestruturas locais</vt:lpstr>
      <vt:lpstr>speciesLink e o INCT - Herbário Virtual</vt:lpstr>
      <vt:lpstr>Cibertaxonomia/Comentário/Anotação</vt:lpstr>
      <vt:lpstr>Comentários / Anotações</vt:lpstr>
      <vt:lpstr>Comentários / Annotation</vt:lpstr>
      <vt:lpstr>Apresentação do PowerPoint</vt:lpstr>
      <vt:lpstr>BioGeo – Biogeografia da Flora e Fungos do Brasil</vt:lpstr>
      <vt:lpstr>Apresentação do PowerPoint</vt:lpstr>
      <vt:lpstr>Lacunas - lacunas.inct.florabrasil.net</vt:lpstr>
      <vt:lpstr>Apresentação do PowerPoint</vt:lpstr>
      <vt:lpstr>Lacunas</vt:lpstr>
      <vt:lpstr>Lacunas Geográficas: Cactaceae – Minas Gerais</vt:lpstr>
      <vt:lpstr>Lacunas: indicador da evolução qualitativa da rede</vt:lpstr>
      <vt:lpstr>Alguns resultados</vt:lpstr>
      <vt:lpstr>Registros utilizados</vt:lpstr>
      <vt:lpstr>Citações</vt:lpstr>
      <vt:lpstr>Apresentação do PowerPoint</vt:lpstr>
      <vt:lpstr>Apresentação do PowerPoint</vt:lpstr>
      <vt:lpstr>Apresentação do PowerPoint</vt:lpstr>
      <vt:lpstr>Alguns resultados</vt:lpstr>
      <vt:lpstr>Oportunidade de colaboração transdisciplinar</vt:lpstr>
      <vt:lpstr>Centro de Referência em Informação Ambiental, CRIA</vt:lpstr>
      <vt:lpstr>Muito obrigada!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Comunidades Colaborativas e Dados Abertos: a experiência da rede speciesLink</dc:title>
  <dc:creator>dora</dc:creator>
  <cp:lastModifiedBy>dora</cp:lastModifiedBy>
  <cp:revision>48</cp:revision>
  <dcterms:created xsi:type="dcterms:W3CDTF">2019-04-23T21:19:07Z</dcterms:created>
  <dcterms:modified xsi:type="dcterms:W3CDTF">2019-04-25T07:23:39Z</dcterms:modified>
</cp:coreProperties>
</file>