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99" r:id="rId3"/>
    <p:sldId id="292" r:id="rId4"/>
    <p:sldId id="261" r:id="rId5"/>
    <p:sldId id="297" r:id="rId6"/>
    <p:sldId id="298" r:id="rId7"/>
    <p:sldId id="306" r:id="rId8"/>
    <p:sldId id="293" r:id="rId9"/>
    <p:sldId id="319" r:id="rId10"/>
    <p:sldId id="305" r:id="rId11"/>
    <p:sldId id="310" r:id="rId12"/>
    <p:sldId id="275" r:id="rId13"/>
    <p:sldId id="301" r:id="rId14"/>
    <p:sldId id="274" r:id="rId15"/>
    <p:sldId id="311" r:id="rId16"/>
    <p:sldId id="316" r:id="rId17"/>
    <p:sldId id="278" r:id="rId18"/>
    <p:sldId id="303" r:id="rId19"/>
    <p:sldId id="302" r:id="rId20"/>
    <p:sldId id="276" r:id="rId21"/>
    <p:sldId id="277" r:id="rId22"/>
    <p:sldId id="321" r:id="rId23"/>
    <p:sldId id="317" r:id="rId24"/>
    <p:sldId id="279" r:id="rId25"/>
    <p:sldId id="323" r:id="rId26"/>
    <p:sldId id="280" r:id="rId27"/>
    <p:sldId id="314" r:id="rId28"/>
    <p:sldId id="313" r:id="rId29"/>
    <p:sldId id="308" r:id="rId30"/>
    <p:sldId id="307" r:id="rId31"/>
    <p:sldId id="309" r:id="rId32"/>
    <p:sldId id="259" r:id="rId33"/>
    <p:sldId id="284" r:id="rId34"/>
    <p:sldId id="285" r:id="rId35"/>
    <p:sldId id="288" r:id="rId36"/>
    <p:sldId id="287" r:id="rId37"/>
    <p:sldId id="286" r:id="rId38"/>
    <p:sldId id="290" r:id="rId39"/>
    <p:sldId id="322" r:id="rId40"/>
    <p:sldId id="2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a" initials="dalc" lastIdx="1" clrIdx="0">
    <p:extLst>
      <p:ext uri="{19B8F6BF-5375-455C-9EA6-DF929625EA0E}">
        <p15:presenceInfo xmlns:p15="http://schemas.microsoft.com/office/powerpoint/2012/main" userId="dor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26" autoAdjust="0"/>
    <p:restoredTop sz="94636" autoAdjust="0"/>
  </p:normalViewPr>
  <p:slideViewPr>
    <p:cSldViewPr snapToGrid="0" showGuides="1">
      <p:cViewPr varScale="1">
        <p:scale>
          <a:sx n="45" d="100"/>
          <a:sy n="45" d="100"/>
        </p:scale>
        <p:origin x="1168" y="56"/>
      </p:cViewPr>
      <p:guideLst>
        <p:guide orient="horz" pos="206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4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DA392-4807-4007-9583-03C03DB18633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CE3E0F9D-E942-4C13-A17F-5817F11B7736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species</a:t>
          </a:r>
          <a:endParaRPr lang="pt-BR" dirty="0"/>
        </a:p>
      </dgm:t>
    </dgm:pt>
    <dgm:pt modelId="{E261AA69-83C5-4EF8-B12A-449A607C945B}" type="parTrans" cxnId="{29DEF71C-72CB-475C-9AEE-FA34DD047549}">
      <dgm:prSet/>
      <dgm:spPr/>
      <dgm:t>
        <a:bodyPr/>
        <a:lstStyle/>
        <a:p>
          <a:endParaRPr lang="pt-BR"/>
        </a:p>
      </dgm:t>
    </dgm:pt>
    <dgm:pt modelId="{A60D8F87-135D-41D7-8C03-F533472E4C22}" type="sibTrans" cxnId="{29DEF71C-72CB-475C-9AEE-FA34DD047549}">
      <dgm:prSet/>
      <dgm:spPr/>
      <dgm:t>
        <a:bodyPr/>
        <a:lstStyle/>
        <a:p>
          <a:endParaRPr lang="pt-BR"/>
        </a:p>
      </dgm:t>
    </dgm:pt>
    <dgm:pt modelId="{6340780C-50CE-4264-AA27-EC8A7CACF173}">
      <dgm:prSet phldrT="[Texto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 err="1" smtClean="0"/>
            <a:t>Geo</a:t>
          </a:r>
          <a:r>
            <a:rPr lang="pt-BR" dirty="0" smtClean="0"/>
            <a:t> </a:t>
          </a:r>
          <a:r>
            <a:rPr lang="pt-BR" dirty="0" err="1" smtClean="0"/>
            <a:t>points</a:t>
          </a:r>
          <a:endParaRPr lang="pt-BR" dirty="0"/>
        </a:p>
      </dgm:t>
    </dgm:pt>
    <dgm:pt modelId="{5B35B2F6-6F84-4BDF-954A-8415CB454735}" type="parTrans" cxnId="{871DD13D-07DC-4555-9E8B-074D6173F746}">
      <dgm:prSet/>
      <dgm:spPr/>
      <dgm:t>
        <a:bodyPr/>
        <a:lstStyle/>
        <a:p>
          <a:endParaRPr lang="pt-BR"/>
        </a:p>
      </dgm:t>
    </dgm:pt>
    <dgm:pt modelId="{396C078D-54A7-45B9-AC76-0E9F1832A53A}" type="sibTrans" cxnId="{871DD13D-07DC-4555-9E8B-074D6173F746}">
      <dgm:prSet/>
      <dgm:spPr/>
      <dgm:t>
        <a:bodyPr/>
        <a:lstStyle/>
        <a:p>
          <a:endParaRPr lang="pt-BR"/>
        </a:p>
      </dgm:t>
    </dgm:pt>
    <dgm:pt modelId="{90AC1687-1292-4529-B795-9B09DE33BE2C}">
      <dgm:prSet phldrT="[Texto]"/>
      <dgm:spPr/>
      <dgm:t>
        <a:bodyPr/>
        <a:lstStyle/>
        <a:p>
          <a:r>
            <a:rPr lang="pt-BR" dirty="0" err="1" smtClean="0"/>
            <a:t>Environmental</a:t>
          </a:r>
          <a:r>
            <a:rPr lang="pt-BR" dirty="0" smtClean="0"/>
            <a:t> data</a:t>
          </a:r>
        </a:p>
        <a:p>
          <a:endParaRPr lang="pt-BR" dirty="0"/>
        </a:p>
      </dgm:t>
    </dgm:pt>
    <dgm:pt modelId="{60F79016-4DC5-45DB-9403-0AD3976D8B1F}" type="parTrans" cxnId="{52DA31DE-0BD6-48A1-A5E0-6F6014B3CD78}">
      <dgm:prSet/>
      <dgm:spPr/>
      <dgm:t>
        <a:bodyPr/>
        <a:lstStyle/>
        <a:p>
          <a:endParaRPr lang="pt-BR"/>
        </a:p>
      </dgm:t>
    </dgm:pt>
    <dgm:pt modelId="{D6E410D2-1BEF-493B-8526-ECD6F29B9123}" type="sibTrans" cxnId="{52DA31DE-0BD6-48A1-A5E0-6F6014B3CD78}">
      <dgm:prSet/>
      <dgm:spPr/>
      <dgm:t>
        <a:bodyPr/>
        <a:lstStyle/>
        <a:p>
          <a:endParaRPr lang="pt-BR"/>
        </a:p>
      </dgm:t>
    </dgm:pt>
    <dgm:pt modelId="{BC88768A-D7D6-4FB8-AB54-821DFEE6F65A}" type="pres">
      <dgm:prSet presAssocID="{F79DA392-4807-4007-9583-03C03DB18633}" presName="Name0" presStyleCnt="0">
        <dgm:presLayoutVars>
          <dgm:dir/>
          <dgm:resizeHandles val="exact"/>
        </dgm:presLayoutVars>
      </dgm:prSet>
      <dgm:spPr/>
    </dgm:pt>
    <dgm:pt modelId="{E754B641-133B-4E1D-8B7C-AEDE5E3147E4}" type="pres">
      <dgm:prSet presAssocID="{CE3E0F9D-E942-4C13-A17F-5817F11B7736}" presName="composite" presStyleCnt="0"/>
      <dgm:spPr/>
    </dgm:pt>
    <dgm:pt modelId="{450A070B-A797-4D50-A975-DA9E68351ADF}" type="pres">
      <dgm:prSet presAssocID="{CE3E0F9D-E942-4C13-A17F-5817F11B7736}" presName="bgChev" presStyleLbl="node1" presStyleIdx="0" presStyleCnt="3" custLinFactNeighborX="24286"/>
      <dgm:spPr>
        <a:solidFill>
          <a:schemeClr val="bg2">
            <a:lumMod val="75000"/>
          </a:schemeClr>
        </a:solidFill>
      </dgm:spPr>
    </dgm:pt>
    <dgm:pt modelId="{F28381D2-80EE-48E1-9225-42E70DF51D44}" type="pres">
      <dgm:prSet presAssocID="{CE3E0F9D-E942-4C13-A17F-5817F11B7736}" presName="txNode" presStyleLbl="fgAcc1" presStyleIdx="0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77D0939-B6D0-4296-99FD-87339A2EC785}" type="pres">
      <dgm:prSet presAssocID="{A60D8F87-135D-41D7-8C03-F533472E4C22}" presName="compositeSpace" presStyleCnt="0"/>
      <dgm:spPr/>
    </dgm:pt>
    <dgm:pt modelId="{44544E59-9B4F-4FF4-A1AA-79488A335DA3}" type="pres">
      <dgm:prSet presAssocID="{6340780C-50CE-4264-AA27-EC8A7CACF173}" presName="composite" presStyleCnt="0"/>
      <dgm:spPr/>
    </dgm:pt>
    <dgm:pt modelId="{A4BF6E92-425A-4048-A1BA-5966976C75DF}" type="pres">
      <dgm:prSet presAssocID="{6340780C-50CE-4264-AA27-EC8A7CACF173}" presName="bgChev" presStyleLbl="node1" presStyleIdx="1" presStyleCnt="3" custLinFactNeighborX="24286"/>
      <dgm:spPr>
        <a:solidFill>
          <a:schemeClr val="accent6">
            <a:lumMod val="60000"/>
            <a:lumOff val="40000"/>
          </a:schemeClr>
        </a:solidFill>
      </dgm:spPr>
    </dgm:pt>
    <dgm:pt modelId="{02AD11C8-75C2-46A0-97F4-C180EC0EF8A0}" type="pres">
      <dgm:prSet presAssocID="{6340780C-50CE-4264-AA27-EC8A7CACF173}" presName="txNode" presStyleLbl="fgAcc1" presStyleIdx="1" presStyleCnt="3" custLinFactNeighborX="287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D3A123-E17A-448B-9ABE-F6363EFAB6E9}" type="pres">
      <dgm:prSet presAssocID="{396C078D-54A7-45B9-AC76-0E9F1832A53A}" presName="compositeSpace" presStyleCnt="0"/>
      <dgm:spPr/>
    </dgm:pt>
    <dgm:pt modelId="{FB02F7C3-D32F-4868-B448-481A16FA7F6B}" type="pres">
      <dgm:prSet presAssocID="{90AC1687-1292-4529-B795-9B09DE33BE2C}" presName="composite" presStyleCnt="0"/>
      <dgm:spPr/>
    </dgm:pt>
    <dgm:pt modelId="{125A0660-3ADC-4AC2-89FD-9F584133920C}" type="pres">
      <dgm:prSet presAssocID="{90AC1687-1292-4529-B795-9B09DE33BE2C}" presName="bgChev" presStyleLbl="node1" presStyleIdx="2" presStyleCnt="3" custLinFactNeighborX="41710" custLinFactNeighborY="-4285"/>
      <dgm:spPr>
        <a:solidFill>
          <a:srgbClr val="FF0000"/>
        </a:solidFill>
      </dgm:spPr>
    </dgm:pt>
    <dgm:pt modelId="{D2343C74-441D-4443-AE8C-CB9A39164CA0}" type="pres">
      <dgm:prSet presAssocID="{90AC1687-1292-4529-B795-9B09DE33BE2C}" presName="txNode" presStyleLbl="fgAcc1" presStyleIdx="2" presStyleCnt="3" custScaleX="105908" custScaleY="96172" custLinFactNeighborX="31182" custLinFactNeighborY="-116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9DEF71C-72CB-475C-9AEE-FA34DD047549}" srcId="{F79DA392-4807-4007-9583-03C03DB18633}" destId="{CE3E0F9D-E942-4C13-A17F-5817F11B7736}" srcOrd="0" destOrd="0" parTransId="{E261AA69-83C5-4EF8-B12A-449A607C945B}" sibTransId="{A60D8F87-135D-41D7-8C03-F533472E4C22}"/>
    <dgm:cxn modelId="{871DD13D-07DC-4555-9E8B-074D6173F746}" srcId="{F79DA392-4807-4007-9583-03C03DB18633}" destId="{6340780C-50CE-4264-AA27-EC8A7CACF173}" srcOrd="1" destOrd="0" parTransId="{5B35B2F6-6F84-4BDF-954A-8415CB454735}" sibTransId="{396C078D-54A7-45B9-AC76-0E9F1832A53A}"/>
    <dgm:cxn modelId="{CB8DF976-1380-4FAE-AFD5-B7535DAA7972}" type="presOf" srcId="{F79DA392-4807-4007-9583-03C03DB18633}" destId="{BC88768A-D7D6-4FB8-AB54-821DFEE6F65A}" srcOrd="0" destOrd="0" presId="urn:microsoft.com/office/officeart/2005/8/layout/chevronAccent+Icon"/>
    <dgm:cxn modelId="{7C761648-DDD7-45E4-A43A-4E76E583736A}" type="presOf" srcId="{90AC1687-1292-4529-B795-9B09DE33BE2C}" destId="{D2343C74-441D-4443-AE8C-CB9A39164CA0}" srcOrd="0" destOrd="0" presId="urn:microsoft.com/office/officeart/2005/8/layout/chevronAccent+Icon"/>
    <dgm:cxn modelId="{AD3FFFD5-7D42-4C03-911C-B3A4C4BAB5E1}" type="presOf" srcId="{6340780C-50CE-4264-AA27-EC8A7CACF173}" destId="{02AD11C8-75C2-46A0-97F4-C180EC0EF8A0}" srcOrd="0" destOrd="0" presId="urn:microsoft.com/office/officeart/2005/8/layout/chevronAccent+Icon"/>
    <dgm:cxn modelId="{1779BD70-548A-4307-B5DF-16AFD6190D8B}" type="presOf" srcId="{CE3E0F9D-E942-4C13-A17F-5817F11B7736}" destId="{F28381D2-80EE-48E1-9225-42E70DF51D44}" srcOrd="0" destOrd="0" presId="urn:microsoft.com/office/officeart/2005/8/layout/chevronAccent+Icon"/>
    <dgm:cxn modelId="{52DA31DE-0BD6-48A1-A5E0-6F6014B3CD78}" srcId="{F79DA392-4807-4007-9583-03C03DB18633}" destId="{90AC1687-1292-4529-B795-9B09DE33BE2C}" srcOrd="2" destOrd="0" parTransId="{60F79016-4DC5-45DB-9403-0AD3976D8B1F}" sibTransId="{D6E410D2-1BEF-493B-8526-ECD6F29B9123}"/>
    <dgm:cxn modelId="{0E83B5D7-93EB-4629-A78C-D048849467EB}" type="presParOf" srcId="{BC88768A-D7D6-4FB8-AB54-821DFEE6F65A}" destId="{E754B641-133B-4E1D-8B7C-AEDE5E3147E4}" srcOrd="0" destOrd="0" presId="urn:microsoft.com/office/officeart/2005/8/layout/chevronAccent+Icon"/>
    <dgm:cxn modelId="{640C3D83-18AD-4F05-9A7F-FE74BB271B77}" type="presParOf" srcId="{E754B641-133B-4E1D-8B7C-AEDE5E3147E4}" destId="{450A070B-A797-4D50-A975-DA9E68351ADF}" srcOrd="0" destOrd="0" presId="urn:microsoft.com/office/officeart/2005/8/layout/chevronAccent+Icon"/>
    <dgm:cxn modelId="{662BF428-CE0B-403B-8BE2-48C5F3D00E2F}" type="presParOf" srcId="{E754B641-133B-4E1D-8B7C-AEDE5E3147E4}" destId="{F28381D2-80EE-48E1-9225-42E70DF51D44}" srcOrd="1" destOrd="0" presId="urn:microsoft.com/office/officeart/2005/8/layout/chevronAccent+Icon"/>
    <dgm:cxn modelId="{552FDA28-FFC1-4EA8-8048-CED6538BF6DA}" type="presParOf" srcId="{BC88768A-D7D6-4FB8-AB54-821DFEE6F65A}" destId="{277D0939-B6D0-4296-99FD-87339A2EC785}" srcOrd="1" destOrd="0" presId="urn:microsoft.com/office/officeart/2005/8/layout/chevronAccent+Icon"/>
    <dgm:cxn modelId="{B807F724-37A2-456A-AC26-572AD650243E}" type="presParOf" srcId="{BC88768A-D7D6-4FB8-AB54-821DFEE6F65A}" destId="{44544E59-9B4F-4FF4-A1AA-79488A335DA3}" srcOrd="2" destOrd="0" presId="urn:microsoft.com/office/officeart/2005/8/layout/chevronAccent+Icon"/>
    <dgm:cxn modelId="{9B59BC79-D782-4BFD-9273-988DBF485267}" type="presParOf" srcId="{44544E59-9B4F-4FF4-A1AA-79488A335DA3}" destId="{A4BF6E92-425A-4048-A1BA-5966976C75DF}" srcOrd="0" destOrd="0" presId="urn:microsoft.com/office/officeart/2005/8/layout/chevronAccent+Icon"/>
    <dgm:cxn modelId="{4FD737D7-8BF9-4825-A0E1-8593C2C7AE1E}" type="presParOf" srcId="{44544E59-9B4F-4FF4-A1AA-79488A335DA3}" destId="{02AD11C8-75C2-46A0-97F4-C180EC0EF8A0}" srcOrd="1" destOrd="0" presId="urn:microsoft.com/office/officeart/2005/8/layout/chevronAccent+Icon"/>
    <dgm:cxn modelId="{A6BCC374-1489-4C8F-801E-17FF396DD701}" type="presParOf" srcId="{BC88768A-D7D6-4FB8-AB54-821DFEE6F65A}" destId="{AFD3A123-E17A-448B-9ABE-F6363EFAB6E9}" srcOrd="3" destOrd="0" presId="urn:microsoft.com/office/officeart/2005/8/layout/chevronAccent+Icon"/>
    <dgm:cxn modelId="{37D597CE-3F2E-48AB-9ED1-4896A9A33AC3}" type="presParOf" srcId="{BC88768A-D7D6-4FB8-AB54-821DFEE6F65A}" destId="{FB02F7C3-D32F-4868-B448-481A16FA7F6B}" srcOrd="4" destOrd="0" presId="urn:microsoft.com/office/officeart/2005/8/layout/chevronAccent+Icon"/>
    <dgm:cxn modelId="{872ECA76-E4B4-478A-8CF7-FE1EA4760D13}" type="presParOf" srcId="{FB02F7C3-D32F-4868-B448-481A16FA7F6B}" destId="{125A0660-3ADC-4AC2-89FD-9F584133920C}" srcOrd="0" destOrd="0" presId="urn:microsoft.com/office/officeart/2005/8/layout/chevronAccent+Icon"/>
    <dgm:cxn modelId="{2712EAC3-2A10-469C-B49B-1D608905F6FF}" type="presParOf" srcId="{FB02F7C3-D32F-4868-B448-481A16FA7F6B}" destId="{D2343C74-441D-4443-AE8C-CB9A39164CA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B5FF7F-445E-47DB-9BAF-50EA0102B3F5}" type="doc">
      <dgm:prSet loTypeId="urn:microsoft.com/office/officeart/2005/8/layout/funnel1" loCatId="relationship" qsTypeId="urn:microsoft.com/office/officeart/2005/8/quickstyle/simple5" qsCatId="simple" csTypeId="urn:microsoft.com/office/officeart/2005/8/colors/accent6_1" csCatId="accent6" phldr="1"/>
      <dgm:spPr/>
    </dgm:pt>
    <dgm:pt modelId="{CD11EA44-F6B2-495E-8200-1B44594A98D2}">
      <dgm:prSet phldrT="[Texto]" custT="1"/>
      <dgm:spPr/>
      <dgm:t>
        <a:bodyPr/>
        <a:lstStyle/>
        <a:p>
          <a:r>
            <a:rPr lang="en-US" sz="1800" b="1" noProof="0" dirty="0" err="1" smtClean="0"/>
            <a:t>Usuários</a:t>
          </a:r>
          <a:endParaRPr lang="en-US" sz="1800" b="1" noProof="0" dirty="0"/>
        </a:p>
      </dgm:t>
    </dgm:pt>
    <dgm:pt modelId="{F7F83C61-C85D-45DE-B5D2-432703F8EA24}" type="parTrans" cxnId="{A0C844E1-11C6-468A-8A47-0E4F1B18B750}">
      <dgm:prSet/>
      <dgm:spPr/>
      <dgm:t>
        <a:bodyPr/>
        <a:lstStyle/>
        <a:p>
          <a:endParaRPr lang="en-US" noProof="0" dirty="0"/>
        </a:p>
      </dgm:t>
    </dgm:pt>
    <dgm:pt modelId="{FFCB8040-A247-403E-965D-22C4EC6199E7}" type="sibTrans" cxnId="{A0C844E1-11C6-468A-8A47-0E4F1B18B750}">
      <dgm:prSet/>
      <dgm:spPr/>
      <dgm:t>
        <a:bodyPr/>
        <a:lstStyle/>
        <a:p>
          <a:endParaRPr lang="en-US" noProof="0" dirty="0"/>
        </a:p>
      </dgm:t>
    </dgm:pt>
    <dgm:pt modelId="{B82CF564-E2A7-43B7-BB64-60F4BB2315A5}">
      <dgm:prSet phldrT="[Texto]" custT="1"/>
      <dgm:spPr/>
      <dgm:t>
        <a:bodyPr/>
        <a:lstStyle/>
        <a:p>
          <a:r>
            <a:rPr lang="en-US" sz="1800" b="1" noProof="0" dirty="0" err="1" smtClean="0"/>
            <a:t>Provedores</a:t>
          </a:r>
          <a:r>
            <a:rPr lang="en-US" sz="1800" b="1" noProof="0" dirty="0" smtClean="0"/>
            <a:t> de dados</a:t>
          </a:r>
          <a:endParaRPr lang="en-US" sz="1800" b="1" noProof="0" dirty="0"/>
        </a:p>
      </dgm:t>
    </dgm:pt>
    <dgm:pt modelId="{7029723E-A5E2-4784-A627-FF8D5637E687}" type="parTrans" cxnId="{B4AD9A7F-13C3-465C-9E4B-3E0F5359616E}">
      <dgm:prSet/>
      <dgm:spPr/>
      <dgm:t>
        <a:bodyPr/>
        <a:lstStyle/>
        <a:p>
          <a:endParaRPr lang="en-US" noProof="0" dirty="0"/>
        </a:p>
      </dgm:t>
    </dgm:pt>
    <dgm:pt modelId="{BA517C30-4AAF-4156-B2A2-B1837177B03B}" type="sibTrans" cxnId="{B4AD9A7F-13C3-465C-9E4B-3E0F5359616E}">
      <dgm:prSet/>
      <dgm:spPr/>
      <dgm:t>
        <a:bodyPr/>
        <a:lstStyle/>
        <a:p>
          <a:endParaRPr lang="en-US" noProof="0" dirty="0"/>
        </a:p>
      </dgm:t>
    </dgm:pt>
    <dgm:pt modelId="{64CC7400-B5F6-4EBC-95BA-06D4A5D7E085}">
      <dgm:prSet phldrT="[Texto]"/>
      <dgm:spPr/>
      <dgm:t>
        <a:bodyPr/>
        <a:lstStyle/>
        <a:p>
          <a:r>
            <a:rPr lang="en-US" i="1" noProof="0" dirty="0" smtClean="0"/>
            <a:t>e</a:t>
          </a:r>
          <a:r>
            <a:rPr lang="en-US" noProof="0" dirty="0" smtClean="0"/>
            <a:t>-</a:t>
          </a:r>
          <a:r>
            <a:rPr lang="en-US" noProof="0" dirty="0" err="1" smtClean="0"/>
            <a:t>infraestrutura</a:t>
          </a:r>
          <a:endParaRPr lang="en-US" noProof="0" dirty="0"/>
        </a:p>
      </dgm:t>
    </dgm:pt>
    <dgm:pt modelId="{9A5234C4-3870-420E-A7E8-E62FC10BFDCA}" type="parTrans" cxnId="{CD784CC8-DF23-47CA-B3F0-70BC619AFCCD}">
      <dgm:prSet/>
      <dgm:spPr/>
      <dgm:t>
        <a:bodyPr/>
        <a:lstStyle/>
        <a:p>
          <a:endParaRPr lang="en-US" noProof="0" dirty="0"/>
        </a:p>
      </dgm:t>
    </dgm:pt>
    <dgm:pt modelId="{01F0892D-A0F8-47F8-B012-C9F43BCD9105}" type="sibTrans" cxnId="{CD784CC8-DF23-47CA-B3F0-70BC619AFCCD}">
      <dgm:prSet/>
      <dgm:spPr/>
      <dgm:t>
        <a:bodyPr/>
        <a:lstStyle/>
        <a:p>
          <a:endParaRPr lang="en-US" noProof="0" dirty="0"/>
        </a:p>
      </dgm:t>
    </dgm:pt>
    <dgm:pt modelId="{75857E79-F86E-4BED-97D0-AB59EE5F207D}">
      <dgm:prSet phldrT="[Texto]" custT="1"/>
      <dgm:spPr/>
      <dgm:t>
        <a:bodyPr/>
        <a:lstStyle/>
        <a:p>
          <a:r>
            <a:rPr lang="en-US" sz="1800" b="1" noProof="0" dirty="0" err="1" smtClean="0"/>
            <a:t>Equipe</a:t>
          </a:r>
          <a:r>
            <a:rPr lang="en-US" sz="1800" b="1" noProof="0" dirty="0" smtClean="0"/>
            <a:t> </a:t>
          </a:r>
          <a:r>
            <a:rPr lang="en-US" sz="1800" b="1" noProof="0" dirty="0" err="1" smtClean="0"/>
            <a:t>informática</a:t>
          </a:r>
          <a:endParaRPr lang="en-US" sz="1800" b="1" noProof="0" dirty="0"/>
        </a:p>
      </dgm:t>
    </dgm:pt>
    <dgm:pt modelId="{A7804D4F-A460-43AD-B28A-7566CCFB6E61}" type="parTrans" cxnId="{D8736DED-4E7B-4AD2-84CD-A78B90082C89}">
      <dgm:prSet/>
      <dgm:spPr/>
      <dgm:t>
        <a:bodyPr/>
        <a:lstStyle/>
        <a:p>
          <a:endParaRPr lang="pt-BR"/>
        </a:p>
      </dgm:t>
    </dgm:pt>
    <dgm:pt modelId="{C65E92CC-A61A-46C3-A5C8-053E80B76BC9}" type="sibTrans" cxnId="{D8736DED-4E7B-4AD2-84CD-A78B90082C89}">
      <dgm:prSet/>
      <dgm:spPr/>
      <dgm:t>
        <a:bodyPr/>
        <a:lstStyle/>
        <a:p>
          <a:endParaRPr lang="pt-BR"/>
        </a:p>
      </dgm:t>
    </dgm:pt>
    <dgm:pt modelId="{5CB38955-21D9-4EA8-B5F3-D639237C500B}" type="pres">
      <dgm:prSet presAssocID="{ACB5FF7F-445E-47DB-9BAF-50EA0102B3F5}" presName="Name0" presStyleCnt="0">
        <dgm:presLayoutVars>
          <dgm:chMax val="4"/>
          <dgm:resizeHandles val="exact"/>
        </dgm:presLayoutVars>
      </dgm:prSet>
      <dgm:spPr/>
    </dgm:pt>
    <dgm:pt modelId="{079D29D0-342B-452A-8BBD-5006204DE0BA}" type="pres">
      <dgm:prSet presAssocID="{ACB5FF7F-445E-47DB-9BAF-50EA0102B3F5}" presName="ellipse" presStyleLbl="trBgShp" presStyleIdx="0" presStyleCnt="1" custScaleX="135288" custScaleY="129630" custLinFactNeighborX="-579" custLinFactNeighborY="7500"/>
      <dgm:spPr/>
    </dgm:pt>
    <dgm:pt modelId="{AB6CA242-19BA-4039-A442-606D7D20315C}" type="pres">
      <dgm:prSet presAssocID="{ACB5FF7F-445E-47DB-9BAF-50EA0102B3F5}" presName="arrow1" presStyleLbl="fgShp" presStyleIdx="0" presStyleCnt="1" custLinFactNeighborX="-4030" custLinFactNeighborY="6999"/>
      <dgm:spPr/>
    </dgm:pt>
    <dgm:pt modelId="{F929FDAF-EB21-4149-8B06-2A9895D386EA}" type="pres">
      <dgm:prSet presAssocID="{ACB5FF7F-445E-47DB-9BAF-50EA0102B3F5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DEC041D-D1BE-4E8A-A26C-C93E21343DC5}" type="pres">
      <dgm:prSet presAssocID="{B82CF564-E2A7-43B7-BB64-60F4BB2315A5}" presName="item1" presStyleLbl="node1" presStyleIdx="0" presStyleCnt="3" custScaleX="13763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C7356A1-9447-462C-9C9C-B1BBD8DEBC0F}" type="pres">
      <dgm:prSet presAssocID="{75857E79-F86E-4BED-97D0-AB59EE5F207D}" presName="item2" presStyleLbl="node1" presStyleIdx="1" presStyleCnt="3" custScaleX="137630" custLinFactNeighborX="-23229" custLinFactNeighborY="-201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A772BCC-81E6-464A-8DA9-C242D4519AB0}" type="pres">
      <dgm:prSet presAssocID="{64CC7400-B5F6-4EBC-95BA-06D4A5D7E085}" presName="item3" presStyleLbl="node1" presStyleIdx="2" presStyleCnt="3" custScaleX="137630" custLinFactNeighborX="41481" custLinFactNeighborY="1493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3B78DC7-3666-446B-83F8-F4995BB9BE68}" type="pres">
      <dgm:prSet presAssocID="{ACB5FF7F-445E-47DB-9BAF-50EA0102B3F5}" presName="funnel" presStyleLbl="trAlignAcc1" presStyleIdx="0" presStyleCnt="1" custScaleX="123198" custLinFactNeighborX="-1940" custLinFactNeighborY="3774"/>
      <dgm:spPr/>
      <dgm:t>
        <a:bodyPr/>
        <a:lstStyle/>
        <a:p>
          <a:endParaRPr lang="pt-BR"/>
        </a:p>
      </dgm:t>
    </dgm:pt>
  </dgm:ptLst>
  <dgm:cxnLst>
    <dgm:cxn modelId="{007B94BD-FA86-46A0-A257-E39E8C09C253}" type="presOf" srcId="{B82CF564-E2A7-43B7-BB64-60F4BB2315A5}" destId="{DC7356A1-9447-462C-9C9C-B1BBD8DEBC0F}" srcOrd="0" destOrd="0" presId="urn:microsoft.com/office/officeart/2005/8/layout/funnel1"/>
    <dgm:cxn modelId="{B4AD9A7F-13C3-465C-9E4B-3E0F5359616E}" srcId="{ACB5FF7F-445E-47DB-9BAF-50EA0102B3F5}" destId="{B82CF564-E2A7-43B7-BB64-60F4BB2315A5}" srcOrd="1" destOrd="0" parTransId="{7029723E-A5E2-4784-A627-FF8D5637E687}" sibTransId="{BA517C30-4AAF-4156-B2A2-B1837177B03B}"/>
    <dgm:cxn modelId="{605FD85E-F64F-4B4D-B595-4FAC5CAFAF7A}" type="presOf" srcId="{CD11EA44-F6B2-495E-8200-1B44594A98D2}" destId="{AA772BCC-81E6-464A-8DA9-C242D4519AB0}" srcOrd="0" destOrd="0" presId="urn:microsoft.com/office/officeart/2005/8/layout/funnel1"/>
    <dgm:cxn modelId="{D8736DED-4E7B-4AD2-84CD-A78B90082C89}" srcId="{ACB5FF7F-445E-47DB-9BAF-50EA0102B3F5}" destId="{75857E79-F86E-4BED-97D0-AB59EE5F207D}" srcOrd="2" destOrd="0" parTransId="{A7804D4F-A460-43AD-B28A-7566CCFB6E61}" sibTransId="{C65E92CC-A61A-46C3-A5C8-053E80B76BC9}"/>
    <dgm:cxn modelId="{CD784CC8-DF23-47CA-B3F0-70BC619AFCCD}" srcId="{ACB5FF7F-445E-47DB-9BAF-50EA0102B3F5}" destId="{64CC7400-B5F6-4EBC-95BA-06D4A5D7E085}" srcOrd="3" destOrd="0" parTransId="{9A5234C4-3870-420E-A7E8-E62FC10BFDCA}" sibTransId="{01F0892D-A0F8-47F8-B012-C9F43BCD9105}"/>
    <dgm:cxn modelId="{520C9977-FC18-440C-912D-32C1AEF174C6}" type="presOf" srcId="{ACB5FF7F-445E-47DB-9BAF-50EA0102B3F5}" destId="{5CB38955-21D9-4EA8-B5F3-D639237C500B}" srcOrd="0" destOrd="0" presId="urn:microsoft.com/office/officeart/2005/8/layout/funnel1"/>
    <dgm:cxn modelId="{A0C844E1-11C6-468A-8A47-0E4F1B18B750}" srcId="{ACB5FF7F-445E-47DB-9BAF-50EA0102B3F5}" destId="{CD11EA44-F6B2-495E-8200-1B44594A98D2}" srcOrd="0" destOrd="0" parTransId="{F7F83C61-C85D-45DE-B5D2-432703F8EA24}" sibTransId="{FFCB8040-A247-403E-965D-22C4EC6199E7}"/>
    <dgm:cxn modelId="{EDA34B17-9D96-4D0E-9769-C8A962F688DA}" type="presOf" srcId="{75857E79-F86E-4BED-97D0-AB59EE5F207D}" destId="{CDEC041D-D1BE-4E8A-A26C-C93E21343DC5}" srcOrd="0" destOrd="0" presId="urn:microsoft.com/office/officeart/2005/8/layout/funnel1"/>
    <dgm:cxn modelId="{BD3C2028-D354-4A2D-B457-3DDA034F8177}" type="presOf" srcId="{64CC7400-B5F6-4EBC-95BA-06D4A5D7E085}" destId="{F929FDAF-EB21-4149-8B06-2A9895D386EA}" srcOrd="0" destOrd="0" presId="urn:microsoft.com/office/officeart/2005/8/layout/funnel1"/>
    <dgm:cxn modelId="{DF8A2869-C296-4C49-AAEC-A838DD2A77CD}" type="presParOf" srcId="{5CB38955-21D9-4EA8-B5F3-D639237C500B}" destId="{079D29D0-342B-452A-8BBD-5006204DE0BA}" srcOrd="0" destOrd="0" presId="urn:microsoft.com/office/officeart/2005/8/layout/funnel1"/>
    <dgm:cxn modelId="{45AFCA3A-AB80-4277-BD93-555A928A966F}" type="presParOf" srcId="{5CB38955-21D9-4EA8-B5F3-D639237C500B}" destId="{AB6CA242-19BA-4039-A442-606D7D20315C}" srcOrd="1" destOrd="0" presId="urn:microsoft.com/office/officeart/2005/8/layout/funnel1"/>
    <dgm:cxn modelId="{5C2E5CC0-4385-419F-9F6A-6B5879AB857B}" type="presParOf" srcId="{5CB38955-21D9-4EA8-B5F3-D639237C500B}" destId="{F929FDAF-EB21-4149-8B06-2A9895D386EA}" srcOrd="2" destOrd="0" presId="urn:microsoft.com/office/officeart/2005/8/layout/funnel1"/>
    <dgm:cxn modelId="{EAE27D31-65B0-4FC2-AAFA-5253B021D6D9}" type="presParOf" srcId="{5CB38955-21D9-4EA8-B5F3-D639237C500B}" destId="{CDEC041D-D1BE-4E8A-A26C-C93E21343DC5}" srcOrd="3" destOrd="0" presId="urn:microsoft.com/office/officeart/2005/8/layout/funnel1"/>
    <dgm:cxn modelId="{5375CCF3-7CFB-4590-8D48-6DE94DE9FE7E}" type="presParOf" srcId="{5CB38955-21D9-4EA8-B5F3-D639237C500B}" destId="{DC7356A1-9447-462C-9C9C-B1BBD8DEBC0F}" srcOrd="4" destOrd="0" presId="urn:microsoft.com/office/officeart/2005/8/layout/funnel1"/>
    <dgm:cxn modelId="{5A4E3373-4296-4B3C-8A25-CCF9EC13BEC9}" type="presParOf" srcId="{5CB38955-21D9-4EA8-B5F3-D639237C500B}" destId="{AA772BCC-81E6-464A-8DA9-C242D4519AB0}" srcOrd="5" destOrd="0" presId="urn:microsoft.com/office/officeart/2005/8/layout/funnel1"/>
    <dgm:cxn modelId="{2467FBFD-8717-4586-9EE7-7F39CA31B541}" type="presParOf" srcId="{5CB38955-21D9-4EA8-B5F3-D639237C500B}" destId="{83B78DC7-3666-446B-83F8-F4995BB9BE6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0A070B-A797-4D50-A975-DA9E68351ADF}">
      <dsp:nvSpPr>
        <dsp:cNvPr id="0" name=""/>
        <dsp:cNvSpPr/>
      </dsp:nvSpPr>
      <dsp:spPr>
        <a:xfrm>
          <a:off x="518213" y="939357"/>
          <a:ext cx="2127714" cy="821297"/>
        </a:xfrm>
        <a:prstGeom prst="chevron">
          <a:avLst>
            <a:gd name="adj" fmla="val 40000"/>
          </a:avLst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381D2-80EE-48E1-9225-42E70DF51D44}">
      <dsp:nvSpPr>
        <dsp:cNvPr id="0" name=""/>
        <dsp:cNvSpPr/>
      </dsp:nvSpPr>
      <dsp:spPr>
        <a:xfrm>
          <a:off x="1085518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species</a:t>
          </a:r>
          <a:endParaRPr lang="pt-BR" sz="1500" kern="1200" dirty="0"/>
        </a:p>
      </dsp:txBody>
      <dsp:txXfrm>
        <a:off x="1109573" y="1168737"/>
        <a:ext cx="1748626" cy="773187"/>
      </dsp:txXfrm>
    </dsp:sp>
    <dsp:sp modelId="{A4BF6E92-425A-4048-A1BA-5966976C75DF}">
      <dsp:nvSpPr>
        <dsp:cNvPr id="0" name=""/>
        <dsp:cNvSpPr/>
      </dsp:nvSpPr>
      <dsp:spPr>
        <a:xfrm>
          <a:off x="2948536" y="939357"/>
          <a:ext cx="2127714" cy="821297"/>
        </a:xfrm>
        <a:prstGeom prst="chevron">
          <a:avLst>
            <a:gd name="adj" fmla="val 4000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AD11C8-75C2-46A0-97F4-C180EC0EF8A0}">
      <dsp:nvSpPr>
        <dsp:cNvPr id="0" name=""/>
        <dsp:cNvSpPr/>
      </dsp:nvSpPr>
      <dsp:spPr>
        <a:xfrm>
          <a:off x="3515841" y="1144682"/>
          <a:ext cx="1796736" cy="82129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Geo</a:t>
          </a:r>
          <a:r>
            <a:rPr lang="pt-BR" sz="1500" kern="1200" dirty="0" smtClean="0"/>
            <a:t> </a:t>
          </a:r>
          <a:r>
            <a:rPr lang="pt-BR" sz="1500" kern="1200" dirty="0" err="1" smtClean="0"/>
            <a:t>points</a:t>
          </a:r>
          <a:endParaRPr lang="pt-BR" sz="1500" kern="1200" dirty="0"/>
        </a:p>
      </dsp:txBody>
      <dsp:txXfrm>
        <a:off x="3539896" y="1168737"/>
        <a:ext cx="1748626" cy="773187"/>
      </dsp:txXfrm>
    </dsp:sp>
    <dsp:sp modelId="{125A0660-3ADC-4AC2-89FD-9F584133920C}">
      <dsp:nvSpPr>
        <dsp:cNvPr id="0" name=""/>
        <dsp:cNvSpPr/>
      </dsp:nvSpPr>
      <dsp:spPr>
        <a:xfrm>
          <a:off x="5153087" y="912024"/>
          <a:ext cx="2127714" cy="821297"/>
        </a:xfrm>
        <a:prstGeom prst="chevron">
          <a:avLst>
            <a:gd name="adj" fmla="val 4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343C74-441D-4443-AE8C-CB9A39164CA0}">
      <dsp:nvSpPr>
        <dsp:cNvPr id="0" name=""/>
        <dsp:cNvSpPr/>
      </dsp:nvSpPr>
      <dsp:spPr>
        <a:xfrm>
          <a:off x="5377913" y="1158693"/>
          <a:ext cx="1902888" cy="789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kern="1200" dirty="0" err="1" smtClean="0"/>
            <a:t>Environmental</a:t>
          </a:r>
          <a:r>
            <a:rPr lang="pt-BR" sz="1500" kern="1200" dirty="0" smtClean="0"/>
            <a:t> data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500" kern="1200" dirty="0"/>
        </a:p>
      </dsp:txBody>
      <dsp:txXfrm>
        <a:off x="5401047" y="1181827"/>
        <a:ext cx="1856620" cy="7435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9D29D0-342B-452A-8BBD-5006204DE0BA}">
      <dsp:nvSpPr>
        <dsp:cNvPr id="0" name=""/>
        <dsp:cNvSpPr/>
      </dsp:nvSpPr>
      <dsp:spPr>
        <a:xfrm>
          <a:off x="1848995" y="107981"/>
          <a:ext cx="4970453" cy="1653981"/>
        </a:xfrm>
        <a:prstGeom prst="ellipse">
          <a:avLst/>
        </a:prstGeom>
        <a:solidFill>
          <a:schemeClr val="accent6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CA242-19BA-4039-A442-606D7D20315C}">
      <dsp:nvSpPr>
        <dsp:cNvPr id="0" name=""/>
        <dsp:cNvSpPr/>
      </dsp:nvSpPr>
      <dsp:spPr>
        <a:xfrm>
          <a:off x="3976490" y="3357516"/>
          <a:ext cx="712011" cy="455687"/>
        </a:xfrm>
        <a:prstGeom prst="downArrow">
          <a:avLst/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F929FDAF-EB21-4149-8B06-2A9895D386EA}">
      <dsp:nvSpPr>
        <dsp:cNvPr id="0" name=""/>
        <dsp:cNvSpPr/>
      </dsp:nvSpPr>
      <dsp:spPr>
        <a:xfrm>
          <a:off x="2652362" y="3690172"/>
          <a:ext cx="3417655" cy="854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noProof="0" dirty="0" smtClean="0"/>
            <a:t>e</a:t>
          </a:r>
          <a:r>
            <a:rPr lang="en-US" sz="3000" kern="1200" noProof="0" dirty="0" smtClean="0"/>
            <a:t>-</a:t>
          </a:r>
          <a:r>
            <a:rPr lang="en-US" sz="3000" kern="1200" noProof="0" dirty="0" err="1" smtClean="0"/>
            <a:t>infraestrutura</a:t>
          </a:r>
          <a:endParaRPr lang="en-US" sz="3000" kern="1200" noProof="0" dirty="0"/>
        </a:p>
      </dsp:txBody>
      <dsp:txXfrm>
        <a:off x="2652362" y="3690172"/>
        <a:ext cx="3417655" cy="854413"/>
      </dsp:txXfrm>
    </dsp:sp>
    <dsp:sp modelId="{CDEC041D-D1BE-4E8A-A26C-C93E21343DC5}">
      <dsp:nvSpPr>
        <dsp:cNvPr id="0" name=""/>
        <dsp:cNvSpPr/>
      </dsp:nvSpPr>
      <dsp:spPr>
        <a:xfrm>
          <a:off x="3613101" y="1575782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Equipe</a:t>
          </a:r>
          <a:r>
            <a:rPr lang="en-US" sz="1800" b="1" kern="1200" noProof="0" dirty="0" smtClean="0"/>
            <a:t> </a:t>
          </a:r>
          <a:r>
            <a:rPr lang="en-US" sz="1800" b="1" kern="1200" noProof="0" dirty="0" err="1" smtClean="0"/>
            <a:t>informática</a:t>
          </a:r>
          <a:endParaRPr lang="en-US" sz="1800" b="1" kern="1200" noProof="0" dirty="0"/>
        </a:p>
      </dsp:txBody>
      <dsp:txXfrm>
        <a:off x="3871417" y="1763471"/>
        <a:ext cx="1247262" cy="906242"/>
      </dsp:txXfrm>
    </dsp:sp>
    <dsp:sp modelId="{DC7356A1-9447-462C-9C9C-B1BBD8DEBC0F}">
      <dsp:nvSpPr>
        <dsp:cNvPr id="0" name=""/>
        <dsp:cNvSpPr/>
      </dsp:nvSpPr>
      <dsp:spPr>
        <a:xfrm>
          <a:off x="2398322" y="588406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Provedores</a:t>
          </a:r>
          <a:r>
            <a:rPr lang="en-US" sz="1800" b="1" kern="1200" noProof="0" dirty="0" smtClean="0"/>
            <a:t> de dados</a:t>
          </a:r>
          <a:endParaRPr lang="en-US" sz="1800" b="1" kern="1200" noProof="0" dirty="0"/>
        </a:p>
      </dsp:txBody>
      <dsp:txXfrm>
        <a:off x="2656638" y="776095"/>
        <a:ext cx="1247262" cy="906242"/>
      </dsp:txXfrm>
    </dsp:sp>
    <dsp:sp modelId="{AA772BCC-81E6-464A-8DA9-C242D4519AB0}">
      <dsp:nvSpPr>
        <dsp:cNvPr id="0" name=""/>
        <dsp:cNvSpPr/>
      </dsp:nvSpPr>
      <dsp:spPr>
        <a:xfrm>
          <a:off x="4537760" y="495799"/>
          <a:ext cx="1763894" cy="128162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err="1" smtClean="0"/>
            <a:t>Usuários</a:t>
          </a:r>
          <a:endParaRPr lang="en-US" sz="1800" b="1" kern="1200" noProof="0" dirty="0"/>
        </a:p>
      </dsp:txBody>
      <dsp:txXfrm>
        <a:off x="4796076" y="683488"/>
        <a:ext cx="1247262" cy="906242"/>
      </dsp:txXfrm>
    </dsp:sp>
    <dsp:sp modelId="{83B78DC7-3666-446B-83F8-F4995BB9BE68}">
      <dsp:nvSpPr>
        <dsp:cNvPr id="0" name=""/>
        <dsp:cNvSpPr/>
      </dsp:nvSpPr>
      <dsp:spPr>
        <a:xfrm>
          <a:off x="1827722" y="165056"/>
          <a:ext cx="4912230" cy="3189811"/>
        </a:xfrm>
        <a:prstGeom prst="funnel">
          <a:avLst/>
        </a:prstGeom>
        <a:solidFill>
          <a:schemeClr val="accent6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Processo de Ênfase de Divisa"/>
  <dgm:desc val="Use para mostrar etapas sequenciais em uma tarefa, um processo ou um fluxo de trabalho ou para enfatizar movimento ou direção. Funciona melhor com texto de Nível 1 e Nível 2 no mínimo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4BF8C-72CF-4578-8CCE-A66FE787A439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E0DCB-0E77-4D5C-8ED2-EEEF2E15D09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5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Estão sendo desenvolvidos “ambientes” em</a:t>
            </a:r>
            <a:r>
              <a:rPr lang="pt-BR" baseline="0" dirty="0" smtClean="0"/>
              <a:t> plataformas para facilitar o trabalho do pesquisador. A ideia é se beneficiar das plataformas obtendo melhor processamento, facilidade de uso com acesso a dados e ferramentas de forma transparente. Quando alguém desenvolve um workflow, outro pode se beneficiar desse desenvolvimento. O exemplo apresentado é o sistema </a:t>
            </a:r>
            <a:r>
              <a:rPr lang="pt-BR" baseline="0" dirty="0" err="1" smtClean="0"/>
              <a:t>BioGeo</a:t>
            </a:r>
            <a:r>
              <a:rPr lang="pt-BR" baseline="0" dirty="0" smtClean="0"/>
              <a:t> desenvolvido pelo CRIA (Renato De Giovanni). O pesquisador se cadastra indicando o grupo taxonômico que irá modelar. Escolhe uma espécie – o sistema então consulta o serviço </a:t>
            </a:r>
            <a:r>
              <a:rPr lang="pt-BR" baseline="0" dirty="0" err="1" smtClean="0"/>
              <a:t>Tropicos</a:t>
            </a:r>
            <a:r>
              <a:rPr lang="pt-BR" baseline="0" dirty="0" smtClean="0"/>
              <a:t> e a Lista do Brasil e devolve os nomes aceitos e respectivos sinônimos. O pesquisador escolhe quais os nomes que ele quer incluir na busca. O sistema então dispara uma busca na rede speciesLink e devolve os pontos de ocorrência da espécie com uma precisão definida da coordenada. Marca os registros selecionados, mas apresenta todos os registros. O pesquisador pode marcar ou desmarcar registros e quando conclui a sua escolha o sistema dispara o processo de modelagem, que usa camadas ambientais pré-selecionadas e o serviço </a:t>
            </a:r>
            <a:r>
              <a:rPr lang="pt-BR" baseline="0" dirty="0" err="1" smtClean="0"/>
              <a:t>openModeller</a:t>
            </a:r>
            <a:r>
              <a:rPr lang="pt-BR" baseline="0" dirty="0" smtClean="0"/>
              <a:t> para a modelagem (com algoritmos pré-selecionados. Concluído o processo, o modelo é apresentado ao pesquisador que pode descarta-lo ou aprová-lo, publicando-o no sistema de acesso público.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8F3B05-A2E5-4D21-A838-B45950C6F604}" type="slidenum">
              <a:rPr lang="pt-BR" smtClean="0">
                <a:solidFill>
                  <a:prstClr val="black"/>
                </a:solidFill>
              </a:rPr>
              <a:pPr/>
              <a:t>24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6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dirty="0" smtClean="0"/>
              <a:t>154 </a:t>
            </a:r>
            <a:r>
              <a:rPr lang="pt-BR" sz="1200" dirty="0" err="1" smtClean="0"/>
              <a:t>supervisors</a:t>
            </a:r>
            <a:r>
              <a:rPr lang="pt-BR" sz="1200" dirty="0" smtClean="0"/>
              <a:t>; 4,771 </a:t>
            </a:r>
            <a:r>
              <a:rPr lang="pt-BR" sz="1200" dirty="0" err="1" smtClean="0"/>
              <a:t>species</a:t>
            </a:r>
            <a:r>
              <a:rPr lang="pt-BR" sz="1200" dirty="0" smtClean="0"/>
              <a:t> </a:t>
            </a:r>
            <a:r>
              <a:rPr lang="pt-BR" sz="1200" dirty="0" err="1" smtClean="0"/>
              <a:t>with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dirty="0" smtClean="0"/>
              <a:t>; 5,530 </a:t>
            </a:r>
            <a:r>
              <a:rPr lang="pt-BR" sz="1200" dirty="0" err="1" smtClean="0"/>
              <a:t>approved</a:t>
            </a:r>
            <a:r>
              <a:rPr lang="pt-BR" sz="1200" dirty="0" smtClean="0"/>
              <a:t> </a:t>
            </a:r>
            <a:r>
              <a:rPr lang="pt-BR" sz="1200" dirty="0" err="1" smtClean="0"/>
              <a:t>models</a:t>
            </a:r>
            <a:r>
              <a:rPr lang="pt-BR" sz="1200" baseline="0" dirty="0" smtClean="0"/>
              <a:t> 43% </a:t>
            </a:r>
            <a:r>
              <a:rPr lang="pt-BR" sz="1200" baseline="0" dirty="0" err="1" smtClean="0"/>
              <a:t>of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models</a:t>
            </a:r>
            <a:r>
              <a:rPr lang="pt-BR" sz="1200" baseline="0" dirty="0" smtClean="0"/>
              <a:t>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1-5 points; 31%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6-20; 26% </a:t>
            </a:r>
            <a:r>
              <a:rPr lang="pt-BR" sz="1200" baseline="0" dirty="0" err="1" smtClean="0"/>
              <a:t>with</a:t>
            </a:r>
            <a:r>
              <a:rPr lang="pt-BR" sz="1200" baseline="0" dirty="0" smtClean="0"/>
              <a:t> &gt;20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F4679-A306-418D-AC41-B69D549C4A4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544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92%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herbaria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less</a:t>
            </a:r>
            <a:r>
              <a:rPr lang="pt-BR" dirty="0" smtClean="0"/>
              <a:t> </a:t>
            </a:r>
            <a:r>
              <a:rPr lang="pt-BR" dirty="0" err="1" smtClean="0"/>
              <a:t>than</a:t>
            </a:r>
            <a:r>
              <a:rPr lang="pt-BR" dirty="0" smtClean="0"/>
              <a:t> 10K </a:t>
            </a:r>
            <a:r>
              <a:rPr lang="pt-BR" dirty="0" err="1" smtClean="0"/>
              <a:t>indicated</a:t>
            </a:r>
            <a:r>
              <a:rPr lang="pt-BR" dirty="0" smtClean="0"/>
              <a:t> </a:t>
            </a:r>
            <a:r>
              <a:rPr lang="pt-BR" dirty="0" err="1" smtClean="0"/>
              <a:t>increased</a:t>
            </a:r>
            <a:r>
              <a:rPr lang="pt-BR" dirty="0" smtClean="0"/>
              <a:t> </a:t>
            </a:r>
            <a:r>
              <a:rPr lang="pt-BR" dirty="0" err="1" smtClean="0"/>
              <a:t>recognition</a:t>
            </a:r>
            <a:endParaRPr lang="pt-BR" dirty="0" smtClean="0"/>
          </a:p>
          <a:p>
            <a:r>
              <a:rPr lang="pt-BR" dirty="0" smtClean="0"/>
              <a:t>95%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participating</a:t>
            </a:r>
            <a:r>
              <a:rPr lang="pt-BR" dirty="0" smtClean="0"/>
              <a:t> </a:t>
            </a:r>
            <a:r>
              <a:rPr lang="pt-BR" dirty="0" err="1" smtClean="0"/>
              <a:t>herbaria</a:t>
            </a:r>
            <a:r>
              <a:rPr lang="pt-BR" dirty="0" smtClean="0"/>
              <a:t> are </a:t>
            </a:r>
            <a:r>
              <a:rPr lang="pt-BR" dirty="0" err="1" smtClean="0"/>
              <a:t>associated</a:t>
            </a:r>
            <a:r>
              <a:rPr lang="pt-BR" dirty="0" smtClean="0"/>
              <a:t>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graduate</a:t>
            </a:r>
            <a:r>
              <a:rPr lang="pt-BR" dirty="0" smtClean="0"/>
              <a:t> </a:t>
            </a:r>
            <a:r>
              <a:rPr lang="pt-BR" dirty="0" err="1" smtClean="0"/>
              <a:t>courses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F71BB-08FF-46C3-BFD9-96955B3FEC5C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116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speciesLink</a:t>
            </a:r>
            <a:r>
              <a:rPr lang="pt-BR" dirty="0" smtClean="0"/>
              <a:t> network </a:t>
            </a:r>
            <a:r>
              <a:rPr lang="pt-BR" dirty="0" err="1" smtClean="0"/>
              <a:t>has</a:t>
            </a:r>
            <a:r>
              <a:rPr lang="pt-BR" dirty="0" smtClean="0"/>
              <a:t> a total</a:t>
            </a:r>
            <a:r>
              <a:rPr lang="pt-BR" baseline="0" dirty="0" smtClean="0"/>
              <a:t> </a:t>
            </a:r>
            <a:r>
              <a:rPr lang="pt-BR" baseline="0" dirty="0" err="1" smtClean="0"/>
              <a:t>of</a:t>
            </a:r>
            <a:r>
              <a:rPr lang="pt-BR" baseline="0" dirty="0" smtClean="0"/>
              <a:t> 391 data sets, 19 </a:t>
            </a:r>
            <a:r>
              <a:rPr lang="pt-BR" baseline="0" dirty="0" err="1" smtClean="0"/>
              <a:t>from</a:t>
            </a:r>
            <a:r>
              <a:rPr lang="pt-BR" baseline="0" dirty="0" smtClean="0"/>
              <a:t> </a:t>
            </a:r>
            <a:r>
              <a:rPr lang="pt-BR" baseline="0" dirty="0" err="1" smtClean="0"/>
              <a:t>abroad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F71BB-08FF-46C3-BFD9-96955B3FEC5C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34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BF71BB-08FF-46C3-BFD9-96955B3FEC5C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264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2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2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pt-BR" noProof="0" dirty="0" smtClean="0"/>
              <a:t>Clique para editar o título mestre</a:t>
            </a:r>
            <a:endParaRPr lang="pt-BR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pt-BR" noProof="0" dirty="0" smtClean="0"/>
              <a:t>Clique para editar 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  <a:endParaRPr lang="pt-B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9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8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9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0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3371"/>
            <a:ext cx="7886700" cy="501054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8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5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3370"/>
            <a:ext cx="7886700" cy="799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smtClean="0"/>
              <a:t>Clique para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o </a:t>
            </a:r>
            <a:r>
              <a:rPr lang="en-US" noProof="0" dirty="0" err="1" smtClean="0"/>
              <a:t>título</a:t>
            </a:r>
            <a:r>
              <a:rPr lang="en-US" noProof="0" dirty="0" smtClean="0"/>
              <a:t> </a:t>
            </a:r>
            <a:r>
              <a:rPr lang="en-US" noProof="0" dirty="0" err="1" smtClean="0"/>
              <a:t>mestre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99411"/>
            <a:ext cx="7886700" cy="487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Clique para </a:t>
            </a:r>
            <a:r>
              <a:rPr lang="en-US" noProof="0" dirty="0" err="1" smtClean="0"/>
              <a:t>editar</a:t>
            </a:r>
            <a:r>
              <a:rPr lang="en-US" noProof="0" dirty="0" smtClean="0"/>
              <a:t> o </a:t>
            </a:r>
            <a:r>
              <a:rPr lang="en-US" noProof="0" dirty="0" err="1" smtClean="0"/>
              <a:t>texto</a:t>
            </a:r>
            <a:r>
              <a:rPr lang="en-US" noProof="0" dirty="0" smtClean="0"/>
              <a:t> </a:t>
            </a:r>
            <a:r>
              <a:rPr lang="en-US" noProof="0" dirty="0" err="1" smtClean="0"/>
              <a:t>mestre</a:t>
            </a:r>
            <a:endParaRPr lang="en-US" noProof="0" dirty="0" smtClean="0"/>
          </a:p>
          <a:p>
            <a:pPr lvl="1"/>
            <a:r>
              <a:rPr lang="en-US" noProof="0" dirty="0" smtClean="0"/>
              <a:t>Segundo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Terceiro</a:t>
            </a:r>
            <a:r>
              <a:rPr lang="en-US" noProof="0" dirty="0" smtClean="0"/>
              <a:t>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3"/>
            <a:r>
              <a:rPr lang="en-US" noProof="0" dirty="0" smtClean="0"/>
              <a:t>Quarto </a:t>
            </a:r>
            <a:r>
              <a:rPr lang="en-US" noProof="0" dirty="0" err="1" smtClean="0"/>
              <a:t>nível</a:t>
            </a:r>
            <a:endParaRPr lang="en-US" noProof="0" dirty="0" smtClean="0"/>
          </a:p>
          <a:p>
            <a:pPr lvl="4"/>
            <a:r>
              <a:rPr lang="en-US" noProof="0" dirty="0" smtClean="0"/>
              <a:t>Quinto </a:t>
            </a:r>
            <a:r>
              <a:rPr lang="en-US" noProof="0" dirty="0" err="1" smtClean="0"/>
              <a:t>nível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C1528-7F5F-418A-A9A4-85740430F6FD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D7761-5B74-48EE-AA31-E7C2E7DA8BF6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6356726"/>
            <a:ext cx="1591882" cy="3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6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ora@cria.org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8.gif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hyperlink" Target="http://biogeo.inct.florabrasil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info:doi/10.1371/journal.pbio.1002204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biology/article?id=info:doi/10.1371/journal.pbio.1002204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468/6jxa-yb4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468/6jxa-yb44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29768"/>
            <a:ext cx="7772400" cy="3080195"/>
          </a:xfrm>
        </p:spPr>
        <p:txBody>
          <a:bodyPr>
            <a:normAutofit fontScale="90000"/>
          </a:bodyPr>
          <a:lstStyle/>
          <a:p>
            <a:r>
              <a:rPr lang="pt-BR" sz="4400" dirty="0"/>
              <a:t>Desafios no desenvolvimento de e-infraestruturas sobre biodiversidade: a experiência do INCT Herbário Virtual</a:t>
            </a:r>
            <a:r>
              <a:rPr lang="en-US" sz="4400" dirty="0"/>
              <a:t/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002088"/>
            <a:ext cx="6858000" cy="1112837"/>
          </a:xfrm>
        </p:spPr>
        <p:txBody>
          <a:bodyPr>
            <a:noAutofit/>
          </a:bodyPr>
          <a:lstStyle/>
          <a:p>
            <a:r>
              <a:rPr lang="pt-BR" dirty="0" smtClean="0">
                <a:latin typeface="+mj-lt"/>
              </a:rPr>
              <a:t>Dora Ann Lange Canhos (</a:t>
            </a:r>
            <a:r>
              <a:rPr lang="pt-BR" dirty="0" smtClean="0">
                <a:latin typeface="+mj-lt"/>
                <a:hlinkClick r:id="rId2"/>
              </a:rPr>
              <a:t>dora@cria.org.br</a:t>
            </a:r>
            <a:r>
              <a:rPr lang="pt-BR" dirty="0" smtClean="0">
                <a:latin typeface="+mj-lt"/>
              </a:rPr>
              <a:t>)</a:t>
            </a:r>
          </a:p>
          <a:p>
            <a:r>
              <a:rPr lang="pt-BR" dirty="0" smtClean="0">
                <a:latin typeface="+mj-lt"/>
              </a:rPr>
              <a:t>CRIA – Centro de Referência em Informação Ambiental</a:t>
            </a:r>
            <a:endParaRPr lang="pt-B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234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3747" y="121934"/>
            <a:ext cx="7886700" cy="501054"/>
          </a:xfrm>
        </p:spPr>
        <p:txBody>
          <a:bodyPr/>
          <a:lstStyle/>
          <a:p>
            <a:r>
              <a:rPr lang="pt-BR" dirty="0" smtClean="0"/>
              <a:t>Números do INCT-Herbário Virtual: conteúdo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1194"/>
          <a:stretch/>
        </p:blipFill>
        <p:spPr>
          <a:xfrm>
            <a:off x="104775" y="1608089"/>
            <a:ext cx="2266950" cy="39721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b="45269"/>
          <a:stretch/>
        </p:blipFill>
        <p:spPr>
          <a:xfrm>
            <a:off x="2638424" y="1656900"/>
            <a:ext cx="2686051" cy="175736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49" y="1656900"/>
            <a:ext cx="2408184" cy="32109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424" y="3742286"/>
            <a:ext cx="2390776" cy="183799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75" y="121934"/>
            <a:ext cx="1857375" cy="135255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04775" y="6103717"/>
            <a:ext cx="571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98% dados associados a um voucher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9283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53371"/>
            <a:ext cx="7886700" cy="495216"/>
          </a:xfrm>
        </p:spPr>
        <p:txBody>
          <a:bodyPr/>
          <a:lstStyle/>
          <a:p>
            <a:r>
              <a:rPr lang="pt-BR" dirty="0" smtClean="0"/>
              <a:t>Relatório Data </a:t>
            </a:r>
            <a:r>
              <a:rPr lang="pt-BR" dirty="0" err="1" smtClean="0"/>
              <a:t>Cleaning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149" y="801958"/>
            <a:ext cx="7376448" cy="556694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456660" y="4848447"/>
            <a:ext cx="3583173" cy="24454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56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/>
              <a:t>Data </a:t>
            </a:r>
            <a:r>
              <a:rPr lang="pt-BR" i="1" dirty="0" err="1" smtClean="0"/>
              <a:t>cleaning</a:t>
            </a:r>
            <a:r>
              <a:rPr lang="pt-BR" i="1" dirty="0" smtClean="0"/>
              <a:t> </a:t>
            </a:r>
            <a:r>
              <a:rPr lang="pt-BR" dirty="0" smtClean="0"/>
              <a:t>e duplicatas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" y="1900327"/>
            <a:ext cx="9023128" cy="79743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8" y="4315661"/>
            <a:ext cx="7785735" cy="56940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r="1737"/>
          <a:stretch/>
        </p:blipFill>
        <p:spPr>
          <a:xfrm>
            <a:off x="92103" y="2697760"/>
            <a:ext cx="8985222" cy="109580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3" y="4782391"/>
            <a:ext cx="7808976" cy="14525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475" y="997324"/>
            <a:ext cx="4813309" cy="61951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834" y="4408700"/>
            <a:ext cx="4776320" cy="2449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1834" y="997324"/>
            <a:ext cx="4784034" cy="364796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89" y="0"/>
            <a:ext cx="126807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873" y="0"/>
            <a:ext cx="8020127" cy="555019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99853" y="5719873"/>
            <a:ext cx="7167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/>
              <a:t>Possibilidade de buscar por campos em branco, </a:t>
            </a:r>
          </a:p>
          <a:p>
            <a:r>
              <a:rPr lang="pt-BR" sz="2800" dirty="0" smtClean="0"/>
              <a:t>coordenadas suspeitas</a:t>
            </a:r>
            <a:endParaRPr lang="pt-BR" sz="2800" dirty="0"/>
          </a:p>
        </p:txBody>
      </p:sp>
      <p:sp>
        <p:nvSpPr>
          <p:cNvPr id="8" name="Elipse 7"/>
          <p:cNvSpPr/>
          <p:nvPr/>
        </p:nvSpPr>
        <p:spPr>
          <a:xfrm>
            <a:off x="6614144" y="3519377"/>
            <a:ext cx="2307265" cy="839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6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6826" y="153371"/>
            <a:ext cx="7536932" cy="789604"/>
          </a:xfrm>
        </p:spPr>
        <p:txBody>
          <a:bodyPr>
            <a:noAutofit/>
          </a:bodyPr>
          <a:lstStyle/>
          <a:p>
            <a:r>
              <a:rPr lang="pt-BR" sz="3200" dirty="0" smtClean="0"/>
              <a:t>Interface de busca</a:t>
            </a:r>
            <a:br>
              <a:rPr lang="pt-BR" sz="3200" dirty="0" smtClean="0"/>
            </a:br>
            <a:r>
              <a:rPr lang="pt-BR" sz="3200" dirty="0" smtClean="0"/>
              <a:t>resumo indicando a qualidade dos dados</a:t>
            </a:r>
            <a:endParaRPr lang="pt-BR" sz="32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16" y="1700101"/>
            <a:ext cx="3805349" cy="454892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95" y="1700101"/>
            <a:ext cx="3715026" cy="289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Comentário/Anotação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654425"/>
            <a:ext cx="6172200" cy="30956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" y="3780259"/>
            <a:ext cx="4161760" cy="30777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46" y="684634"/>
            <a:ext cx="8306854" cy="614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r="20549"/>
          <a:stretch/>
        </p:blipFill>
        <p:spPr>
          <a:xfrm>
            <a:off x="1266825" y="0"/>
            <a:ext cx="7317568" cy="36027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" y="2566385"/>
            <a:ext cx="9141902" cy="4291615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675" y="0"/>
            <a:ext cx="1076325" cy="1343025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318769" y="318976"/>
            <a:ext cx="6696961" cy="3525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6730409" y="6049926"/>
            <a:ext cx="2307265" cy="701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57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Comentários / Anotações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33" y="1534496"/>
            <a:ext cx="8756334" cy="52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0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Comentários / </a:t>
            </a:r>
            <a:r>
              <a:rPr lang="pt-BR" dirty="0" err="1" smtClean="0"/>
              <a:t>Annotation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825" cy="13811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34496"/>
            <a:ext cx="7852206" cy="51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78532"/>
            <a:ext cx="8712968" cy="974204"/>
          </a:xfrm>
        </p:spPr>
        <p:txBody>
          <a:bodyPr>
            <a:noAutofit/>
          </a:bodyPr>
          <a:lstStyle/>
          <a:p>
            <a:r>
              <a:rPr lang="pt-BR" dirty="0" smtClean="0"/>
              <a:t>Ciência Aberta: novas demandas para a comunicação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Modo de produção de conhecimento (</a:t>
            </a:r>
            <a:r>
              <a:rPr lang="pt-BR" dirty="0" err="1" smtClean="0"/>
              <a:t>Gibbons</a:t>
            </a:r>
            <a:r>
              <a:rPr lang="pt-BR" dirty="0" smtClean="0"/>
              <a:t> </a:t>
            </a:r>
            <a:r>
              <a:rPr lang="pt-BR" dirty="0" err="1" smtClean="0"/>
              <a:t>et</a:t>
            </a:r>
            <a:r>
              <a:rPr lang="pt-BR" dirty="0" smtClean="0"/>
              <a:t> al. 1994)</a:t>
            </a:r>
          </a:p>
          <a:p>
            <a:pPr lvl="1"/>
            <a:r>
              <a:rPr lang="pt-BR" i="1" dirty="0" smtClean="0"/>
              <a:t>Modo 1</a:t>
            </a:r>
            <a:r>
              <a:rPr lang="pt-BR" dirty="0" smtClean="0"/>
              <a:t>: disciplinar, resultados avaliados por pares, comunicado por meio de canais institucionais</a:t>
            </a:r>
            <a:br>
              <a:rPr lang="pt-BR" dirty="0" smtClean="0"/>
            </a:br>
            <a:r>
              <a:rPr lang="pt-BR" dirty="0" smtClean="0"/>
              <a:t>Foco na divulgação dos resultados</a:t>
            </a:r>
          </a:p>
          <a:p>
            <a:pPr lvl="1"/>
            <a:r>
              <a:rPr lang="pt-BR" i="1" dirty="0" smtClean="0"/>
              <a:t>Modo 2</a:t>
            </a:r>
            <a:r>
              <a:rPr lang="pt-BR" dirty="0" smtClean="0"/>
              <a:t>: resolução de problemas</a:t>
            </a:r>
          </a:p>
          <a:p>
            <a:pPr lvl="2"/>
            <a:r>
              <a:rPr lang="pt-BR" dirty="0" smtClean="0"/>
              <a:t>Envolvimento de diferentes atores na gênese do conhecimento (≠ disciplinas, especialidades, instituições, países, culturas, ...)</a:t>
            </a:r>
          </a:p>
          <a:p>
            <a:pPr lvl="2"/>
            <a:r>
              <a:rPr lang="pt-BR" dirty="0" smtClean="0"/>
              <a:t>Comunicação é crucial durante todo o processo</a:t>
            </a:r>
          </a:p>
          <a:p>
            <a:pPr lvl="2"/>
            <a:r>
              <a:rPr lang="pt-BR" dirty="0" smtClean="0"/>
              <a:t>Novas estruturas de governança</a:t>
            </a:r>
          </a:p>
          <a:p>
            <a:pPr lvl="2"/>
            <a:r>
              <a:rPr lang="pt-BR" dirty="0" smtClean="0"/>
              <a:t>Ciência objeto de discussão pública</a:t>
            </a:r>
          </a:p>
          <a:p>
            <a:pPr lvl="2"/>
            <a:r>
              <a:rPr lang="pt-BR" dirty="0" smtClean="0"/>
              <a:t>Necessidade de novos mecanismos de reconhecimento e valorização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531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Cibertaxonomia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/>
          <a:srcRect l="9452" t="26505" r="14015" b="4368"/>
          <a:stretch/>
        </p:blipFill>
        <p:spPr>
          <a:xfrm>
            <a:off x="133350" y="1847998"/>
            <a:ext cx="8432800" cy="41402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r="94973"/>
          <a:stretch/>
        </p:blipFill>
        <p:spPr>
          <a:xfrm>
            <a:off x="0" y="0"/>
            <a:ext cx="266701" cy="14954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61939" r="19749"/>
          <a:stretch/>
        </p:blipFill>
        <p:spPr>
          <a:xfrm>
            <a:off x="266701" y="0"/>
            <a:ext cx="9715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/>
          <a:srcRect l="9781" t="26172" r="13455" b="4580"/>
          <a:stretch/>
        </p:blipFill>
        <p:spPr>
          <a:xfrm>
            <a:off x="241300" y="1806612"/>
            <a:ext cx="8559800" cy="419727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r="94973"/>
          <a:stretch/>
        </p:blipFill>
        <p:spPr>
          <a:xfrm>
            <a:off x="0" y="0"/>
            <a:ext cx="266701" cy="14954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61939" r="19749"/>
          <a:stretch/>
        </p:blipFill>
        <p:spPr>
          <a:xfrm>
            <a:off x="266701" y="0"/>
            <a:ext cx="9715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9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de busca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r="94973"/>
          <a:stretch/>
        </p:blipFill>
        <p:spPr>
          <a:xfrm>
            <a:off x="0" y="0"/>
            <a:ext cx="266701" cy="14954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61939" r="19749"/>
          <a:stretch/>
        </p:blipFill>
        <p:spPr>
          <a:xfrm>
            <a:off x="266701" y="0"/>
            <a:ext cx="971550" cy="14954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5425"/>
            <a:ext cx="9167022" cy="47265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9602"/>
            <a:ext cx="6193960" cy="4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595" cy="14936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95" y="0"/>
            <a:ext cx="1866900" cy="32385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148" y="0"/>
            <a:ext cx="2152650" cy="619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186" y="3231532"/>
            <a:ext cx="4837814" cy="362646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788" y="4227599"/>
            <a:ext cx="8451796" cy="26141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4607" y="2997866"/>
            <a:ext cx="9692586" cy="39947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844" y="641110"/>
            <a:ext cx="3576649" cy="471351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3454" y="256410"/>
            <a:ext cx="8062009" cy="59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tângulo de cantos arredondados 77"/>
          <p:cNvSpPr/>
          <p:nvPr/>
        </p:nvSpPr>
        <p:spPr>
          <a:xfrm>
            <a:off x="701749" y="493841"/>
            <a:ext cx="8397001" cy="363652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pt-BR" dirty="0" err="1">
                <a:solidFill>
                  <a:prstClr val="white"/>
                </a:solidFill>
              </a:rPr>
              <a:t>sp</a:t>
            </a:r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40" name="Cilindro 39"/>
          <p:cNvSpPr>
            <a:spLocks noChangeAspect="1"/>
          </p:cNvSpPr>
          <p:nvPr/>
        </p:nvSpPr>
        <p:spPr>
          <a:xfrm>
            <a:off x="7455819" y="1226119"/>
            <a:ext cx="683226" cy="248077"/>
          </a:xfrm>
          <a:prstGeom prst="can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6" name="Cilindro 45"/>
          <p:cNvSpPr>
            <a:spLocks noChangeAspect="1"/>
          </p:cNvSpPr>
          <p:nvPr/>
        </p:nvSpPr>
        <p:spPr>
          <a:xfrm>
            <a:off x="4424481" y="78172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7" name="Cilindro 46"/>
          <p:cNvSpPr>
            <a:spLocks noChangeAspect="1"/>
          </p:cNvSpPr>
          <p:nvPr/>
        </p:nvSpPr>
        <p:spPr>
          <a:xfrm>
            <a:off x="4441006" y="165029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8" name="Cilindro 47"/>
          <p:cNvSpPr>
            <a:spLocks noChangeAspect="1"/>
          </p:cNvSpPr>
          <p:nvPr/>
        </p:nvSpPr>
        <p:spPr>
          <a:xfrm>
            <a:off x="4436890" y="136077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9" name="Cilindro 48"/>
          <p:cNvSpPr>
            <a:spLocks noChangeAspect="1"/>
          </p:cNvSpPr>
          <p:nvPr/>
        </p:nvSpPr>
        <p:spPr>
          <a:xfrm>
            <a:off x="4436890" y="107124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0" name="Cilindro 49"/>
          <p:cNvSpPr>
            <a:spLocks noChangeAspect="1"/>
          </p:cNvSpPr>
          <p:nvPr/>
        </p:nvSpPr>
        <p:spPr>
          <a:xfrm>
            <a:off x="5169459" y="1225430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51" name="Cruz 50"/>
          <p:cNvSpPr>
            <a:spLocks noChangeAspect="1"/>
          </p:cNvSpPr>
          <p:nvPr/>
        </p:nvSpPr>
        <p:spPr>
          <a:xfrm>
            <a:off x="5452845" y="1494986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cxnSp>
        <p:nvCxnSpPr>
          <p:cNvPr id="52" name="Conector reto 51"/>
          <p:cNvCxnSpPr>
            <a:stCxn id="46" idx="4"/>
          </p:cNvCxnSpPr>
          <p:nvPr/>
        </p:nvCxnSpPr>
        <p:spPr>
          <a:xfrm>
            <a:off x="4768307" y="843743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stCxn id="49" idx="4"/>
            <a:endCxn id="50" idx="2"/>
          </p:cNvCxnSpPr>
          <p:nvPr/>
        </p:nvCxnSpPr>
        <p:spPr>
          <a:xfrm>
            <a:off x="4780716" y="1133268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>
            <a:stCxn id="48" idx="4"/>
            <a:endCxn id="50" idx="2"/>
          </p:cNvCxnSpPr>
          <p:nvPr/>
        </p:nvCxnSpPr>
        <p:spPr>
          <a:xfrm flipV="1">
            <a:off x="4780716" y="1349469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>
            <a:stCxn id="47" idx="4"/>
            <a:endCxn id="50" idx="2"/>
          </p:cNvCxnSpPr>
          <p:nvPr/>
        </p:nvCxnSpPr>
        <p:spPr>
          <a:xfrm flipV="1">
            <a:off x="4784832" y="1349469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Diagrama 55"/>
          <p:cNvGraphicFramePr/>
          <p:nvPr>
            <p:extLst>
              <p:ext uri="{D42A27DB-BD31-4B8C-83A1-F6EECF244321}">
                <p14:modId xmlns:p14="http://schemas.microsoft.com/office/powerpoint/2010/main" val="442232586"/>
              </p:ext>
            </p:extLst>
          </p:nvPr>
        </p:nvGraphicFramePr>
        <p:xfrm>
          <a:off x="1421910" y="1956623"/>
          <a:ext cx="7280802" cy="2905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9" name="Conector reto 58"/>
          <p:cNvCxnSpPr/>
          <p:nvPr/>
        </p:nvCxnSpPr>
        <p:spPr>
          <a:xfrm>
            <a:off x="3177096" y="1550096"/>
            <a:ext cx="16137" cy="1397551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>
            <a:stCxn id="51" idx="2"/>
          </p:cNvCxnSpPr>
          <p:nvPr/>
        </p:nvCxnSpPr>
        <p:spPr>
          <a:xfrm>
            <a:off x="5509060" y="1560270"/>
            <a:ext cx="20218" cy="1387377"/>
          </a:xfrm>
          <a:prstGeom prst="line">
            <a:avLst/>
          </a:prstGeom>
          <a:ln w="31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7791209" y="1439364"/>
            <a:ext cx="6223" cy="1508283"/>
          </a:xfrm>
          <a:prstGeom prst="line">
            <a:avLst/>
          </a:prstGeom>
          <a:ln w="31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ítulo 1"/>
          <p:cNvSpPr txBox="1">
            <a:spLocks/>
          </p:cNvSpPr>
          <p:nvPr/>
        </p:nvSpPr>
        <p:spPr>
          <a:xfrm>
            <a:off x="823116" y="0"/>
            <a:ext cx="78867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 err="1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Plataform</a:t>
            </a:r>
            <a:r>
              <a:rPr lang="pt-BR" sz="3200" b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t-BR" sz="3200" b="1" i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e-Science: </a:t>
            </a:r>
            <a:r>
              <a:rPr lang="pt-BR" sz="3200" b="1" i="1" dirty="0" err="1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BioGeo</a:t>
            </a:r>
            <a:r>
              <a:rPr lang="pt-BR" sz="3200" b="1" i="1" dirty="0" smtClean="0"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(workflow)</a:t>
            </a:r>
            <a:endParaRPr lang="pt-BR" sz="3200" b="1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m 7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1174" y="5643571"/>
            <a:ext cx="908383" cy="676715"/>
          </a:xfrm>
          <a:prstGeom prst="rect">
            <a:avLst/>
          </a:prstGeom>
        </p:spPr>
      </p:pic>
      <p:cxnSp>
        <p:nvCxnSpPr>
          <p:cNvPr id="80" name="Conector reto 79"/>
          <p:cNvCxnSpPr/>
          <p:nvPr/>
        </p:nvCxnSpPr>
        <p:spPr>
          <a:xfrm flipV="1">
            <a:off x="4699931" y="4178292"/>
            <a:ext cx="1" cy="13106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CaixaDeTexto 80"/>
          <p:cNvSpPr txBox="1"/>
          <p:nvPr/>
        </p:nvSpPr>
        <p:spPr>
          <a:xfrm>
            <a:off x="245656" y="4503654"/>
            <a:ext cx="3566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solidFill>
                  <a:prstClr val="black"/>
                </a:solidFill>
                <a:latin typeface="Calibri"/>
              </a:rPr>
              <a:t>http://biogeo.inct.florabrasil.net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56750" y="4526717"/>
            <a:ext cx="4214780" cy="2370814"/>
          </a:xfrm>
          <a:prstGeom prst="rect">
            <a:avLst/>
          </a:prstGeom>
        </p:spPr>
      </p:pic>
      <p:pic>
        <p:nvPicPr>
          <p:cNvPr id="1026" name="Picture 2" descr="http://biogeo.inct.florabrasil.net/proj/35108/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57" y="4554369"/>
            <a:ext cx="25812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7233744" y="825187"/>
            <a:ext cx="11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 err="1">
                <a:solidFill>
                  <a:prstClr val="black"/>
                </a:solidFill>
                <a:latin typeface="Calibri"/>
              </a:rPr>
              <a:t>WorldClim</a:t>
            </a:r>
            <a:endParaRPr lang="pt-BR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Picture 2" descr="Hom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3070" y="1144750"/>
            <a:ext cx="1020127" cy="233362"/>
          </a:xfrm>
          <a:prstGeom prst="rect">
            <a:avLst/>
          </a:prstGeom>
          <a:noFill/>
        </p:spPr>
      </p:pic>
      <p:pic>
        <p:nvPicPr>
          <p:cNvPr id="35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9740" y="843743"/>
            <a:ext cx="1295400" cy="238125"/>
          </a:xfrm>
          <a:prstGeom prst="rect">
            <a:avLst/>
          </a:prstGeom>
          <a:noFill/>
        </p:spPr>
      </p:pic>
      <p:pic>
        <p:nvPicPr>
          <p:cNvPr id="36" name="Picture 4" descr="http://openmodeller.cria.org.br/imgs/logo_30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1657" y="3884050"/>
            <a:ext cx="916160" cy="225986"/>
          </a:xfrm>
          <a:prstGeom prst="rect">
            <a:avLst/>
          </a:prstGeom>
          <a:noFill/>
        </p:spPr>
      </p:pic>
      <p:sp>
        <p:nvSpPr>
          <p:cNvPr id="33" name="Cilindro 32"/>
          <p:cNvSpPr>
            <a:spLocks noChangeAspect="1"/>
          </p:cNvSpPr>
          <p:nvPr/>
        </p:nvSpPr>
        <p:spPr>
          <a:xfrm>
            <a:off x="2841394" y="1658660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34" name="Cruz 33"/>
          <p:cNvSpPr>
            <a:spLocks noChangeAspect="1"/>
          </p:cNvSpPr>
          <p:nvPr/>
        </p:nvSpPr>
        <p:spPr>
          <a:xfrm>
            <a:off x="3120006" y="1914603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37" name="Picture 4" descr="Reflor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02" y="811932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ixaDeTexto 37"/>
          <p:cNvSpPr txBox="1"/>
          <p:nvPr/>
        </p:nvSpPr>
        <p:spPr>
          <a:xfrm>
            <a:off x="2946916" y="1017866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prstClr val="black"/>
                </a:solidFill>
                <a:latin typeface="Calibri"/>
              </a:rPr>
              <a:t>IPT</a:t>
            </a:r>
          </a:p>
        </p:txBody>
      </p:sp>
      <p:cxnSp>
        <p:nvCxnSpPr>
          <p:cNvPr id="39" name="Conector de seta reta 38"/>
          <p:cNvCxnSpPr>
            <a:stCxn id="38" idx="2"/>
          </p:cNvCxnSpPr>
          <p:nvPr/>
        </p:nvCxnSpPr>
        <p:spPr>
          <a:xfrm flipH="1">
            <a:off x="3183006" y="1387198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stCxn id="43" idx="2"/>
          </p:cNvCxnSpPr>
          <p:nvPr/>
        </p:nvCxnSpPr>
        <p:spPr>
          <a:xfrm>
            <a:off x="2118773" y="1964349"/>
            <a:ext cx="1059879" cy="928613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ilindro 41"/>
          <p:cNvSpPr>
            <a:spLocks noChangeAspect="1"/>
          </p:cNvSpPr>
          <p:nvPr/>
        </p:nvSpPr>
        <p:spPr>
          <a:xfrm>
            <a:off x="1783946" y="1643122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3" name="Cruz 42"/>
          <p:cNvSpPr>
            <a:spLocks noChangeAspect="1"/>
          </p:cNvSpPr>
          <p:nvPr/>
        </p:nvSpPr>
        <p:spPr>
          <a:xfrm>
            <a:off x="2062558" y="1899065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701749" y="1998030"/>
            <a:ext cx="1535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+mn-lt"/>
              </a:rPr>
              <a:t>Nomes alternativos e relações taxonômicas</a:t>
            </a:r>
            <a:endParaRPr lang="pt-BR" sz="1600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95710" y="2162846"/>
            <a:ext cx="15775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sz="1600" dirty="0" smtClean="0">
                <a:latin typeface="+mn-lt"/>
              </a:rPr>
              <a:t>Seleção espécies</a:t>
            </a:r>
            <a:endParaRPr lang="pt-BR" sz="1600" dirty="0">
              <a:latin typeface="+mn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576904" y="2175145"/>
            <a:ext cx="18938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Dados de </a:t>
            </a:r>
            <a:r>
              <a:rPr lang="en-US" sz="1600" dirty="0" err="1" smtClean="0">
                <a:latin typeface="+mn-lt"/>
              </a:rPr>
              <a:t>ocorrência</a:t>
            </a:r>
            <a:endParaRPr lang="en-US" sz="1600" dirty="0">
              <a:latin typeface="+mn-lt"/>
            </a:endParaRPr>
          </a:p>
        </p:txBody>
      </p:sp>
      <p:sp>
        <p:nvSpPr>
          <p:cNvPr id="45" name="CaixaDeTexto 3"/>
          <p:cNvSpPr txBox="1"/>
          <p:nvPr/>
        </p:nvSpPr>
        <p:spPr>
          <a:xfrm>
            <a:off x="6790683" y="2158214"/>
            <a:ext cx="18986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dirty="0" smtClean="0"/>
              <a:t>Camadas ambientais</a:t>
            </a:r>
            <a:endParaRPr lang="pt-BR" sz="1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13" y="16968"/>
            <a:ext cx="1298561" cy="149364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385" y="5060049"/>
            <a:ext cx="3712348" cy="14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2000" y="55167"/>
            <a:ext cx="7501890" cy="488156"/>
          </a:xfrm>
        </p:spPr>
        <p:txBody>
          <a:bodyPr>
            <a:normAutofit/>
          </a:bodyPr>
          <a:lstStyle/>
          <a:p>
            <a:r>
              <a:rPr lang="pt-BR" sz="2800" dirty="0" err="1"/>
              <a:t>BioGeo</a:t>
            </a:r>
            <a:r>
              <a:rPr lang="pt-BR" sz="2800" dirty="0"/>
              <a:t> – Biogeografia da Flora e Fungos do Brasil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31030" y="1353168"/>
            <a:ext cx="3145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00" dirty="0"/>
              <a:t>  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4" y="589813"/>
            <a:ext cx="3779306" cy="56867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07" y="1210534"/>
            <a:ext cx="3559399" cy="116225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80" y="3571095"/>
            <a:ext cx="1875235" cy="212026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6567" y="3612034"/>
            <a:ext cx="1865234" cy="2025254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693032" y="543323"/>
            <a:ext cx="326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accent6">
                    <a:lumMod val="75000"/>
                  </a:schemeClr>
                </a:solidFill>
                <a:hlinkClick r:id="rId7"/>
              </a:rPr>
              <a:t>http://biogeo.inct.florabrasil.net</a:t>
            </a:r>
            <a:r>
              <a:rPr lang="pt-BR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4408" y="302473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1º. modelo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2289372" y="2975429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4º. modelo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3129168" y="4702629"/>
            <a:ext cx="226354" cy="3837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409" y="2243881"/>
            <a:ext cx="2258481" cy="3198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4336" y="2243882"/>
            <a:ext cx="2448521" cy="31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lindro 2"/>
          <p:cNvSpPr>
            <a:spLocks noChangeAspect="1"/>
          </p:cNvSpPr>
          <p:nvPr/>
        </p:nvSpPr>
        <p:spPr>
          <a:xfrm>
            <a:off x="1541953" y="2111198"/>
            <a:ext cx="683226" cy="248077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ruz 3"/>
          <p:cNvSpPr>
            <a:spLocks noChangeAspect="1"/>
          </p:cNvSpPr>
          <p:nvPr/>
        </p:nvSpPr>
        <p:spPr>
          <a:xfrm>
            <a:off x="1820565" y="2367141"/>
            <a:ext cx="112429" cy="65284"/>
          </a:xfrm>
          <a:prstGeom prst="plus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ilindro 4"/>
          <p:cNvSpPr>
            <a:spLocks noChangeAspect="1"/>
          </p:cNvSpPr>
          <p:nvPr/>
        </p:nvSpPr>
        <p:spPr>
          <a:xfrm>
            <a:off x="3461172" y="133330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ilindro 5"/>
          <p:cNvSpPr>
            <a:spLocks noChangeAspect="1"/>
          </p:cNvSpPr>
          <p:nvPr/>
        </p:nvSpPr>
        <p:spPr>
          <a:xfrm>
            <a:off x="3477697" y="220188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ilindro 6"/>
          <p:cNvSpPr>
            <a:spLocks noChangeAspect="1"/>
          </p:cNvSpPr>
          <p:nvPr/>
        </p:nvSpPr>
        <p:spPr>
          <a:xfrm>
            <a:off x="3473581" y="1912359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ilindro 7"/>
          <p:cNvSpPr>
            <a:spLocks noChangeAspect="1"/>
          </p:cNvSpPr>
          <p:nvPr/>
        </p:nvSpPr>
        <p:spPr>
          <a:xfrm>
            <a:off x="3473581" y="1622834"/>
            <a:ext cx="343826" cy="124038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ilindro 8"/>
          <p:cNvSpPr>
            <a:spLocks noChangeAspect="1"/>
          </p:cNvSpPr>
          <p:nvPr/>
        </p:nvSpPr>
        <p:spPr>
          <a:xfrm>
            <a:off x="4206150" y="1777015"/>
            <a:ext cx="683226" cy="248077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ruz 9"/>
          <p:cNvSpPr>
            <a:spLocks noChangeAspect="1"/>
          </p:cNvSpPr>
          <p:nvPr/>
        </p:nvSpPr>
        <p:spPr>
          <a:xfrm>
            <a:off x="4489536" y="2046571"/>
            <a:ext cx="112429" cy="65284"/>
          </a:xfrm>
          <a:prstGeom prst="plu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/>
          <p:cNvCxnSpPr>
            <a:stCxn id="5" idx="4"/>
          </p:cNvCxnSpPr>
          <p:nvPr/>
        </p:nvCxnSpPr>
        <p:spPr>
          <a:xfrm>
            <a:off x="3804998" y="1395328"/>
            <a:ext cx="401152" cy="51703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>
            <a:stCxn id="8" idx="4"/>
            <a:endCxn id="9" idx="2"/>
          </p:cNvCxnSpPr>
          <p:nvPr/>
        </p:nvCxnSpPr>
        <p:spPr>
          <a:xfrm>
            <a:off x="3817407" y="1684853"/>
            <a:ext cx="388743" cy="2162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>
            <a:stCxn id="7" idx="4"/>
            <a:endCxn id="9" idx="2"/>
          </p:cNvCxnSpPr>
          <p:nvPr/>
        </p:nvCxnSpPr>
        <p:spPr>
          <a:xfrm flipV="1">
            <a:off x="3817407" y="1901054"/>
            <a:ext cx="388743" cy="733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>
            <a:stCxn id="6" idx="4"/>
            <a:endCxn id="9" idx="2"/>
          </p:cNvCxnSpPr>
          <p:nvPr/>
        </p:nvCxnSpPr>
        <p:spPr>
          <a:xfrm flipV="1">
            <a:off x="3821523" y="1901054"/>
            <a:ext cx="384627" cy="362849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splink.cria.org.br/images/logo_splin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151" y="1395328"/>
            <a:ext cx="1295400" cy="238125"/>
          </a:xfrm>
          <a:prstGeom prst="rect">
            <a:avLst/>
          </a:prstGeom>
          <a:noFill/>
        </p:spPr>
      </p:pic>
      <p:pic>
        <p:nvPicPr>
          <p:cNvPr id="17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61" y="1095656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Elipse 20"/>
          <p:cNvSpPr/>
          <p:nvPr/>
        </p:nvSpPr>
        <p:spPr>
          <a:xfrm>
            <a:off x="1101774" y="3042339"/>
            <a:ext cx="6907342" cy="83657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Filtro nomes aceitos e sinônimos (fonético)</a:t>
            </a:r>
            <a:endParaRPr lang="pt-B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Picture 4" descr="Reflo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28" y="3367550"/>
            <a:ext cx="754436" cy="2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ector reto 23"/>
          <p:cNvCxnSpPr>
            <a:stCxn id="4" idx="2"/>
            <a:endCxn id="21" idx="0"/>
          </p:cNvCxnSpPr>
          <p:nvPr/>
        </p:nvCxnSpPr>
        <p:spPr>
          <a:xfrm>
            <a:off x="1876780" y="2432425"/>
            <a:ext cx="2678665" cy="60991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1647475" y="1329724"/>
            <a:ext cx="472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IPT</a:t>
            </a:r>
            <a:endParaRPr lang="pt-BR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946473" y="89164"/>
            <a:ext cx="1989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Nomes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aceitos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</a:p>
          <a:p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Sinônimos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50000"/>
                  </a:schemeClr>
                </a:solidFill>
              </a:rPr>
              <a:t>estados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451955" y="149443"/>
            <a:ext cx="19350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Espécies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estados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ano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ocorrência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b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status dos dados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31" name="Conector reto 30"/>
          <p:cNvCxnSpPr>
            <a:stCxn id="10" idx="2"/>
            <a:endCxn id="21" idx="0"/>
          </p:cNvCxnSpPr>
          <p:nvPr/>
        </p:nvCxnSpPr>
        <p:spPr>
          <a:xfrm>
            <a:off x="4545751" y="2111855"/>
            <a:ext cx="9694" cy="93048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23" idx="2"/>
            <a:endCxn id="21" idx="0"/>
          </p:cNvCxnSpPr>
          <p:nvPr/>
        </p:nvCxnSpPr>
        <p:spPr>
          <a:xfrm flipH="1">
            <a:off x="4555445" y="2268490"/>
            <a:ext cx="2746388" cy="7738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>
            <a:stCxn id="25" idx="2"/>
          </p:cNvCxnSpPr>
          <p:nvPr/>
        </p:nvCxnSpPr>
        <p:spPr>
          <a:xfrm flipH="1">
            <a:off x="1883565" y="1699056"/>
            <a:ext cx="1" cy="326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Cilindro 41"/>
          <p:cNvSpPr/>
          <p:nvPr/>
        </p:nvSpPr>
        <p:spPr>
          <a:xfrm>
            <a:off x="2263877" y="4637015"/>
            <a:ext cx="4698459" cy="661481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i="1" dirty="0" smtClean="0">
                <a:solidFill>
                  <a:schemeClr val="accent6">
                    <a:lumMod val="50000"/>
                  </a:schemeClr>
                </a:solidFill>
              </a:rPr>
              <a:t>Banco de dados Lacunas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4" name="Imagem 4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175576" y="3628655"/>
            <a:ext cx="683707" cy="1219200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5" cstate="print"/>
          <a:srcRect t="7476"/>
          <a:stretch/>
        </p:blipFill>
        <p:spPr>
          <a:xfrm>
            <a:off x="3633085" y="5628984"/>
            <a:ext cx="1893682" cy="1098913"/>
          </a:xfrm>
          <a:prstGeom prst="rect">
            <a:avLst/>
          </a:prstGeom>
        </p:spPr>
      </p:pic>
      <p:cxnSp>
        <p:nvCxnSpPr>
          <p:cNvPr id="43" name="Conector reto 42"/>
          <p:cNvCxnSpPr/>
          <p:nvPr/>
        </p:nvCxnSpPr>
        <p:spPr>
          <a:xfrm>
            <a:off x="4538729" y="5255465"/>
            <a:ext cx="14041" cy="435786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6" cstate="print"/>
          <a:srcRect l="1617" t="15622" r="22376" b="4862"/>
          <a:stretch/>
        </p:blipFill>
        <p:spPr>
          <a:xfrm>
            <a:off x="6694161" y="968298"/>
            <a:ext cx="1215343" cy="1300192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6215032" y="202255"/>
            <a:ext cx="2226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Portaria 443</a:t>
            </a:r>
          </a:p>
          <a:p>
            <a:pPr algn="ctr"/>
            <a:r>
              <a:rPr lang="pt-BR" dirty="0" smtClean="0"/>
              <a:t>(espécies ameaçadas)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3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650" y="134321"/>
            <a:ext cx="7886700" cy="501054"/>
          </a:xfrm>
        </p:spPr>
        <p:txBody>
          <a:bodyPr/>
          <a:lstStyle/>
          <a:p>
            <a:r>
              <a:rPr lang="pt-BR" dirty="0" smtClean="0"/>
              <a:t>Lacunas</a:t>
            </a:r>
            <a:endParaRPr lang="pt-BR" dirty="0"/>
          </a:p>
        </p:txBody>
      </p:sp>
      <p:pic>
        <p:nvPicPr>
          <p:cNvPr id="13" name="Espaço Reservado para Conteúdo 3"/>
          <p:cNvPicPr>
            <a:picLocks noChangeAspect="1"/>
          </p:cNvPicPr>
          <p:nvPr/>
        </p:nvPicPr>
        <p:blipFill rotWithShape="1">
          <a:blip r:embed="rId2"/>
          <a:srcRect l="80700"/>
          <a:stretch/>
        </p:blipFill>
        <p:spPr>
          <a:xfrm>
            <a:off x="240507" y="5732"/>
            <a:ext cx="1023935" cy="14954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r="94973"/>
          <a:stretch/>
        </p:blipFill>
        <p:spPr>
          <a:xfrm>
            <a:off x="19049" y="5733"/>
            <a:ext cx="266701" cy="14954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400191"/>
            <a:ext cx="2953226" cy="26746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131" y="724891"/>
            <a:ext cx="7610951" cy="33004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775" y="1819748"/>
            <a:ext cx="55626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9650" y="134321"/>
            <a:ext cx="7886700" cy="501054"/>
          </a:xfrm>
        </p:spPr>
        <p:txBody>
          <a:bodyPr/>
          <a:lstStyle/>
          <a:p>
            <a:r>
              <a:rPr lang="pt-BR" dirty="0" smtClean="0"/>
              <a:t>Lacunas</a:t>
            </a:r>
            <a:endParaRPr lang="pt-BR" dirty="0"/>
          </a:p>
        </p:txBody>
      </p:sp>
      <p:pic>
        <p:nvPicPr>
          <p:cNvPr id="13" name="Espaço Reservado para Conteúdo 3"/>
          <p:cNvPicPr>
            <a:picLocks noChangeAspect="1"/>
          </p:cNvPicPr>
          <p:nvPr/>
        </p:nvPicPr>
        <p:blipFill rotWithShape="1">
          <a:blip r:embed="rId2"/>
          <a:srcRect l="80700"/>
          <a:stretch/>
        </p:blipFill>
        <p:spPr>
          <a:xfrm>
            <a:off x="240507" y="5732"/>
            <a:ext cx="1023935" cy="14954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r="94973"/>
          <a:stretch/>
        </p:blipFill>
        <p:spPr>
          <a:xfrm>
            <a:off x="19049" y="5733"/>
            <a:ext cx="266701" cy="149542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635375"/>
            <a:ext cx="2266950" cy="57721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937" y="110506"/>
            <a:ext cx="4695718" cy="190967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507" y="2208773"/>
            <a:ext cx="2590800" cy="45339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552" y="2208773"/>
            <a:ext cx="2955719" cy="4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1" y="90053"/>
            <a:ext cx="8734426" cy="557647"/>
          </a:xfrm>
        </p:spPr>
        <p:txBody>
          <a:bodyPr>
            <a:normAutofit/>
          </a:bodyPr>
          <a:lstStyle/>
          <a:p>
            <a:pPr algn="l"/>
            <a:r>
              <a:rPr lang="pt-BR" sz="3200" dirty="0"/>
              <a:t>L</a:t>
            </a:r>
            <a:r>
              <a:rPr lang="pt-BR" sz="3200" dirty="0" smtClean="0"/>
              <a:t>acunas: indicador da evolução qualitativa da rede</a:t>
            </a: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75708" y="786738"/>
            <a:ext cx="830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Busca fonética, incluindo sinônimos, sem considerar as coordenadas geográficas</a:t>
            </a:r>
            <a:endParaRPr lang="pt-BR" sz="24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/>
          <a:srcRect r="94973"/>
          <a:stretch/>
        </p:blipFill>
        <p:spPr>
          <a:xfrm>
            <a:off x="19049" y="5733"/>
            <a:ext cx="266701" cy="149542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511" y="1872672"/>
            <a:ext cx="6326733" cy="444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1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Desafios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850605"/>
            <a:ext cx="7886700" cy="5326358"/>
          </a:xfrm>
        </p:spPr>
        <p:txBody>
          <a:bodyPr>
            <a:normAutofit/>
          </a:bodyPr>
          <a:lstStyle/>
          <a:p>
            <a:r>
              <a:rPr lang="pt-BR" sz="2600" dirty="0" smtClean="0"/>
              <a:t>Governança: de sistemas centralizados para trabalho em rede</a:t>
            </a:r>
          </a:p>
          <a:p>
            <a:r>
              <a:rPr lang="pt-BR" sz="2600" dirty="0" smtClean="0"/>
              <a:t>Projeto </a:t>
            </a:r>
            <a:r>
              <a:rPr lang="pt-BR" sz="2600" dirty="0" err="1" smtClean="0"/>
              <a:t>vs</a:t>
            </a:r>
            <a:r>
              <a:rPr lang="pt-BR" sz="2600" dirty="0" smtClean="0"/>
              <a:t> longo prazo</a:t>
            </a:r>
          </a:p>
          <a:p>
            <a:r>
              <a:rPr lang="pt-BR" sz="2600" dirty="0" smtClean="0"/>
              <a:t>Sustentabilidade (longo prazo)</a:t>
            </a:r>
          </a:p>
          <a:p>
            <a:r>
              <a:rPr lang="pt-BR" sz="2600" dirty="0" smtClean="0"/>
              <a:t>Plataforma para compartilhar dados, informações, conhecimento e para interagir e construir novos conhecimentos</a:t>
            </a:r>
          </a:p>
          <a:p>
            <a:r>
              <a:rPr lang="pt-BR" sz="2600" dirty="0" smtClean="0"/>
              <a:t>… e amigável (pessoas e máquinas)</a:t>
            </a:r>
          </a:p>
          <a:p>
            <a:endParaRPr lang="pt-BR" sz="1900" dirty="0" smtClean="0"/>
          </a:p>
          <a:p>
            <a:pPr marL="0" indent="0" algn="ctr">
              <a:buNone/>
            </a:pPr>
            <a:r>
              <a:rPr lang="pt-BR" dirty="0" smtClean="0"/>
              <a:t>E-infraestruturas não são somente importantes para apoiar a pesquisa, mas estão se tornando vitais para conduzir a pesquisa e para desenvolver e monitorar políticas e estratégias por públicos diversos</a:t>
            </a:r>
          </a:p>
        </p:txBody>
      </p:sp>
    </p:spTree>
    <p:extLst>
      <p:ext uri="{BB962C8B-B14F-4D97-AF65-F5344CB8AC3E}">
        <p14:creationId xmlns:p14="http://schemas.microsoft.com/office/powerpoint/2010/main" val="17360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5033" y="62494"/>
            <a:ext cx="7886700" cy="492841"/>
          </a:xfrm>
        </p:spPr>
        <p:txBody>
          <a:bodyPr>
            <a:normAutofit/>
          </a:bodyPr>
          <a:lstStyle/>
          <a:p>
            <a:r>
              <a:rPr lang="pt-BR" dirty="0" smtClean="0"/>
              <a:t>Uso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47196"/>
            <a:ext cx="3362325" cy="33718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02" y="3850242"/>
            <a:ext cx="3248025" cy="23622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33" y="4146696"/>
            <a:ext cx="4261600" cy="25967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320" y="644490"/>
            <a:ext cx="4258413" cy="341305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31097" y="3449978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Média 2018: 1,26 milhão/dia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31097" y="6374153"/>
            <a:ext cx="2412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Média 2018: 11 mil/dia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dos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904"/>
            <a:ext cx="3895725" cy="30765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28625" y="903236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Tipo de uso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458966" y="922463"/>
            <a:ext cx="4104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Proporção Acervo - Uso</a:t>
            </a:r>
            <a:endParaRPr lang="pt-BR" sz="3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022" y="1775276"/>
            <a:ext cx="3314700" cy="33909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879804" y="3593805"/>
            <a:ext cx="1592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/>
              <a:t>75 vezes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69190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Colaboração com outras redes</a:t>
            </a:r>
            <a:endParaRPr lang="en-US" dirty="0"/>
          </a:p>
        </p:txBody>
      </p:sp>
      <p:grpSp>
        <p:nvGrpSpPr>
          <p:cNvPr id="4" name="Group 290"/>
          <p:cNvGrpSpPr/>
          <p:nvPr/>
        </p:nvGrpSpPr>
        <p:grpSpPr>
          <a:xfrm>
            <a:off x="304390" y="856915"/>
            <a:ext cx="3269828" cy="3300258"/>
            <a:chOff x="4095363" y="1616721"/>
            <a:chExt cx="4869019" cy="4856942"/>
          </a:xfrm>
        </p:grpSpPr>
        <p:grpSp>
          <p:nvGrpSpPr>
            <p:cNvPr id="5" name="Group 105"/>
            <p:cNvGrpSpPr/>
            <p:nvPr/>
          </p:nvGrpSpPr>
          <p:grpSpPr>
            <a:xfrm>
              <a:off x="4095363" y="1616721"/>
              <a:ext cx="4869019" cy="4856942"/>
              <a:chOff x="3905787" y="917463"/>
              <a:chExt cx="4869019" cy="4856942"/>
            </a:xfrm>
            <a:solidFill>
              <a:schemeClr val="bg1">
                <a:lumMod val="85000"/>
              </a:schemeClr>
            </a:solidFill>
          </p:grpSpPr>
          <p:sp>
            <p:nvSpPr>
              <p:cNvPr id="9" name="Oval 401"/>
              <p:cNvSpPr/>
              <p:nvPr/>
            </p:nvSpPr>
            <p:spPr>
              <a:xfrm>
                <a:off x="391421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0" name="Oval 402"/>
              <p:cNvSpPr/>
              <p:nvPr/>
            </p:nvSpPr>
            <p:spPr>
              <a:xfrm>
                <a:off x="411975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1" name="Oval 403"/>
              <p:cNvSpPr/>
              <p:nvPr/>
            </p:nvSpPr>
            <p:spPr>
              <a:xfrm>
                <a:off x="432529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2" name="Oval 404"/>
              <p:cNvSpPr/>
              <p:nvPr/>
            </p:nvSpPr>
            <p:spPr>
              <a:xfrm>
                <a:off x="453083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3" name="Oval 405"/>
              <p:cNvSpPr/>
              <p:nvPr/>
            </p:nvSpPr>
            <p:spPr>
              <a:xfrm>
                <a:off x="4736375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4" name="Oval 406"/>
              <p:cNvSpPr/>
              <p:nvPr/>
            </p:nvSpPr>
            <p:spPr>
              <a:xfrm>
                <a:off x="494191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5" name="Oval 407"/>
              <p:cNvSpPr/>
              <p:nvPr/>
            </p:nvSpPr>
            <p:spPr>
              <a:xfrm>
                <a:off x="514745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6" name="Oval 408"/>
              <p:cNvSpPr/>
              <p:nvPr/>
            </p:nvSpPr>
            <p:spPr>
              <a:xfrm>
                <a:off x="535299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7" name="Oval 409"/>
              <p:cNvSpPr/>
              <p:nvPr/>
            </p:nvSpPr>
            <p:spPr>
              <a:xfrm>
                <a:off x="555853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8" name="Oval 410"/>
              <p:cNvSpPr/>
              <p:nvPr/>
            </p:nvSpPr>
            <p:spPr>
              <a:xfrm>
                <a:off x="576407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19" name="Oval 411"/>
              <p:cNvSpPr/>
              <p:nvPr/>
            </p:nvSpPr>
            <p:spPr>
              <a:xfrm>
                <a:off x="596961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0" name="Oval 412"/>
              <p:cNvSpPr/>
              <p:nvPr/>
            </p:nvSpPr>
            <p:spPr>
              <a:xfrm>
                <a:off x="617515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1" name="Oval 413"/>
              <p:cNvSpPr/>
              <p:nvPr/>
            </p:nvSpPr>
            <p:spPr>
              <a:xfrm>
                <a:off x="638069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2" name="Oval 414"/>
              <p:cNvSpPr/>
              <p:nvPr/>
            </p:nvSpPr>
            <p:spPr>
              <a:xfrm>
                <a:off x="658623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3" name="Oval 415"/>
              <p:cNvSpPr/>
              <p:nvPr/>
            </p:nvSpPr>
            <p:spPr>
              <a:xfrm>
                <a:off x="6791776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4" name="Oval 416"/>
              <p:cNvSpPr/>
              <p:nvPr/>
            </p:nvSpPr>
            <p:spPr>
              <a:xfrm>
                <a:off x="699731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5" name="Oval 417"/>
              <p:cNvSpPr/>
              <p:nvPr/>
            </p:nvSpPr>
            <p:spPr>
              <a:xfrm>
                <a:off x="720285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6" name="Oval 418"/>
              <p:cNvSpPr/>
              <p:nvPr/>
            </p:nvSpPr>
            <p:spPr>
              <a:xfrm>
                <a:off x="740839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7" name="Oval 419"/>
              <p:cNvSpPr/>
              <p:nvPr/>
            </p:nvSpPr>
            <p:spPr>
              <a:xfrm>
                <a:off x="761393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8" name="Oval 420"/>
              <p:cNvSpPr/>
              <p:nvPr/>
            </p:nvSpPr>
            <p:spPr>
              <a:xfrm>
                <a:off x="781947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29" name="Oval 421"/>
              <p:cNvSpPr/>
              <p:nvPr/>
            </p:nvSpPr>
            <p:spPr>
              <a:xfrm>
                <a:off x="802501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30" name="Oval 422"/>
              <p:cNvSpPr/>
              <p:nvPr/>
            </p:nvSpPr>
            <p:spPr>
              <a:xfrm>
                <a:off x="823055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31" name="Oval 423"/>
              <p:cNvSpPr/>
              <p:nvPr/>
            </p:nvSpPr>
            <p:spPr>
              <a:xfrm>
                <a:off x="8436097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32" name="Oval 424"/>
              <p:cNvSpPr/>
              <p:nvPr/>
            </p:nvSpPr>
            <p:spPr>
              <a:xfrm>
                <a:off x="8641639" y="5637245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33" name="Straight Connector 425"/>
              <p:cNvCxnSpPr>
                <a:stCxn id="55" idx="1"/>
              </p:cNvCxnSpPr>
              <p:nvPr/>
            </p:nvCxnSpPr>
            <p:spPr>
              <a:xfrm rot="16200000" flipH="1" flipV="1">
                <a:off x="4570701" y="3886936"/>
                <a:ext cx="2163228" cy="13373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26"/>
              <p:cNvCxnSpPr>
                <a:stCxn id="55" idx="1"/>
                <a:endCxn id="13" idx="0"/>
              </p:cNvCxnSpPr>
              <p:nvPr/>
            </p:nvCxnSpPr>
            <p:spPr>
              <a:xfrm flipH="1">
                <a:off x="4802959" y="3474017"/>
                <a:ext cx="1518050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27"/>
              <p:cNvCxnSpPr>
                <a:stCxn id="55" idx="3"/>
                <a:endCxn id="15" idx="0"/>
              </p:cNvCxnSpPr>
              <p:nvPr/>
            </p:nvCxnSpPr>
            <p:spPr>
              <a:xfrm flipH="1">
                <a:off x="5214040" y="3496352"/>
                <a:ext cx="1106969" cy="214089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8"/>
              <p:cNvCxnSpPr>
                <a:endCxn id="19" idx="0"/>
              </p:cNvCxnSpPr>
              <p:nvPr/>
            </p:nvCxnSpPr>
            <p:spPr>
              <a:xfrm flipH="1">
                <a:off x="6036200" y="3525968"/>
                <a:ext cx="263698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9"/>
              <p:cNvCxnSpPr>
                <a:endCxn id="17" idx="0"/>
              </p:cNvCxnSpPr>
              <p:nvPr/>
            </p:nvCxnSpPr>
            <p:spPr>
              <a:xfrm flipH="1">
                <a:off x="5625120" y="3488272"/>
                <a:ext cx="693320" cy="214897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0"/>
              <p:cNvCxnSpPr>
                <a:endCxn id="20" idx="0"/>
              </p:cNvCxnSpPr>
              <p:nvPr/>
            </p:nvCxnSpPr>
            <p:spPr>
              <a:xfrm flipH="1">
                <a:off x="6241740" y="3525968"/>
                <a:ext cx="81976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31"/>
              <p:cNvCxnSpPr>
                <a:stCxn id="55" idx="3"/>
                <a:endCxn id="21" idx="0"/>
              </p:cNvCxnSpPr>
              <p:nvPr/>
            </p:nvCxnSpPr>
            <p:spPr>
              <a:xfrm>
                <a:off x="6321009" y="3496352"/>
                <a:ext cx="126271" cy="214089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2"/>
              <p:cNvCxnSpPr>
                <a:endCxn id="22" idx="0"/>
              </p:cNvCxnSpPr>
              <p:nvPr/>
            </p:nvCxnSpPr>
            <p:spPr>
              <a:xfrm>
                <a:off x="6333828" y="3542132"/>
                <a:ext cx="318992" cy="2095113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33"/>
              <p:cNvCxnSpPr>
                <a:stCxn id="55" idx="1"/>
                <a:endCxn id="23" idx="0"/>
              </p:cNvCxnSpPr>
              <p:nvPr/>
            </p:nvCxnSpPr>
            <p:spPr>
              <a:xfrm>
                <a:off x="6321009" y="3474017"/>
                <a:ext cx="537351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34"/>
              <p:cNvCxnSpPr>
                <a:stCxn id="55" idx="4"/>
                <a:endCxn id="26" idx="0"/>
              </p:cNvCxnSpPr>
              <p:nvPr/>
            </p:nvCxnSpPr>
            <p:spPr>
              <a:xfrm>
                <a:off x="6338888" y="3500978"/>
                <a:ext cx="1136093" cy="213626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35"/>
              <p:cNvCxnSpPr>
                <a:stCxn id="55" idx="0"/>
                <a:endCxn id="27" idx="0"/>
              </p:cNvCxnSpPr>
              <p:nvPr/>
            </p:nvCxnSpPr>
            <p:spPr>
              <a:xfrm>
                <a:off x="6338888" y="3469391"/>
                <a:ext cx="1341633" cy="21678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6"/>
              <p:cNvCxnSpPr>
                <a:stCxn id="55" idx="1"/>
                <a:endCxn id="25" idx="0"/>
              </p:cNvCxnSpPr>
              <p:nvPr/>
            </p:nvCxnSpPr>
            <p:spPr>
              <a:xfrm>
                <a:off x="6321009" y="3474017"/>
                <a:ext cx="948432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37"/>
              <p:cNvCxnSpPr>
                <a:stCxn id="55" idx="6"/>
                <a:endCxn id="30" idx="0"/>
              </p:cNvCxnSpPr>
              <p:nvPr/>
            </p:nvCxnSpPr>
            <p:spPr>
              <a:xfrm>
                <a:off x="6364173" y="3485185"/>
                <a:ext cx="193296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38"/>
              <p:cNvCxnSpPr/>
              <p:nvPr/>
            </p:nvCxnSpPr>
            <p:spPr>
              <a:xfrm rot="5400000">
                <a:off x="4298611" y="3555160"/>
                <a:ext cx="2167857" cy="1996316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39"/>
              <p:cNvCxnSpPr/>
              <p:nvPr/>
            </p:nvCxnSpPr>
            <p:spPr>
              <a:xfrm rot="5400000">
                <a:off x="4219574" y="3479950"/>
                <a:ext cx="2157979" cy="2136859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40"/>
              <p:cNvCxnSpPr>
                <a:stCxn id="55" idx="2"/>
                <a:endCxn id="9" idx="7"/>
              </p:cNvCxnSpPr>
              <p:nvPr/>
            </p:nvCxnSpPr>
            <p:spPr>
              <a:xfrm flipH="1">
                <a:off x="4027880" y="3485185"/>
                <a:ext cx="2285723" cy="217214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41"/>
              <p:cNvCxnSpPr>
                <a:endCxn id="18" idx="0"/>
              </p:cNvCxnSpPr>
              <p:nvPr/>
            </p:nvCxnSpPr>
            <p:spPr>
              <a:xfrm flipH="1">
                <a:off x="5830660" y="3525968"/>
                <a:ext cx="469238" cy="211127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42"/>
              <p:cNvCxnSpPr>
                <a:stCxn id="55" idx="2"/>
                <a:endCxn id="24" idx="0"/>
              </p:cNvCxnSpPr>
              <p:nvPr/>
            </p:nvCxnSpPr>
            <p:spPr>
              <a:xfrm>
                <a:off x="6313603" y="3485185"/>
                <a:ext cx="75029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443"/>
              <p:cNvCxnSpPr>
                <a:stCxn id="55" idx="6"/>
                <a:endCxn id="31" idx="0"/>
              </p:cNvCxnSpPr>
              <p:nvPr/>
            </p:nvCxnSpPr>
            <p:spPr>
              <a:xfrm>
                <a:off x="6364173" y="3485185"/>
                <a:ext cx="2138508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444"/>
              <p:cNvCxnSpPr>
                <a:endCxn id="28" idx="0"/>
              </p:cNvCxnSpPr>
              <p:nvPr/>
            </p:nvCxnSpPr>
            <p:spPr>
              <a:xfrm>
                <a:off x="6356880" y="3469390"/>
                <a:ext cx="1529181" cy="216785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445"/>
              <p:cNvCxnSpPr>
                <a:endCxn id="12" idx="0"/>
              </p:cNvCxnSpPr>
              <p:nvPr/>
            </p:nvCxnSpPr>
            <p:spPr>
              <a:xfrm flipH="1">
                <a:off x="4597419" y="3474017"/>
                <a:ext cx="1744286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446"/>
              <p:cNvCxnSpPr>
                <a:stCxn id="55" idx="1"/>
                <a:endCxn id="16" idx="0"/>
              </p:cNvCxnSpPr>
              <p:nvPr/>
            </p:nvCxnSpPr>
            <p:spPr>
              <a:xfrm flipH="1">
                <a:off x="5419580" y="3474017"/>
                <a:ext cx="901429" cy="216322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447"/>
              <p:cNvSpPr/>
              <p:nvPr/>
            </p:nvSpPr>
            <p:spPr>
              <a:xfrm>
                <a:off x="6313603" y="3469391"/>
                <a:ext cx="50570" cy="31587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56" name="Straight Connector 448"/>
              <p:cNvCxnSpPr>
                <a:stCxn id="55" idx="6"/>
                <a:endCxn id="32" idx="0"/>
              </p:cNvCxnSpPr>
              <p:nvPr/>
            </p:nvCxnSpPr>
            <p:spPr>
              <a:xfrm>
                <a:off x="6364173" y="3485185"/>
                <a:ext cx="2344050" cy="215206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449"/>
              <p:cNvCxnSpPr>
                <a:endCxn id="29" idx="0"/>
              </p:cNvCxnSpPr>
              <p:nvPr/>
            </p:nvCxnSpPr>
            <p:spPr>
              <a:xfrm>
                <a:off x="6341705" y="3469390"/>
                <a:ext cx="1749896" cy="216785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Oval 450"/>
              <p:cNvSpPr/>
              <p:nvPr/>
            </p:nvSpPr>
            <p:spPr>
              <a:xfrm rot="10800000">
                <a:off x="863321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59" name="Oval 451"/>
              <p:cNvSpPr/>
              <p:nvPr/>
            </p:nvSpPr>
            <p:spPr>
              <a:xfrm rot="10800000">
                <a:off x="842767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0" name="Oval 452"/>
              <p:cNvSpPr/>
              <p:nvPr/>
            </p:nvSpPr>
            <p:spPr>
              <a:xfrm rot="10800000">
                <a:off x="822213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1" name="Oval 453"/>
              <p:cNvSpPr/>
              <p:nvPr/>
            </p:nvSpPr>
            <p:spPr>
              <a:xfrm rot="10800000">
                <a:off x="801659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2" name="Oval 454"/>
              <p:cNvSpPr/>
              <p:nvPr/>
            </p:nvSpPr>
            <p:spPr>
              <a:xfrm rot="10800000">
                <a:off x="781105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3" name="Oval 455"/>
              <p:cNvSpPr/>
              <p:nvPr/>
            </p:nvSpPr>
            <p:spPr>
              <a:xfrm rot="10800000">
                <a:off x="760551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4" name="Oval 456"/>
              <p:cNvSpPr/>
              <p:nvPr/>
            </p:nvSpPr>
            <p:spPr>
              <a:xfrm rot="10800000">
                <a:off x="7399971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5" name="Oval 457"/>
              <p:cNvSpPr/>
              <p:nvPr/>
            </p:nvSpPr>
            <p:spPr>
              <a:xfrm rot="10800000">
                <a:off x="719443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6" name="Oval 458"/>
              <p:cNvSpPr/>
              <p:nvPr/>
            </p:nvSpPr>
            <p:spPr>
              <a:xfrm rot="10800000">
                <a:off x="698889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7" name="Oval 459"/>
              <p:cNvSpPr/>
              <p:nvPr/>
            </p:nvSpPr>
            <p:spPr>
              <a:xfrm rot="10800000">
                <a:off x="678335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8" name="Oval 460"/>
              <p:cNvSpPr/>
              <p:nvPr/>
            </p:nvSpPr>
            <p:spPr>
              <a:xfrm rot="10800000">
                <a:off x="657781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69" name="Oval 461"/>
              <p:cNvSpPr/>
              <p:nvPr/>
            </p:nvSpPr>
            <p:spPr>
              <a:xfrm rot="10800000">
                <a:off x="637227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0" name="Oval 462"/>
              <p:cNvSpPr/>
              <p:nvPr/>
            </p:nvSpPr>
            <p:spPr>
              <a:xfrm rot="10800000">
                <a:off x="6166730" y="917464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1" name="Oval 463"/>
              <p:cNvSpPr/>
              <p:nvPr/>
            </p:nvSpPr>
            <p:spPr>
              <a:xfrm rot="10800000">
                <a:off x="596119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2" name="Oval 464"/>
              <p:cNvSpPr/>
              <p:nvPr/>
            </p:nvSpPr>
            <p:spPr>
              <a:xfrm rot="10800000">
                <a:off x="575565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3" name="Oval 465"/>
              <p:cNvSpPr/>
              <p:nvPr/>
            </p:nvSpPr>
            <p:spPr>
              <a:xfrm rot="10800000">
                <a:off x="5550110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4" name="Oval 466"/>
              <p:cNvSpPr/>
              <p:nvPr/>
            </p:nvSpPr>
            <p:spPr>
              <a:xfrm rot="10800000">
                <a:off x="534456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5" name="Oval 467"/>
              <p:cNvSpPr/>
              <p:nvPr/>
            </p:nvSpPr>
            <p:spPr>
              <a:xfrm rot="10800000">
                <a:off x="513902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6" name="Oval 468"/>
              <p:cNvSpPr/>
              <p:nvPr/>
            </p:nvSpPr>
            <p:spPr>
              <a:xfrm rot="10800000">
                <a:off x="493348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7" name="Oval 469"/>
              <p:cNvSpPr/>
              <p:nvPr/>
            </p:nvSpPr>
            <p:spPr>
              <a:xfrm rot="10800000">
                <a:off x="472794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8" name="Oval 470"/>
              <p:cNvSpPr/>
              <p:nvPr/>
            </p:nvSpPr>
            <p:spPr>
              <a:xfrm rot="10800000">
                <a:off x="452240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79" name="Oval 471"/>
              <p:cNvSpPr/>
              <p:nvPr/>
            </p:nvSpPr>
            <p:spPr>
              <a:xfrm rot="10800000">
                <a:off x="431686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80" name="Oval 472"/>
              <p:cNvSpPr/>
              <p:nvPr/>
            </p:nvSpPr>
            <p:spPr>
              <a:xfrm rot="10800000">
                <a:off x="4111329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sp>
            <p:nvSpPr>
              <p:cNvPr id="81" name="Oval 473"/>
              <p:cNvSpPr/>
              <p:nvPr/>
            </p:nvSpPr>
            <p:spPr>
              <a:xfrm rot="10800000">
                <a:off x="3905787" y="917463"/>
                <a:ext cx="133167" cy="137160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82" name="Straight Connector 474"/>
              <p:cNvCxnSpPr>
                <a:stCxn id="104" idx="1"/>
              </p:cNvCxnSpPr>
              <p:nvPr/>
            </p:nvCxnSpPr>
            <p:spPr>
              <a:xfrm rot="5400000" flipH="1" flipV="1">
                <a:off x="5717301" y="1696907"/>
                <a:ext cx="2621954" cy="13373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5"/>
              <p:cNvCxnSpPr>
                <a:stCxn id="104" idx="1"/>
                <a:endCxn id="62" idx="0"/>
              </p:cNvCxnSpPr>
              <p:nvPr/>
            </p:nvCxnSpPr>
            <p:spPr>
              <a:xfrm flipV="1">
                <a:off x="6359583" y="1054623"/>
                <a:ext cx="1518051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76"/>
              <p:cNvCxnSpPr>
                <a:stCxn id="104" idx="3"/>
                <a:endCxn id="64" idx="0"/>
              </p:cNvCxnSpPr>
              <p:nvPr/>
            </p:nvCxnSpPr>
            <p:spPr>
              <a:xfrm flipV="1">
                <a:off x="6359583" y="1054623"/>
                <a:ext cx="1106971" cy="25948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77"/>
              <p:cNvCxnSpPr>
                <a:stCxn id="104" idx="4"/>
                <a:endCxn id="68" idx="0"/>
              </p:cNvCxnSpPr>
              <p:nvPr/>
            </p:nvCxnSpPr>
            <p:spPr>
              <a:xfrm flipV="1">
                <a:off x="6341704" y="1054624"/>
                <a:ext cx="302689" cy="258927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78"/>
              <p:cNvCxnSpPr>
                <a:stCxn id="104" idx="3"/>
                <a:endCxn id="66" idx="0"/>
              </p:cNvCxnSpPr>
              <p:nvPr/>
            </p:nvCxnSpPr>
            <p:spPr>
              <a:xfrm flipV="1">
                <a:off x="6359583" y="1054623"/>
                <a:ext cx="695890" cy="25948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79"/>
              <p:cNvCxnSpPr>
                <a:endCxn id="69" idx="0"/>
              </p:cNvCxnSpPr>
              <p:nvPr/>
            </p:nvCxnSpPr>
            <p:spPr>
              <a:xfrm flipV="1">
                <a:off x="6356878" y="1054624"/>
                <a:ext cx="81975" cy="2558987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80"/>
              <p:cNvCxnSpPr>
                <a:stCxn id="104" idx="3"/>
                <a:endCxn id="70" idx="0"/>
              </p:cNvCxnSpPr>
              <p:nvPr/>
            </p:nvCxnSpPr>
            <p:spPr>
              <a:xfrm flipH="1" flipV="1">
                <a:off x="6233313" y="1054624"/>
                <a:ext cx="126270" cy="2594881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81"/>
              <p:cNvCxnSpPr/>
              <p:nvPr/>
            </p:nvCxnSpPr>
            <p:spPr>
              <a:xfrm flipH="1" flipV="1">
                <a:off x="6027773" y="1054623"/>
                <a:ext cx="318994" cy="2539396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82"/>
              <p:cNvCxnSpPr>
                <a:stCxn id="104" idx="1"/>
                <a:endCxn id="72" idx="0"/>
              </p:cNvCxnSpPr>
              <p:nvPr/>
            </p:nvCxnSpPr>
            <p:spPr>
              <a:xfrm flipH="1" flipV="1">
                <a:off x="5822233" y="1054623"/>
                <a:ext cx="537350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83"/>
              <p:cNvCxnSpPr>
                <a:endCxn id="75" idx="0"/>
              </p:cNvCxnSpPr>
              <p:nvPr/>
            </p:nvCxnSpPr>
            <p:spPr>
              <a:xfrm flipH="1" flipV="1">
                <a:off x="5205612" y="1054623"/>
                <a:ext cx="1151268" cy="25589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84"/>
              <p:cNvCxnSpPr>
                <a:endCxn id="76" idx="0"/>
              </p:cNvCxnSpPr>
              <p:nvPr/>
            </p:nvCxnSpPr>
            <p:spPr>
              <a:xfrm flipH="1" flipV="1">
                <a:off x="5000072" y="1054623"/>
                <a:ext cx="1341634" cy="256878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485"/>
              <p:cNvCxnSpPr>
                <a:endCxn id="74" idx="0"/>
              </p:cNvCxnSpPr>
              <p:nvPr/>
            </p:nvCxnSpPr>
            <p:spPr>
              <a:xfrm flipH="1" flipV="1">
                <a:off x="5411152" y="1054623"/>
                <a:ext cx="955842" cy="260842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486"/>
              <p:cNvCxnSpPr>
                <a:endCxn id="79" idx="0"/>
              </p:cNvCxnSpPr>
              <p:nvPr/>
            </p:nvCxnSpPr>
            <p:spPr>
              <a:xfrm flipH="1" flipV="1">
                <a:off x="4383452" y="1054623"/>
                <a:ext cx="1973426" cy="260842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487"/>
              <p:cNvCxnSpPr/>
              <p:nvPr/>
            </p:nvCxnSpPr>
            <p:spPr>
              <a:xfrm rot="16200000">
                <a:off x="6047216" y="1374398"/>
                <a:ext cx="2568781" cy="1929229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488"/>
              <p:cNvCxnSpPr>
                <a:stCxn id="104" idx="3"/>
              </p:cNvCxnSpPr>
              <p:nvPr/>
            </p:nvCxnSpPr>
            <p:spPr>
              <a:xfrm rot="16200000">
                <a:off x="6113568" y="1312610"/>
                <a:ext cx="2582910" cy="2090880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489"/>
              <p:cNvCxnSpPr>
                <a:endCxn id="58" idx="7"/>
              </p:cNvCxnSpPr>
              <p:nvPr/>
            </p:nvCxnSpPr>
            <p:spPr>
              <a:xfrm flipV="1">
                <a:off x="6366993" y="1034536"/>
                <a:ext cx="2285720" cy="26093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490"/>
              <p:cNvCxnSpPr>
                <a:stCxn id="104" idx="4"/>
                <a:endCxn id="67" idx="0"/>
              </p:cNvCxnSpPr>
              <p:nvPr/>
            </p:nvCxnSpPr>
            <p:spPr>
              <a:xfrm flipV="1">
                <a:off x="6341704" y="1054623"/>
                <a:ext cx="508229" cy="2589275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491"/>
              <p:cNvCxnSpPr>
                <a:stCxn id="104" idx="2"/>
                <a:endCxn id="73" idx="0"/>
              </p:cNvCxnSpPr>
              <p:nvPr/>
            </p:nvCxnSpPr>
            <p:spPr>
              <a:xfrm flipH="1" flipV="1">
                <a:off x="5616693" y="1054623"/>
                <a:ext cx="750296" cy="260841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492"/>
              <p:cNvCxnSpPr>
                <a:endCxn id="80" idx="0"/>
              </p:cNvCxnSpPr>
              <p:nvPr/>
            </p:nvCxnSpPr>
            <p:spPr>
              <a:xfrm flipH="1" flipV="1">
                <a:off x="4177912" y="1054623"/>
                <a:ext cx="2189084" cy="26275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493"/>
              <p:cNvCxnSpPr>
                <a:endCxn id="77" idx="0"/>
              </p:cNvCxnSpPr>
              <p:nvPr/>
            </p:nvCxnSpPr>
            <p:spPr>
              <a:xfrm flipH="1" flipV="1">
                <a:off x="4794532" y="1054623"/>
                <a:ext cx="1539298" cy="2558988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494"/>
              <p:cNvCxnSpPr>
                <a:endCxn id="61" idx="0"/>
              </p:cNvCxnSpPr>
              <p:nvPr/>
            </p:nvCxnSpPr>
            <p:spPr>
              <a:xfrm flipV="1">
                <a:off x="6341706" y="1054623"/>
                <a:ext cx="1741468" cy="262756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495"/>
              <p:cNvCxnSpPr>
                <a:endCxn id="65" idx="0"/>
              </p:cNvCxnSpPr>
              <p:nvPr/>
            </p:nvCxnSpPr>
            <p:spPr>
              <a:xfrm flipV="1">
                <a:off x="6341706" y="1054623"/>
                <a:ext cx="919307" cy="2608422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496"/>
              <p:cNvSpPr/>
              <p:nvPr/>
            </p:nvSpPr>
            <p:spPr>
              <a:xfrm rot="10800000">
                <a:off x="6316419" y="3643898"/>
                <a:ext cx="50570" cy="38286"/>
              </a:xfrm>
              <a:prstGeom prst="ellips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000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05" name="Straight Connector 497"/>
              <p:cNvCxnSpPr>
                <a:endCxn id="81" idx="0"/>
              </p:cNvCxnSpPr>
              <p:nvPr/>
            </p:nvCxnSpPr>
            <p:spPr>
              <a:xfrm flipH="1" flipV="1">
                <a:off x="3972370" y="1054623"/>
                <a:ext cx="2408328" cy="262756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498"/>
              <p:cNvCxnSpPr>
                <a:stCxn id="104" idx="1"/>
                <a:endCxn id="78" idx="0"/>
              </p:cNvCxnSpPr>
              <p:nvPr/>
            </p:nvCxnSpPr>
            <p:spPr>
              <a:xfrm flipH="1" flipV="1">
                <a:off x="4588992" y="1054623"/>
                <a:ext cx="1770591" cy="2621954"/>
              </a:xfrm>
              <a:prstGeom prst="line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398"/>
            <p:cNvSpPr/>
            <p:nvPr/>
          </p:nvSpPr>
          <p:spPr>
            <a:xfrm>
              <a:off x="5682728" y="3987379"/>
              <a:ext cx="1906819" cy="5842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Infrastructure node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399"/>
            <p:cNvSpPr/>
            <p:nvPr/>
          </p:nvSpPr>
          <p:spPr>
            <a:xfrm>
              <a:off x="5426686" y="5812505"/>
              <a:ext cx="2237204" cy="305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Content sources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400"/>
            <p:cNvSpPr/>
            <p:nvPr/>
          </p:nvSpPr>
          <p:spPr>
            <a:xfrm>
              <a:off x="5426686" y="1847861"/>
              <a:ext cx="2237204" cy="305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Users</a:t>
              </a:r>
              <a:endParaRPr 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7" name="Group 111"/>
          <p:cNvGrpSpPr/>
          <p:nvPr/>
        </p:nvGrpSpPr>
        <p:grpSpPr>
          <a:xfrm>
            <a:off x="4832164" y="150272"/>
            <a:ext cx="4145885" cy="4157530"/>
            <a:chOff x="3509785" y="1308810"/>
            <a:chExt cx="5449474" cy="5243410"/>
          </a:xfrm>
          <a:solidFill>
            <a:schemeClr val="bg1">
              <a:lumMod val="85000"/>
            </a:schemeClr>
          </a:solidFill>
        </p:grpSpPr>
        <p:sp>
          <p:nvSpPr>
            <p:cNvPr id="108" name="Oval 112"/>
            <p:cNvSpPr/>
            <p:nvPr/>
          </p:nvSpPr>
          <p:spPr>
            <a:xfrm>
              <a:off x="8378712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09" name="Oval 113"/>
            <p:cNvSpPr/>
            <p:nvPr/>
          </p:nvSpPr>
          <p:spPr>
            <a:xfrm>
              <a:off x="8223218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0" name="Oval 115"/>
            <p:cNvSpPr/>
            <p:nvPr/>
          </p:nvSpPr>
          <p:spPr>
            <a:xfrm>
              <a:off x="8143923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1" name="Oval 116"/>
            <p:cNvSpPr/>
            <p:nvPr/>
          </p:nvSpPr>
          <p:spPr>
            <a:xfrm>
              <a:off x="829323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2" name="Oval 117"/>
            <p:cNvSpPr/>
            <p:nvPr/>
          </p:nvSpPr>
          <p:spPr>
            <a:xfrm>
              <a:off x="8442555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3" name="Oval 118"/>
            <p:cNvSpPr/>
            <p:nvPr/>
          </p:nvSpPr>
          <p:spPr>
            <a:xfrm>
              <a:off x="8591871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14" name="Oval 119"/>
            <p:cNvSpPr/>
            <p:nvPr/>
          </p:nvSpPr>
          <p:spPr>
            <a:xfrm>
              <a:off x="851258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15" name="Straight Connector 120"/>
            <p:cNvCxnSpPr>
              <a:stCxn id="122" idx="3"/>
              <a:endCxn id="108" idx="0"/>
            </p:cNvCxnSpPr>
            <p:nvPr/>
          </p:nvCxnSpPr>
          <p:spPr>
            <a:xfrm>
              <a:off x="8271558" y="5792160"/>
              <a:ext cx="131339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21"/>
            <p:cNvCxnSpPr>
              <a:stCxn id="151" idx="2"/>
              <a:endCxn id="110" idx="0"/>
            </p:cNvCxnSpPr>
            <p:nvPr/>
          </p:nvCxnSpPr>
          <p:spPr>
            <a:xfrm flipH="1">
              <a:off x="8168108" y="5886326"/>
              <a:ext cx="120153" cy="61650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22"/>
            <p:cNvCxnSpPr>
              <a:stCxn id="151" idx="2"/>
              <a:endCxn id="109" idx="4"/>
            </p:cNvCxnSpPr>
            <p:nvPr/>
          </p:nvCxnSpPr>
          <p:spPr>
            <a:xfrm flipH="1">
              <a:off x="8247403" y="5886326"/>
              <a:ext cx="40858" cy="661593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23"/>
            <p:cNvCxnSpPr>
              <a:stCxn id="122" idx="3"/>
              <a:endCxn id="111" idx="0"/>
            </p:cNvCxnSpPr>
            <p:nvPr/>
          </p:nvCxnSpPr>
          <p:spPr>
            <a:xfrm>
              <a:off x="8271558" y="5792160"/>
              <a:ext cx="45866" cy="71067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24"/>
            <p:cNvCxnSpPr>
              <a:stCxn id="122" idx="1"/>
              <a:endCxn id="112" idx="0"/>
            </p:cNvCxnSpPr>
            <p:nvPr/>
          </p:nvCxnSpPr>
          <p:spPr>
            <a:xfrm>
              <a:off x="8271558" y="5784819"/>
              <a:ext cx="195182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25"/>
            <p:cNvCxnSpPr>
              <a:stCxn id="122" idx="0"/>
              <a:endCxn id="114" idx="0"/>
            </p:cNvCxnSpPr>
            <p:nvPr/>
          </p:nvCxnSpPr>
          <p:spPr>
            <a:xfrm>
              <a:off x="8278052" y="5783298"/>
              <a:ext cx="258713" cy="71953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6"/>
            <p:cNvCxnSpPr>
              <a:stCxn id="122" idx="1"/>
              <a:endCxn id="113" idx="0"/>
            </p:cNvCxnSpPr>
            <p:nvPr/>
          </p:nvCxnSpPr>
          <p:spPr>
            <a:xfrm>
              <a:off x="8271558" y="5784819"/>
              <a:ext cx="344498" cy="71801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7"/>
            <p:cNvSpPr/>
            <p:nvPr/>
          </p:nvSpPr>
          <p:spPr>
            <a:xfrm>
              <a:off x="8268868" y="578329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23" name="Oval 128"/>
            <p:cNvSpPr/>
            <p:nvPr/>
          </p:nvSpPr>
          <p:spPr>
            <a:xfrm rot="10800000">
              <a:off x="8588810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24" name="Oval 129"/>
            <p:cNvSpPr/>
            <p:nvPr/>
          </p:nvSpPr>
          <p:spPr>
            <a:xfrm rot="10800000">
              <a:off x="8140862" y="4944483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25" name="Straight Connector 130"/>
            <p:cNvCxnSpPr>
              <a:endCxn id="124" idx="0"/>
            </p:cNvCxnSpPr>
            <p:nvPr/>
          </p:nvCxnSpPr>
          <p:spPr>
            <a:xfrm flipH="1" flipV="1">
              <a:off x="8165047" y="4989567"/>
              <a:ext cx="115868" cy="83469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31"/>
            <p:cNvCxnSpPr>
              <a:endCxn id="150" idx="2"/>
            </p:cNvCxnSpPr>
            <p:nvPr/>
          </p:nvCxnSpPr>
          <p:spPr>
            <a:xfrm flipV="1">
              <a:off x="8276216" y="2233598"/>
              <a:ext cx="398563" cy="359710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32"/>
            <p:cNvCxnSpPr>
              <a:endCxn id="123" idx="0"/>
            </p:cNvCxnSpPr>
            <p:nvPr/>
          </p:nvCxnSpPr>
          <p:spPr>
            <a:xfrm flipV="1">
              <a:off x="8279076" y="4989567"/>
              <a:ext cx="333919" cy="85738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Oval 133"/>
            <p:cNvSpPr/>
            <p:nvPr/>
          </p:nvSpPr>
          <p:spPr>
            <a:xfrm rot="10800000">
              <a:off x="8269891" y="5840658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29" name="Straight Connector 134"/>
            <p:cNvCxnSpPr>
              <a:stCxn id="152" idx="2"/>
              <a:endCxn id="191" idx="0"/>
            </p:cNvCxnSpPr>
            <p:nvPr/>
          </p:nvCxnSpPr>
          <p:spPr>
            <a:xfrm flipH="1">
              <a:off x="4397529" y="3904454"/>
              <a:ext cx="2928615" cy="106418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0" name="Group 303"/>
            <p:cNvGrpSpPr/>
            <p:nvPr/>
          </p:nvGrpSpPr>
          <p:grpSpPr>
            <a:xfrm>
              <a:off x="5002950" y="3904454"/>
              <a:ext cx="2297956" cy="2644966"/>
              <a:chOff x="2310294" y="-1586438"/>
              <a:chExt cx="6326460" cy="8046782"/>
            </a:xfrm>
            <a:grpFill/>
          </p:grpSpPr>
          <p:grpSp>
            <p:nvGrpSpPr>
              <p:cNvPr id="283" name="Group 105"/>
              <p:cNvGrpSpPr/>
              <p:nvPr/>
            </p:nvGrpSpPr>
            <p:grpSpPr>
              <a:xfrm>
                <a:off x="2310294" y="-1586438"/>
                <a:ext cx="6326460" cy="8046782"/>
                <a:chOff x="3914215" y="-2272377"/>
                <a:chExt cx="6326460" cy="8046782"/>
              </a:xfrm>
              <a:grpFill/>
            </p:grpSpPr>
            <p:sp>
              <p:nvSpPr>
                <p:cNvPr id="285" name="Oval 290"/>
                <p:cNvSpPr/>
                <p:nvPr/>
              </p:nvSpPr>
              <p:spPr>
                <a:xfrm>
                  <a:off x="391421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6" name="Oval 291"/>
                <p:cNvSpPr/>
                <p:nvPr/>
              </p:nvSpPr>
              <p:spPr>
                <a:xfrm>
                  <a:off x="411975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7" name="Oval 393"/>
                <p:cNvSpPr/>
                <p:nvPr/>
              </p:nvSpPr>
              <p:spPr>
                <a:xfrm>
                  <a:off x="432529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8" name="Oval 394"/>
                <p:cNvSpPr/>
                <p:nvPr/>
              </p:nvSpPr>
              <p:spPr>
                <a:xfrm>
                  <a:off x="453083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89" name="Oval 395"/>
                <p:cNvSpPr/>
                <p:nvPr/>
              </p:nvSpPr>
              <p:spPr>
                <a:xfrm>
                  <a:off x="4736375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0" name="Oval 396"/>
                <p:cNvSpPr/>
                <p:nvPr/>
              </p:nvSpPr>
              <p:spPr>
                <a:xfrm>
                  <a:off x="49419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1" name="Oval 397"/>
                <p:cNvSpPr/>
                <p:nvPr/>
              </p:nvSpPr>
              <p:spPr>
                <a:xfrm>
                  <a:off x="51474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2" name="Oval 398"/>
                <p:cNvSpPr/>
                <p:nvPr/>
              </p:nvSpPr>
              <p:spPr>
                <a:xfrm>
                  <a:off x="53529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3" name="Oval 399"/>
                <p:cNvSpPr/>
                <p:nvPr/>
              </p:nvSpPr>
              <p:spPr>
                <a:xfrm>
                  <a:off x="55585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4" name="Oval 400"/>
                <p:cNvSpPr/>
                <p:nvPr/>
              </p:nvSpPr>
              <p:spPr>
                <a:xfrm>
                  <a:off x="57640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5" name="Oval 401"/>
                <p:cNvSpPr/>
                <p:nvPr/>
              </p:nvSpPr>
              <p:spPr>
                <a:xfrm>
                  <a:off x="596961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6" name="Oval 402"/>
                <p:cNvSpPr/>
                <p:nvPr/>
              </p:nvSpPr>
              <p:spPr>
                <a:xfrm>
                  <a:off x="617515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7" name="Oval 403"/>
                <p:cNvSpPr/>
                <p:nvPr/>
              </p:nvSpPr>
              <p:spPr>
                <a:xfrm>
                  <a:off x="638069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8" name="Oval 404"/>
                <p:cNvSpPr/>
                <p:nvPr/>
              </p:nvSpPr>
              <p:spPr>
                <a:xfrm>
                  <a:off x="658623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299" name="Oval 405"/>
                <p:cNvSpPr/>
                <p:nvPr/>
              </p:nvSpPr>
              <p:spPr>
                <a:xfrm>
                  <a:off x="6791776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0" name="Oval 406"/>
                <p:cNvSpPr/>
                <p:nvPr/>
              </p:nvSpPr>
              <p:spPr>
                <a:xfrm>
                  <a:off x="69973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1" name="Oval 407"/>
                <p:cNvSpPr/>
                <p:nvPr/>
              </p:nvSpPr>
              <p:spPr>
                <a:xfrm>
                  <a:off x="72028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2" name="Oval 408"/>
                <p:cNvSpPr/>
                <p:nvPr/>
              </p:nvSpPr>
              <p:spPr>
                <a:xfrm>
                  <a:off x="74083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3" name="Oval 409"/>
                <p:cNvSpPr/>
                <p:nvPr/>
              </p:nvSpPr>
              <p:spPr>
                <a:xfrm>
                  <a:off x="761393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4" name="Oval 410"/>
                <p:cNvSpPr/>
                <p:nvPr/>
              </p:nvSpPr>
              <p:spPr>
                <a:xfrm>
                  <a:off x="781947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5" name="Oval 411"/>
                <p:cNvSpPr/>
                <p:nvPr/>
              </p:nvSpPr>
              <p:spPr>
                <a:xfrm>
                  <a:off x="802501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 b="1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6" name="Oval 412"/>
                <p:cNvSpPr/>
                <p:nvPr/>
              </p:nvSpPr>
              <p:spPr>
                <a:xfrm>
                  <a:off x="823055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7" name="Oval 413"/>
                <p:cNvSpPr/>
                <p:nvPr/>
              </p:nvSpPr>
              <p:spPr>
                <a:xfrm>
                  <a:off x="8436097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08" name="Oval 414"/>
                <p:cNvSpPr/>
                <p:nvPr/>
              </p:nvSpPr>
              <p:spPr>
                <a:xfrm>
                  <a:off x="8641639" y="5637245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09" name="Straight Connector 415"/>
                <p:cNvCxnSpPr>
                  <a:stCxn id="331" idx="1"/>
                </p:cNvCxnSpPr>
                <p:nvPr/>
              </p:nvCxnSpPr>
              <p:spPr>
                <a:xfrm rot="16200000" flipH="1" flipV="1">
                  <a:off x="4570701" y="3886936"/>
                  <a:ext cx="2163228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416"/>
                <p:cNvCxnSpPr>
                  <a:stCxn id="331" idx="1"/>
                  <a:endCxn id="289" idx="0"/>
                </p:cNvCxnSpPr>
                <p:nvPr/>
              </p:nvCxnSpPr>
              <p:spPr>
                <a:xfrm flipH="1">
                  <a:off x="4802959" y="3474017"/>
                  <a:ext cx="1518050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417"/>
                <p:cNvCxnSpPr>
                  <a:stCxn id="331" idx="3"/>
                  <a:endCxn id="291" idx="0"/>
                </p:cNvCxnSpPr>
                <p:nvPr/>
              </p:nvCxnSpPr>
              <p:spPr>
                <a:xfrm flipH="1">
                  <a:off x="5214040" y="3496352"/>
                  <a:ext cx="1106969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418"/>
                <p:cNvCxnSpPr>
                  <a:endCxn id="295" idx="0"/>
                </p:cNvCxnSpPr>
                <p:nvPr/>
              </p:nvCxnSpPr>
              <p:spPr>
                <a:xfrm flipH="1">
                  <a:off x="6036200" y="3525968"/>
                  <a:ext cx="26369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419"/>
                <p:cNvCxnSpPr>
                  <a:endCxn id="293" idx="0"/>
                </p:cNvCxnSpPr>
                <p:nvPr/>
              </p:nvCxnSpPr>
              <p:spPr>
                <a:xfrm flipH="1">
                  <a:off x="5625120" y="3488272"/>
                  <a:ext cx="693320" cy="214897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420"/>
                <p:cNvCxnSpPr>
                  <a:endCxn id="296" idx="0"/>
                </p:cNvCxnSpPr>
                <p:nvPr/>
              </p:nvCxnSpPr>
              <p:spPr>
                <a:xfrm flipH="1">
                  <a:off x="6241740" y="3525968"/>
                  <a:ext cx="81976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421"/>
                <p:cNvCxnSpPr>
                  <a:stCxn id="331" idx="3"/>
                  <a:endCxn id="297" idx="0"/>
                </p:cNvCxnSpPr>
                <p:nvPr/>
              </p:nvCxnSpPr>
              <p:spPr>
                <a:xfrm>
                  <a:off x="6321009" y="3496352"/>
                  <a:ext cx="126271" cy="214089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6" name="Straight Connector 422"/>
                <p:cNvCxnSpPr>
                  <a:endCxn id="298" idx="0"/>
                </p:cNvCxnSpPr>
                <p:nvPr/>
              </p:nvCxnSpPr>
              <p:spPr>
                <a:xfrm>
                  <a:off x="6333828" y="3542132"/>
                  <a:ext cx="318992" cy="2095113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423"/>
                <p:cNvCxnSpPr>
                  <a:stCxn id="331" idx="1"/>
                  <a:endCxn id="299" idx="0"/>
                </p:cNvCxnSpPr>
                <p:nvPr/>
              </p:nvCxnSpPr>
              <p:spPr>
                <a:xfrm>
                  <a:off x="6321009" y="3474017"/>
                  <a:ext cx="537351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424"/>
                <p:cNvCxnSpPr>
                  <a:stCxn id="331" idx="4"/>
                  <a:endCxn id="302" idx="0"/>
                </p:cNvCxnSpPr>
                <p:nvPr/>
              </p:nvCxnSpPr>
              <p:spPr>
                <a:xfrm>
                  <a:off x="6338888" y="3500978"/>
                  <a:ext cx="1136093" cy="213626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425"/>
                <p:cNvCxnSpPr>
                  <a:stCxn id="331" idx="0"/>
                  <a:endCxn id="303" idx="0"/>
                </p:cNvCxnSpPr>
                <p:nvPr/>
              </p:nvCxnSpPr>
              <p:spPr>
                <a:xfrm>
                  <a:off x="6338888" y="3469391"/>
                  <a:ext cx="1341633" cy="21678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426"/>
                <p:cNvCxnSpPr>
                  <a:stCxn id="331" idx="1"/>
                  <a:endCxn id="301" idx="0"/>
                </p:cNvCxnSpPr>
                <p:nvPr/>
              </p:nvCxnSpPr>
              <p:spPr>
                <a:xfrm>
                  <a:off x="6321009" y="3474017"/>
                  <a:ext cx="948432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427"/>
                <p:cNvCxnSpPr>
                  <a:stCxn id="331" idx="6"/>
                  <a:endCxn id="306" idx="0"/>
                </p:cNvCxnSpPr>
                <p:nvPr/>
              </p:nvCxnSpPr>
              <p:spPr>
                <a:xfrm>
                  <a:off x="6364173" y="3485185"/>
                  <a:ext cx="193296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428"/>
                <p:cNvCxnSpPr/>
                <p:nvPr/>
              </p:nvCxnSpPr>
              <p:spPr>
                <a:xfrm rot="5400000">
                  <a:off x="4298611" y="3555160"/>
                  <a:ext cx="2167857" cy="199631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429"/>
                <p:cNvCxnSpPr/>
                <p:nvPr/>
              </p:nvCxnSpPr>
              <p:spPr>
                <a:xfrm rot="5400000">
                  <a:off x="4219574" y="3479950"/>
                  <a:ext cx="2157979" cy="213685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430"/>
                <p:cNvCxnSpPr>
                  <a:stCxn id="331" idx="2"/>
                  <a:endCxn id="285" idx="7"/>
                </p:cNvCxnSpPr>
                <p:nvPr/>
              </p:nvCxnSpPr>
              <p:spPr>
                <a:xfrm flipH="1">
                  <a:off x="4027880" y="3485185"/>
                  <a:ext cx="2285723" cy="217214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431"/>
                <p:cNvCxnSpPr>
                  <a:endCxn id="294" idx="0"/>
                </p:cNvCxnSpPr>
                <p:nvPr/>
              </p:nvCxnSpPr>
              <p:spPr>
                <a:xfrm flipH="1">
                  <a:off x="5830660" y="3525968"/>
                  <a:ext cx="469238" cy="211127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432"/>
                <p:cNvCxnSpPr>
                  <a:stCxn id="331" idx="2"/>
                  <a:endCxn id="300" idx="0"/>
                </p:cNvCxnSpPr>
                <p:nvPr/>
              </p:nvCxnSpPr>
              <p:spPr>
                <a:xfrm>
                  <a:off x="6313603" y="3485185"/>
                  <a:ext cx="75029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433"/>
                <p:cNvCxnSpPr>
                  <a:stCxn id="331" idx="6"/>
                  <a:endCxn id="307" idx="0"/>
                </p:cNvCxnSpPr>
                <p:nvPr/>
              </p:nvCxnSpPr>
              <p:spPr>
                <a:xfrm>
                  <a:off x="6364173" y="3485185"/>
                  <a:ext cx="2138508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434"/>
                <p:cNvCxnSpPr>
                  <a:endCxn id="304" idx="0"/>
                </p:cNvCxnSpPr>
                <p:nvPr/>
              </p:nvCxnSpPr>
              <p:spPr>
                <a:xfrm>
                  <a:off x="6356880" y="3469390"/>
                  <a:ext cx="1529181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435"/>
                <p:cNvCxnSpPr>
                  <a:endCxn id="288" idx="0"/>
                </p:cNvCxnSpPr>
                <p:nvPr/>
              </p:nvCxnSpPr>
              <p:spPr>
                <a:xfrm flipH="1">
                  <a:off x="4597419" y="3474017"/>
                  <a:ext cx="1744286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436"/>
                <p:cNvCxnSpPr>
                  <a:stCxn id="331" idx="1"/>
                  <a:endCxn id="292" idx="0"/>
                </p:cNvCxnSpPr>
                <p:nvPr/>
              </p:nvCxnSpPr>
              <p:spPr>
                <a:xfrm flipH="1">
                  <a:off x="5419580" y="3474017"/>
                  <a:ext cx="901429" cy="216322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1" name="Oval 437"/>
                <p:cNvSpPr/>
                <p:nvPr/>
              </p:nvSpPr>
              <p:spPr>
                <a:xfrm>
                  <a:off x="6313603" y="3469391"/>
                  <a:ext cx="50570" cy="31587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32" name="Straight Connector 438"/>
                <p:cNvCxnSpPr>
                  <a:stCxn id="331" idx="6"/>
                  <a:endCxn id="308" idx="0"/>
                </p:cNvCxnSpPr>
                <p:nvPr/>
              </p:nvCxnSpPr>
              <p:spPr>
                <a:xfrm>
                  <a:off x="6364173" y="3485185"/>
                  <a:ext cx="2344050" cy="215206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439"/>
                <p:cNvCxnSpPr>
                  <a:endCxn id="305" idx="0"/>
                </p:cNvCxnSpPr>
                <p:nvPr/>
              </p:nvCxnSpPr>
              <p:spPr>
                <a:xfrm>
                  <a:off x="6341705" y="3469390"/>
                  <a:ext cx="1749896" cy="21678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4" name="Oval 440"/>
                <p:cNvSpPr/>
                <p:nvPr/>
              </p:nvSpPr>
              <p:spPr>
                <a:xfrm rot="10800000">
                  <a:off x="760551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5" name="Oval 441"/>
                <p:cNvSpPr/>
                <p:nvPr/>
              </p:nvSpPr>
              <p:spPr>
                <a:xfrm rot="10800000">
                  <a:off x="7399971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6" name="Oval 442"/>
                <p:cNvSpPr/>
                <p:nvPr/>
              </p:nvSpPr>
              <p:spPr>
                <a:xfrm rot="10800000">
                  <a:off x="719443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7" name="Oval 443"/>
                <p:cNvSpPr/>
                <p:nvPr/>
              </p:nvSpPr>
              <p:spPr>
                <a:xfrm rot="10800000">
                  <a:off x="69888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8" name="Oval 444"/>
                <p:cNvSpPr/>
                <p:nvPr/>
              </p:nvSpPr>
              <p:spPr>
                <a:xfrm rot="10800000">
                  <a:off x="67833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39" name="Oval 445"/>
                <p:cNvSpPr/>
                <p:nvPr/>
              </p:nvSpPr>
              <p:spPr>
                <a:xfrm rot="10800000">
                  <a:off x="657781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0" name="Oval 446"/>
                <p:cNvSpPr/>
                <p:nvPr/>
              </p:nvSpPr>
              <p:spPr>
                <a:xfrm rot="10800000">
                  <a:off x="637227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1" name="Oval 447"/>
                <p:cNvSpPr/>
                <p:nvPr/>
              </p:nvSpPr>
              <p:spPr>
                <a:xfrm rot="10800000">
                  <a:off x="6166730" y="917464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2" name="Oval 448"/>
                <p:cNvSpPr/>
                <p:nvPr/>
              </p:nvSpPr>
              <p:spPr>
                <a:xfrm rot="10800000">
                  <a:off x="596119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3" name="Oval 449"/>
                <p:cNvSpPr/>
                <p:nvPr/>
              </p:nvSpPr>
              <p:spPr>
                <a:xfrm rot="10800000">
                  <a:off x="575565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4" name="Oval 450"/>
                <p:cNvSpPr/>
                <p:nvPr/>
              </p:nvSpPr>
              <p:spPr>
                <a:xfrm rot="10800000">
                  <a:off x="5550110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5" name="Oval 451"/>
                <p:cNvSpPr/>
                <p:nvPr/>
              </p:nvSpPr>
              <p:spPr>
                <a:xfrm rot="10800000">
                  <a:off x="53445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6" name="Oval 452"/>
                <p:cNvSpPr/>
                <p:nvPr/>
              </p:nvSpPr>
              <p:spPr>
                <a:xfrm rot="10800000">
                  <a:off x="513902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7" name="Oval 453"/>
                <p:cNvSpPr/>
                <p:nvPr/>
              </p:nvSpPr>
              <p:spPr>
                <a:xfrm rot="10800000">
                  <a:off x="493348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8" name="Oval 454"/>
                <p:cNvSpPr/>
                <p:nvPr/>
              </p:nvSpPr>
              <p:spPr>
                <a:xfrm rot="10800000">
                  <a:off x="472794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49" name="Oval 455"/>
                <p:cNvSpPr/>
                <p:nvPr/>
              </p:nvSpPr>
              <p:spPr>
                <a:xfrm rot="10800000">
                  <a:off x="452240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sp>
              <p:nvSpPr>
                <p:cNvPr id="350" name="Oval 456"/>
                <p:cNvSpPr/>
                <p:nvPr/>
              </p:nvSpPr>
              <p:spPr>
                <a:xfrm rot="10800000">
                  <a:off x="4316869" y="917463"/>
                  <a:ext cx="133167" cy="137160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51" name="Straight Connector 457"/>
                <p:cNvCxnSpPr>
                  <a:stCxn id="369" idx="1"/>
                </p:cNvCxnSpPr>
                <p:nvPr/>
              </p:nvCxnSpPr>
              <p:spPr>
                <a:xfrm rot="5400000" flipH="1" flipV="1">
                  <a:off x="5717301" y="1696907"/>
                  <a:ext cx="2621954" cy="13373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458"/>
                <p:cNvCxnSpPr>
                  <a:stCxn id="369" idx="1"/>
                </p:cNvCxnSpPr>
                <p:nvPr/>
              </p:nvCxnSpPr>
              <p:spPr>
                <a:xfrm flipV="1">
                  <a:off x="6359586" y="-2272377"/>
                  <a:ext cx="3881089" cy="594895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459"/>
                <p:cNvCxnSpPr>
                  <a:stCxn id="369" idx="3"/>
                  <a:endCxn id="335" idx="0"/>
                </p:cNvCxnSpPr>
                <p:nvPr/>
              </p:nvCxnSpPr>
              <p:spPr>
                <a:xfrm flipV="1">
                  <a:off x="6359583" y="1054623"/>
                  <a:ext cx="1106971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460"/>
                <p:cNvCxnSpPr>
                  <a:stCxn id="369" idx="4"/>
                  <a:endCxn id="339" idx="0"/>
                </p:cNvCxnSpPr>
                <p:nvPr/>
              </p:nvCxnSpPr>
              <p:spPr>
                <a:xfrm flipV="1">
                  <a:off x="6341704" y="1054624"/>
                  <a:ext cx="302689" cy="258927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461"/>
                <p:cNvCxnSpPr>
                  <a:stCxn id="369" idx="3"/>
                  <a:endCxn id="337" idx="0"/>
                </p:cNvCxnSpPr>
                <p:nvPr/>
              </p:nvCxnSpPr>
              <p:spPr>
                <a:xfrm flipV="1">
                  <a:off x="6359583" y="1054623"/>
                  <a:ext cx="695890" cy="25948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462"/>
                <p:cNvCxnSpPr>
                  <a:endCxn id="340" idx="0"/>
                </p:cNvCxnSpPr>
                <p:nvPr/>
              </p:nvCxnSpPr>
              <p:spPr>
                <a:xfrm flipV="1">
                  <a:off x="6356878" y="1054624"/>
                  <a:ext cx="81975" cy="2558987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463"/>
                <p:cNvCxnSpPr>
                  <a:stCxn id="369" idx="3"/>
                  <a:endCxn id="341" idx="0"/>
                </p:cNvCxnSpPr>
                <p:nvPr/>
              </p:nvCxnSpPr>
              <p:spPr>
                <a:xfrm flipH="1" flipV="1">
                  <a:off x="6233313" y="1054624"/>
                  <a:ext cx="126270" cy="2594881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464"/>
                <p:cNvCxnSpPr>
                  <a:endCxn id="342" idx="0"/>
                </p:cNvCxnSpPr>
                <p:nvPr/>
              </p:nvCxnSpPr>
              <p:spPr>
                <a:xfrm flipH="1" flipV="1">
                  <a:off x="6027773" y="1054623"/>
                  <a:ext cx="318994" cy="2539396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465"/>
                <p:cNvCxnSpPr>
                  <a:stCxn id="369" idx="1"/>
                  <a:endCxn id="343" idx="0"/>
                </p:cNvCxnSpPr>
                <p:nvPr/>
              </p:nvCxnSpPr>
              <p:spPr>
                <a:xfrm flipH="1" flipV="1">
                  <a:off x="5822233" y="1054623"/>
                  <a:ext cx="537350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466"/>
                <p:cNvCxnSpPr>
                  <a:endCxn id="346" idx="0"/>
                </p:cNvCxnSpPr>
                <p:nvPr/>
              </p:nvCxnSpPr>
              <p:spPr>
                <a:xfrm flipH="1" flipV="1">
                  <a:off x="5205612" y="1054623"/>
                  <a:ext cx="115126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467"/>
                <p:cNvCxnSpPr>
                  <a:endCxn id="347" idx="0"/>
                </p:cNvCxnSpPr>
                <p:nvPr/>
              </p:nvCxnSpPr>
              <p:spPr>
                <a:xfrm flipH="1" flipV="1">
                  <a:off x="5000072" y="1054623"/>
                  <a:ext cx="1341634" cy="256878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468"/>
                <p:cNvCxnSpPr>
                  <a:endCxn id="345" idx="0"/>
                </p:cNvCxnSpPr>
                <p:nvPr/>
              </p:nvCxnSpPr>
              <p:spPr>
                <a:xfrm flipH="1" flipV="1">
                  <a:off x="5411152" y="1054623"/>
                  <a:ext cx="955842" cy="2608420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469"/>
                <p:cNvCxnSpPr>
                  <a:endCxn id="350" idx="0"/>
                </p:cNvCxnSpPr>
                <p:nvPr/>
              </p:nvCxnSpPr>
              <p:spPr>
                <a:xfrm flipH="1" flipV="1">
                  <a:off x="4383452" y="1054623"/>
                  <a:ext cx="1973426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470"/>
                <p:cNvCxnSpPr>
                  <a:stCxn id="284" idx="3"/>
                  <a:endCxn id="282" idx="6"/>
                </p:cNvCxnSpPr>
                <p:nvPr/>
              </p:nvCxnSpPr>
              <p:spPr>
                <a:xfrm>
                  <a:off x="6680490" y="3542132"/>
                  <a:ext cx="3362745" cy="112979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471"/>
                <p:cNvCxnSpPr>
                  <a:stCxn id="369" idx="4"/>
                  <a:endCxn id="338" idx="0"/>
                </p:cNvCxnSpPr>
                <p:nvPr/>
              </p:nvCxnSpPr>
              <p:spPr>
                <a:xfrm flipV="1">
                  <a:off x="6341704" y="1054623"/>
                  <a:ext cx="508229" cy="2589275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472"/>
                <p:cNvCxnSpPr>
                  <a:stCxn id="369" idx="2"/>
                  <a:endCxn id="344" idx="0"/>
                </p:cNvCxnSpPr>
                <p:nvPr/>
              </p:nvCxnSpPr>
              <p:spPr>
                <a:xfrm flipH="1" flipV="1">
                  <a:off x="5616693" y="1054623"/>
                  <a:ext cx="750296" cy="260841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473"/>
                <p:cNvCxnSpPr>
                  <a:endCxn id="348" idx="0"/>
                </p:cNvCxnSpPr>
                <p:nvPr/>
              </p:nvCxnSpPr>
              <p:spPr>
                <a:xfrm flipH="1" flipV="1">
                  <a:off x="4794532" y="1054623"/>
                  <a:ext cx="1539298" cy="2558988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474"/>
                <p:cNvCxnSpPr>
                  <a:endCxn id="336" idx="0"/>
                </p:cNvCxnSpPr>
                <p:nvPr/>
              </p:nvCxnSpPr>
              <p:spPr>
                <a:xfrm flipV="1">
                  <a:off x="6341706" y="1054623"/>
                  <a:ext cx="919307" cy="2608422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9" name="Oval 475"/>
                <p:cNvSpPr/>
                <p:nvPr/>
              </p:nvSpPr>
              <p:spPr>
                <a:xfrm rot="10800000">
                  <a:off x="6316419" y="3643898"/>
                  <a:ext cx="50570" cy="38286"/>
                </a:xfrm>
                <a:prstGeom prst="ellips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srgbClr val="0EFE2B"/>
                    </a:solidFill>
                  </a:endParaRPr>
                </a:p>
              </p:txBody>
            </p:sp>
            <p:cxnSp>
              <p:nvCxnSpPr>
                <p:cNvPr id="370" name="Straight Connector 476"/>
                <p:cNvCxnSpPr>
                  <a:stCxn id="369" idx="1"/>
                  <a:endCxn id="349" idx="0"/>
                </p:cNvCxnSpPr>
                <p:nvPr/>
              </p:nvCxnSpPr>
              <p:spPr>
                <a:xfrm flipH="1" flipV="1">
                  <a:off x="4588992" y="1054623"/>
                  <a:ext cx="1770591" cy="2621954"/>
                </a:xfrm>
                <a:prstGeom prst="line">
                  <a:avLst/>
                </a:prstGeom>
                <a:grpFill/>
                <a:ln w="63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4" name="Rectangle 289"/>
              <p:cNvSpPr/>
              <p:nvPr/>
            </p:nvSpPr>
            <p:spPr>
              <a:xfrm>
                <a:off x="4393365" y="4039257"/>
                <a:ext cx="683204" cy="377629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31" name="Group 105"/>
            <p:cNvGrpSpPr/>
            <p:nvPr/>
          </p:nvGrpSpPr>
          <p:grpSpPr>
            <a:xfrm>
              <a:off x="6580608" y="2215744"/>
              <a:ext cx="2088691" cy="4331055"/>
              <a:chOff x="4530835" y="-7402057"/>
              <a:chExt cx="5750351" cy="13176462"/>
            </a:xfrm>
            <a:grpFill/>
          </p:grpSpPr>
          <p:sp>
            <p:nvSpPr>
              <p:cNvPr id="226" name="Oval 231"/>
              <p:cNvSpPr/>
              <p:nvPr/>
            </p:nvSpPr>
            <p:spPr>
              <a:xfrm>
                <a:off x="453083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7" name="Oval 232"/>
              <p:cNvSpPr/>
              <p:nvPr/>
            </p:nvSpPr>
            <p:spPr>
              <a:xfrm>
                <a:off x="4736375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8" name="Oval 233"/>
              <p:cNvSpPr/>
              <p:nvPr/>
            </p:nvSpPr>
            <p:spPr>
              <a:xfrm>
                <a:off x="49419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9" name="Oval 234"/>
              <p:cNvSpPr/>
              <p:nvPr/>
            </p:nvSpPr>
            <p:spPr>
              <a:xfrm>
                <a:off x="51474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0" name="Oval 235"/>
              <p:cNvSpPr/>
              <p:nvPr/>
            </p:nvSpPr>
            <p:spPr>
              <a:xfrm>
                <a:off x="53529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1" name="Oval 236"/>
              <p:cNvSpPr/>
              <p:nvPr/>
            </p:nvSpPr>
            <p:spPr>
              <a:xfrm>
                <a:off x="55585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2" name="Oval 237"/>
              <p:cNvSpPr/>
              <p:nvPr/>
            </p:nvSpPr>
            <p:spPr>
              <a:xfrm>
                <a:off x="57640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3" name="Oval 238"/>
              <p:cNvSpPr/>
              <p:nvPr/>
            </p:nvSpPr>
            <p:spPr>
              <a:xfrm>
                <a:off x="596961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4" name="Oval 239"/>
              <p:cNvSpPr/>
              <p:nvPr/>
            </p:nvSpPr>
            <p:spPr>
              <a:xfrm>
                <a:off x="617515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5" name="Oval 240"/>
              <p:cNvSpPr/>
              <p:nvPr/>
            </p:nvSpPr>
            <p:spPr>
              <a:xfrm>
                <a:off x="638069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6" name="Oval 241"/>
              <p:cNvSpPr/>
              <p:nvPr/>
            </p:nvSpPr>
            <p:spPr>
              <a:xfrm>
                <a:off x="658623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7" name="Oval 242"/>
              <p:cNvSpPr/>
              <p:nvPr/>
            </p:nvSpPr>
            <p:spPr>
              <a:xfrm>
                <a:off x="6791776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8" name="Oval 243"/>
              <p:cNvSpPr/>
              <p:nvPr/>
            </p:nvSpPr>
            <p:spPr>
              <a:xfrm>
                <a:off x="69973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39" name="Oval 244"/>
              <p:cNvSpPr/>
              <p:nvPr/>
            </p:nvSpPr>
            <p:spPr>
              <a:xfrm>
                <a:off x="72028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0" name="Oval 245"/>
              <p:cNvSpPr/>
              <p:nvPr/>
            </p:nvSpPr>
            <p:spPr>
              <a:xfrm>
                <a:off x="740839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1" name="Oval 246"/>
              <p:cNvSpPr/>
              <p:nvPr/>
            </p:nvSpPr>
            <p:spPr>
              <a:xfrm>
                <a:off x="761393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2" name="Oval 247"/>
              <p:cNvSpPr/>
              <p:nvPr/>
            </p:nvSpPr>
            <p:spPr>
              <a:xfrm>
                <a:off x="781947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43" name="Oval 248"/>
              <p:cNvSpPr/>
              <p:nvPr/>
            </p:nvSpPr>
            <p:spPr>
              <a:xfrm>
                <a:off x="802501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244" name="Oval 249"/>
              <p:cNvSpPr/>
              <p:nvPr/>
            </p:nvSpPr>
            <p:spPr>
              <a:xfrm>
                <a:off x="8230557" y="5637245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45" name="Straight Connector 250"/>
              <p:cNvCxnSpPr>
                <a:stCxn id="263" idx="1"/>
              </p:cNvCxnSpPr>
              <p:nvPr/>
            </p:nvCxnSpPr>
            <p:spPr>
              <a:xfrm rot="16200000" flipH="1" flipV="1">
                <a:off x="4570701" y="3886936"/>
                <a:ext cx="2163228" cy="133738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51"/>
              <p:cNvCxnSpPr>
                <a:stCxn id="263" idx="1"/>
                <a:endCxn id="227" idx="0"/>
              </p:cNvCxnSpPr>
              <p:nvPr/>
            </p:nvCxnSpPr>
            <p:spPr>
              <a:xfrm flipH="1">
                <a:off x="4802959" y="3474017"/>
                <a:ext cx="1518050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52"/>
              <p:cNvCxnSpPr>
                <a:stCxn id="263" idx="3"/>
                <a:endCxn id="229" idx="0"/>
              </p:cNvCxnSpPr>
              <p:nvPr/>
            </p:nvCxnSpPr>
            <p:spPr>
              <a:xfrm flipH="1">
                <a:off x="5214040" y="3496352"/>
                <a:ext cx="1106969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53"/>
              <p:cNvCxnSpPr>
                <a:endCxn id="233" idx="0"/>
              </p:cNvCxnSpPr>
              <p:nvPr/>
            </p:nvCxnSpPr>
            <p:spPr>
              <a:xfrm flipH="1">
                <a:off x="6036200" y="3525968"/>
                <a:ext cx="26369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54"/>
              <p:cNvCxnSpPr>
                <a:endCxn id="231" idx="0"/>
              </p:cNvCxnSpPr>
              <p:nvPr/>
            </p:nvCxnSpPr>
            <p:spPr>
              <a:xfrm flipH="1">
                <a:off x="5625120" y="3488272"/>
                <a:ext cx="693320" cy="21489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55"/>
              <p:cNvCxnSpPr>
                <a:endCxn id="234" idx="0"/>
              </p:cNvCxnSpPr>
              <p:nvPr/>
            </p:nvCxnSpPr>
            <p:spPr>
              <a:xfrm flipH="1">
                <a:off x="6241740" y="3525968"/>
                <a:ext cx="81976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6"/>
              <p:cNvCxnSpPr>
                <a:stCxn id="263" idx="3"/>
                <a:endCxn id="235" idx="0"/>
              </p:cNvCxnSpPr>
              <p:nvPr/>
            </p:nvCxnSpPr>
            <p:spPr>
              <a:xfrm>
                <a:off x="6321009" y="3496352"/>
                <a:ext cx="126271" cy="214089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7"/>
              <p:cNvCxnSpPr>
                <a:endCxn id="236" idx="0"/>
              </p:cNvCxnSpPr>
              <p:nvPr/>
            </p:nvCxnSpPr>
            <p:spPr>
              <a:xfrm>
                <a:off x="6333828" y="3542132"/>
                <a:ext cx="318992" cy="209511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8"/>
              <p:cNvCxnSpPr>
                <a:stCxn id="263" idx="1"/>
                <a:endCxn id="237" idx="0"/>
              </p:cNvCxnSpPr>
              <p:nvPr/>
            </p:nvCxnSpPr>
            <p:spPr>
              <a:xfrm>
                <a:off x="6321009" y="3474017"/>
                <a:ext cx="537351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9"/>
              <p:cNvCxnSpPr>
                <a:stCxn id="263" idx="4"/>
                <a:endCxn id="240" idx="0"/>
              </p:cNvCxnSpPr>
              <p:nvPr/>
            </p:nvCxnSpPr>
            <p:spPr>
              <a:xfrm>
                <a:off x="6338888" y="3500978"/>
                <a:ext cx="1136093" cy="213626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60"/>
              <p:cNvCxnSpPr>
                <a:stCxn id="263" idx="0"/>
                <a:endCxn id="241" idx="0"/>
              </p:cNvCxnSpPr>
              <p:nvPr/>
            </p:nvCxnSpPr>
            <p:spPr>
              <a:xfrm>
                <a:off x="6338888" y="3469391"/>
                <a:ext cx="1341633" cy="21678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61"/>
              <p:cNvCxnSpPr>
                <a:stCxn id="263" idx="1"/>
                <a:endCxn id="239" idx="0"/>
              </p:cNvCxnSpPr>
              <p:nvPr/>
            </p:nvCxnSpPr>
            <p:spPr>
              <a:xfrm>
                <a:off x="6321009" y="3474017"/>
                <a:ext cx="948432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62"/>
              <p:cNvCxnSpPr>
                <a:stCxn id="263" idx="6"/>
                <a:endCxn id="244" idx="0"/>
              </p:cNvCxnSpPr>
              <p:nvPr/>
            </p:nvCxnSpPr>
            <p:spPr>
              <a:xfrm>
                <a:off x="6364173" y="3485185"/>
                <a:ext cx="193296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63"/>
              <p:cNvCxnSpPr>
                <a:endCxn id="232" idx="0"/>
              </p:cNvCxnSpPr>
              <p:nvPr/>
            </p:nvCxnSpPr>
            <p:spPr>
              <a:xfrm flipH="1">
                <a:off x="5830660" y="3525968"/>
                <a:ext cx="469238" cy="211127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64"/>
              <p:cNvCxnSpPr>
                <a:stCxn id="263" idx="2"/>
                <a:endCxn id="238" idx="0"/>
              </p:cNvCxnSpPr>
              <p:nvPr/>
            </p:nvCxnSpPr>
            <p:spPr>
              <a:xfrm>
                <a:off x="6313603" y="3485185"/>
                <a:ext cx="750298" cy="215206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65"/>
              <p:cNvCxnSpPr>
                <a:endCxn id="242" idx="0"/>
              </p:cNvCxnSpPr>
              <p:nvPr/>
            </p:nvCxnSpPr>
            <p:spPr>
              <a:xfrm>
                <a:off x="6356880" y="3469390"/>
                <a:ext cx="1529181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66"/>
              <p:cNvCxnSpPr>
                <a:endCxn id="226" idx="0"/>
              </p:cNvCxnSpPr>
              <p:nvPr/>
            </p:nvCxnSpPr>
            <p:spPr>
              <a:xfrm flipH="1">
                <a:off x="4597419" y="3474017"/>
                <a:ext cx="1744286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67"/>
              <p:cNvCxnSpPr>
                <a:stCxn id="263" idx="1"/>
                <a:endCxn id="230" idx="0"/>
              </p:cNvCxnSpPr>
              <p:nvPr/>
            </p:nvCxnSpPr>
            <p:spPr>
              <a:xfrm flipH="1">
                <a:off x="5419580" y="3474017"/>
                <a:ext cx="901429" cy="216322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Oval 268"/>
              <p:cNvSpPr/>
              <p:nvPr/>
            </p:nvSpPr>
            <p:spPr>
              <a:xfrm>
                <a:off x="6313603" y="3469391"/>
                <a:ext cx="50570" cy="31587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64" name="Straight Connector 269"/>
              <p:cNvCxnSpPr>
                <a:endCxn id="243" idx="0"/>
              </p:cNvCxnSpPr>
              <p:nvPr/>
            </p:nvCxnSpPr>
            <p:spPr>
              <a:xfrm>
                <a:off x="6341705" y="3469390"/>
                <a:ext cx="1749896" cy="216785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Oval 270"/>
              <p:cNvSpPr/>
              <p:nvPr/>
            </p:nvSpPr>
            <p:spPr>
              <a:xfrm rot="10800000">
                <a:off x="801659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6" name="Oval 271"/>
              <p:cNvSpPr/>
              <p:nvPr/>
            </p:nvSpPr>
            <p:spPr>
              <a:xfrm rot="10800000">
                <a:off x="7399971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7" name="Oval 272"/>
              <p:cNvSpPr/>
              <p:nvPr/>
            </p:nvSpPr>
            <p:spPr>
              <a:xfrm rot="10800000">
                <a:off x="698889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8" name="Oval 273"/>
              <p:cNvSpPr/>
              <p:nvPr/>
            </p:nvSpPr>
            <p:spPr>
              <a:xfrm rot="10800000">
                <a:off x="657781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69" name="Oval 274"/>
              <p:cNvSpPr/>
              <p:nvPr/>
            </p:nvSpPr>
            <p:spPr>
              <a:xfrm rot="10800000">
                <a:off x="6166730" y="917464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0" name="Oval 275"/>
              <p:cNvSpPr/>
              <p:nvPr/>
            </p:nvSpPr>
            <p:spPr>
              <a:xfrm rot="10800000">
                <a:off x="5755650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1" name="Oval 276"/>
              <p:cNvSpPr/>
              <p:nvPr/>
            </p:nvSpPr>
            <p:spPr>
              <a:xfrm rot="10800000">
                <a:off x="534456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72" name="Oval 277"/>
              <p:cNvSpPr/>
              <p:nvPr/>
            </p:nvSpPr>
            <p:spPr>
              <a:xfrm rot="10800000">
                <a:off x="4933489" y="917463"/>
                <a:ext cx="133167" cy="137160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273" name="Straight Connector 278"/>
              <p:cNvCxnSpPr>
                <a:stCxn id="263" idx="5"/>
                <a:endCxn id="149" idx="7"/>
              </p:cNvCxnSpPr>
              <p:nvPr/>
            </p:nvCxnSpPr>
            <p:spPr>
              <a:xfrm flipV="1">
                <a:off x="6356765" y="-7402057"/>
                <a:ext cx="3924421" cy="1089840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9"/>
              <p:cNvCxnSpPr>
                <a:stCxn id="282" idx="3"/>
              </p:cNvCxnSpPr>
              <p:nvPr/>
            </p:nvCxnSpPr>
            <p:spPr>
              <a:xfrm flipV="1">
                <a:off x="6359587" y="1054625"/>
                <a:ext cx="1320935" cy="259488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80"/>
              <p:cNvCxnSpPr>
                <a:stCxn id="282" idx="4"/>
                <a:endCxn id="268" idx="0"/>
              </p:cNvCxnSpPr>
              <p:nvPr/>
            </p:nvCxnSpPr>
            <p:spPr>
              <a:xfrm flipV="1">
                <a:off x="6341704" y="1054624"/>
                <a:ext cx="302689" cy="258927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81"/>
              <p:cNvCxnSpPr>
                <a:stCxn id="282" idx="3"/>
                <a:endCxn id="267" idx="0"/>
              </p:cNvCxnSpPr>
              <p:nvPr/>
            </p:nvCxnSpPr>
            <p:spPr>
              <a:xfrm flipV="1">
                <a:off x="6359583" y="1054623"/>
                <a:ext cx="695890" cy="25948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82"/>
              <p:cNvCxnSpPr>
                <a:stCxn id="282" idx="3"/>
                <a:endCxn id="269" idx="0"/>
              </p:cNvCxnSpPr>
              <p:nvPr/>
            </p:nvCxnSpPr>
            <p:spPr>
              <a:xfrm flipH="1" flipV="1">
                <a:off x="6233313" y="1054624"/>
                <a:ext cx="126270" cy="259488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83"/>
              <p:cNvCxnSpPr>
                <a:stCxn id="282" idx="1"/>
                <a:endCxn id="270" idx="0"/>
              </p:cNvCxnSpPr>
              <p:nvPr/>
            </p:nvCxnSpPr>
            <p:spPr>
              <a:xfrm flipH="1" flipV="1">
                <a:off x="5822233" y="1054623"/>
                <a:ext cx="537350" cy="26219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84"/>
              <p:cNvCxnSpPr>
                <a:endCxn id="272" idx="0"/>
              </p:cNvCxnSpPr>
              <p:nvPr/>
            </p:nvCxnSpPr>
            <p:spPr>
              <a:xfrm flipH="1" flipV="1">
                <a:off x="5000072" y="1054623"/>
                <a:ext cx="1341634" cy="256878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85"/>
              <p:cNvCxnSpPr>
                <a:endCxn id="271" idx="0"/>
              </p:cNvCxnSpPr>
              <p:nvPr/>
            </p:nvCxnSpPr>
            <p:spPr>
              <a:xfrm flipH="1" flipV="1">
                <a:off x="5411152" y="1054623"/>
                <a:ext cx="955842" cy="260842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6"/>
              <p:cNvCxnSpPr>
                <a:endCxn id="265" idx="0"/>
              </p:cNvCxnSpPr>
              <p:nvPr/>
            </p:nvCxnSpPr>
            <p:spPr>
              <a:xfrm flipV="1">
                <a:off x="6341706" y="1054623"/>
                <a:ext cx="1741468" cy="262756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Oval 287"/>
              <p:cNvSpPr/>
              <p:nvPr/>
            </p:nvSpPr>
            <p:spPr>
              <a:xfrm rot="10800000">
                <a:off x="6316419" y="3643898"/>
                <a:ext cx="50570" cy="38286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132" name="Oval 137"/>
            <p:cNvSpPr/>
            <p:nvPr/>
          </p:nvSpPr>
          <p:spPr>
            <a:xfrm>
              <a:off x="803664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33" name="Straight Connector 138"/>
            <p:cNvCxnSpPr>
              <a:stCxn id="152" idx="2"/>
              <a:endCxn id="132" idx="0"/>
            </p:cNvCxnSpPr>
            <p:nvPr/>
          </p:nvCxnSpPr>
          <p:spPr>
            <a:xfrm>
              <a:off x="7326144" y="3904454"/>
              <a:ext cx="734681" cy="2598381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9"/>
            <p:cNvCxnSpPr>
              <a:stCxn id="152" idx="0"/>
              <a:endCxn id="308" idx="0"/>
            </p:cNvCxnSpPr>
            <p:nvPr/>
          </p:nvCxnSpPr>
          <p:spPr>
            <a:xfrm flipH="1">
              <a:off x="6744275" y="3780328"/>
              <a:ext cx="581869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40"/>
            <p:cNvCxnSpPr>
              <a:stCxn id="152" idx="0"/>
              <a:endCxn id="306" idx="0"/>
            </p:cNvCxnSpPr>
            <p:nvPr/>
          </p:nvCxnSpPr>
          <p:spPr>
            <a:xfrm flipH="1">
              <a:off x="6594958" y="3780328"/>
              <a:ext cx="731186" cy="2724008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41"/>
            <p:cNvCxnSpPr>
              <a:stCxn id="152" idx="2"/>
              <a:endCxn id="122" idx="6"/>
            </p:cNvCxnSpPr>
            <p:nvPr/>
          </p:nvCxnSpPr>
          <p:spPr>
            <a:xfrm>
              <a:off x="7326144" y="3904454"/>
              <a:ext cx="961094" cy="188403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42"/>
            <p:cNvCxnSpPr>
              <a:stCxn id="152" idx="0"/>
              <a:endCxn id="150" idx="2"/>
            </p:cNvCxnSpPr>
            <p:nvPr/>
          </p:nvCxnSpPr>
          <p:spPr>
            <a:xfrm flipV="1">
              <a:off x="7326144" y="2233598"/>
              <a:ext cx="1348637" cy="1546730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43"/>
            <p:cNvSpPr/>
            <p:nvPr/>
          </p:nvSpPr>
          <p:spPr>
            <a:xfrm>
              <a:off x="8680019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39" name="Oval 144"/>
            <p:cNvSpPr/>
            <p:nvPr/>
          </p:nvSpPr>
          <p:spPr>
            <a:xfrm>
              <a:off x="8769200" y="6502835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40" name="Straight Connector 145"/>
            <p:cNvCxnSpPr>
              <a:stCxn id="142" idx="6"/>
              <a:endCxn id="139" idx="0"/>
            </p:cNvCxnSpPr>
            <p:nvPr/>
          </p:nvCxnSpPr>
          <p:spPr>
            <a:xfrm>
              <a:off x="8683974" y="2152820"/>
              <a:ext cx="109411" cy="435001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6"/>
            <p:cNvCxnSpPr>
              <a:stCxn id="150" idx="2"/>
              <a:endCxn id="138" idx="7"/>
            </p:cNvCxnSpPr>
            <p:nvPr/>
          </p:nvCxnSpPr>
          <p:spPr>
            <a:xfrm>
              <a:off x="8674791" y="2233602"/>
              <a:ext cx="46514" cy="4275835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7"/>
            <p:cNvSpPr/>
            <p:nvPr/>
          </p:nvSpPr>
          <p:spPr>
            <a:xfrm>
              <a:off x="8665606" y="2147628"/>
              <a:ext cx="18368" cy="10383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3" name="Oval 148"/>
            <p:cNvSpPr/>
            <p:nvPr/>
          </p:nvSpPr>
          <p:spPr>
            <a:xfrm rot="10800000">
              <a:off x="8910889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4" name="Oval 149"/>
            <p:cNvSpPr/>
            <p:nvPr/>
          </p:nvSpPr>
          <p:spPr>
            <a:xfrm rot="10800000">
              <a:off x="8686916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45" name="Oval 150"/>
            <p:cNvSpPr/>
            <p:nvPr/>
          </p:nvSpPr>
          <p:spPr>
            <a:xfrm rot="10800000">
              <a:off x="8462942" y="1308810"/>
              <a:ext cx="48370" cy="45084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cxnSp>
          <p:nvCxnSpPr>
            <p:cNvPr id="146" name="Straight Connector 151"/>
            <p:cNvCxnSpPr>
              <a:stCxn id="149" idx="3"/>
              <a:endCxn id="143" idx="0"/>
            </p:cNvCxnSpPr>
            <p:nvPr/>
          </p:nvCxnSpPr>
          <p:spPr>
            <a:xfrm flipV="1">
              <a:off x="8682307" y="1353894"/>
              <a:ext cx="252767" cy="852937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52"/>
            <p:cNvCxnSpPr>
              <a:endCxn id="144" idx="0"/>
            </p:cNvCxnSpPr>
            <p:nvPr/>
          </p:nvCxnSpPr>
          <p:spPr>
            <a:xfrm flipV="1">
              <a:off x="8681325" y="1353895"/>
              <a:ext cx="29776" cy="841139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53"/>
            <p:cNvCxnSpPr>
              <a:stCxn id="149" idx="1"/>
              <a:endCxn id="145" idx="0"/>
            </p:cNvCxnSpPr>
            <p:nvPr/>
          </p:nvCxnSpPr>
          <p:spPr>
            <a:xfrm flipH="1" flipV="1">
              <a:off x="8487127" y="1353894"/>
              <a:ext cx="195180" cy="861836"/>
            </a:xfrm>
            <a:prstGeom prst="lin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54"/>
            <p:cNvSpPr/>
            <p:nvPr/>
          </p:nvSpPr>
          <p:spPr>
            <a:xfrm rot="10800000">
              <a:off x="8666629" y="2204989"/>
              <a:ext cx="18368" cy="12585"/>
            </a:xfrm>
            <a:prstGeom prst="ellipse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EFE2B"/>
                </a:solidFill>
              </a:endParaRPr>
            </a:p>
          </p:txBody>
        </p:sp>
        <p:sp>
          <p:nvSpPr>
            <p:cNvPr id="150" name="Rectangle 155"/>
            <p:cNvSpPr/>
            <p:nvPr/>
          </p:nvSpPr>
          <p:spPr>
            <a:xfrm>
              <a:off x="8550711" y="2109475"/>
              <a:ext cx="248159" cy="124127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0C0C0">
                  <a:alpha val="20000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1" name="Rectangle 156"/>
            <p:cNvSpPr/>
            <p:nvPr/>
          </p:nvSpPr>
          <p:spPr>
            <a:xfrm>
              <a:off x="8164181" y="5762200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2" name="Rectangle 157"/>
            <p:cNvSpPr/>
            <p:nvPr/>
          </p:nvSpPr>
          <p:spPr>
            <a:xfrm>
              <a:off x="7202064" y="3780328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0EFE2B">
                  <a:alpha val="18824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53" name="Group 811"/>
            <p:cNvGrpSpPr/>
            <p:nvPr/>
          </p:nvGrpSpPr>
          <p:grpSpPr>
            <a:xfrm>
              <a:off x="3509785" y="3228482"/>
              <a:ext cx="1765510" cy="3323738"/>
              <a:chOff x="573335" y="3167895"/>
              <a:chExt cx="1765510" cy="3323738"/>
            </a:xfrm>
            <a:grpFill/>
          </p:grpSpPr>
          <p:cxnSp>
            <p:nvCxnSpPr>
              <p:cNvPr id="155" name="Straight Connector 160"/>
              <p:cNvCxnSpPr>
                <a:stCxn id="177" idx="1"/>
              </p:cNvCxnSpPr>
              <p:nvPr/>
            </p:nvCxnSpPr>
            <p:spPr>
              <a:xfrm rot="16200000" flipH="1" flipV="1">
                <a:off x="429186" y="5432118"/>
                <a:ext cx="1534644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61"/>
              <p:cNvCxnSpPr>
                <a:stCxn id="177" idx="1"/>
              </p:cNvCxnSpPr>
              <p:nvPr/>
            </p:nvCxnSpPr>
            <p:spPr>
              <a:xfrm flipH="1">
                <a:off x="887997" y="4907686"/>
                <a:ext cx="551400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62"/>
              <p:cNvCxnSpPr>
                <a:stCxn id="177" idx="3"/>
              </p:cNvCxnSpPr>
              <p:nvPr/>
            </p:nvCxnSpPr>
            <p:spPr>
              <a:xfrm flipH="1">
                <a:off x="1037314" y="4923531"/>
                <a:ext cx="402084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63"/>
              <p:cNvCxnSpPr/>
              <p:nvPr/>
            </p:nvCxnSpPr>
            <p:spPr>
              <a:xfrm flipH="1">
                <a:off x="1335947" y="4944541"/>
                <a:ext cx="95783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64"/>
              <p:cNvCxnSpPr/>
              <p:nvPr/>
            </p:nvCxnSpPr>
            <p:spPr>
              <a:xfrm flipH="1">
                <a:off x="1186630" y="4917799"/>
                <a:ext cx="251834" cy="152453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65"/>
              <p:cNvCxnSpPr/>
              <p:nvPr/>
            </p:nvCxnSpPr>
            <p:spPr>
              <a:xfrm flipH="1">
                <a:off x="1410605" y="4944541"/>
                <a:ext cx="29776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6"/>
              <p:cNvCxnSpPr>
                <a:stCxn id="177" idx="3"/>
              </p:cNvCxnSpPr>
              <p:nvPr/>
            </p:nvCxnSpPr>
            <p:spPr>
              <a:xfrm>
                <a:off x="1439398" y="4923531"/>
                <a:ext cx="45865" cy="151879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7"/>
              <p:cNvCxnSpPr/>
              <p:nvPr/>
            </p:nvCxnSpPr>
            <p:spPr>
              <a:xfrm>
                <a:off x="1444054" y="4956008"/>
                <a:ext cx="115867" cy="14863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8"/>
              <p:cNvCxnSpPr>
                <a:stCxn id="177" idx="1"/>
              </p:cNvCxnSpPr>
              <p:nvPr/>
            </p:nvCxnSpPr>
            <p:spPr>
              <a:xfrm>
                <a:off x="1439398" y="4907686"/>
                <a:ext cx="195182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9"/>
              <p:cNvCxnSpPr>
                <a:stCxn id="177" idx="4"/>
              </p:cNvCxnSpPr>
              <p:nvPr/>
            </p:nvCxnSpPr>
            <p:spPr>
              <a:xfrm>
                <a:off x="1445892" y="4926813"/>
                <a:ext cx="412662" cy="1515518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70"/>
              <p:cNvCxnSpPr>
                <a:stCxn id="177" idx="0"/>
              </p:cNvCxnSpPr>
              <p:nvPr/>
            </p:nvCxnSpPr>
            <p:spPr>
              <a:xfrm>
                <a:off x="1445892" y="4904404"/>
                <a:ext cx="487321" cy="153792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71"/>
              <p:cNvCxnSpPr>
                <a:stCxn id="177" idx="1"/>
              </p:cNvCxnSpPr>
              <p:nvPr/>
            </p:nvCxnSpPr>
            <p:spPr>
              <a:xfrm>
                <a:off x="1439398" y="4907686"/>
                <a:ext cx="344498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72"/>
              <p:cNvCxnSpPr>
                <a:stCxn id="177" idx="6"/>
              </p:cNvCxnSpPr>
              <p:nvPr/>
            </p:nvCxnSpPr>
            <p:spPr>
              <a:xfrm>
                <a:off x="1455076" y="4915609"/>
                <a:ext cx="702111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73"/>
              <p:cNvCxnSpPr/>
              <p:nvPr/>
            </p:nvCxnSpPr>
            <p:spPr>
              <a:xfrm rot="5400000">
                <a:off x="329554" y="5310807"/>
                <a:ext cx="1537928" cy="725121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74"/>
              <p:cNvCxnSpPr/>
              <p:nvPr/>
            </p:nvCxnSpPr>
            <p:spPr>
              <a:xfrm rot="5400000">
                <a:off x="302555" y="5281779"/>
                <a:ext cx="1530921" cy="776170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75"/>
              <p:cNvCxnSpPr>
                <a:stCxn id="177" idx="2"/>
              </p:cNvCxnSpPr>
              <p:nvPr/>
            </p:nvCxnSpPr>
            <p:spPr>
              <a:xfrm flipH="1">
                <a:off x="606466" y="4915609"/>
                <a:ext cx="830242" cy="154097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6"/>
              <p:cNvCxnSpPr/>
              <p:nvPr/>
            </p:nvCxnSpPr>
            <p:spPr>
              <a:xfrm flipH="1">
                <a:off x="1261289" y="4944541"/>
                <a:ext cx="170441" cy="149778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7"/>
              <p:cNvCxnSpPr>
                <a:stCxn id="177" idx="2"/>
              </p:cNvCxnSpPr>
              <p:nvPr/>
            </p:nvCxnSpPr>
            <p:spPr>
              <a:xfrm>
                <a:off x="1436708" y="4915609"/>
                <a:ext cx="272530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8"/>
              <p:cNvCxnSpPr>
                <a:stCxn id="177" idx="6"/>
              </p:cNvCxnSpPr>
              <p:nvPr/>
            </p:nvCxnSpPr>
            <p:spPr>
              <a:xfrm>
                <a:off x="1455076" y="4915609"/>
                <a:ext cx="776769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9"/>
              <p:cNvCxnSpPr/>
              <p:nvPr/>
            </p:nvCxnSpPr>
            <p:spPr>
              <a:xfrm>
                <a:off x="1452427" y="4904404"/>
                <a:ext cx="55544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80"/>
              <p:cNvCxnSpPr/>
              <p:nvPr/>
            </p:nvCxnSpPr>
            <p:spPr>
              <a:xfrm flipH="1">
                <a:off x="813339" y="4907686"/>
                <a:ext cx="63357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81"/>
              <p:cNvCxnSpPr>
                <a:stCxn id="177" idx="1"/>
              </p:cNvCxnSpPr>
              <p:nvPr/>
            </p:nvCxnSpPr>
            <p:spPr>
              <a:xfrm flipH="1">
                <a:off x="1111972" y="4907686"/>
                <a:ext cx="327426" cy="153464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Oval 182"/>
              <p:cNvSpPr/>
              <p:nvPr/>
            </p:nvSpPr>
            <p:spPr>
              <a:xfrm>
                <a:off x="1436708" y="4904404"/>
                <a:ext cx="18369" cy="22409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cxnSp>
            <p:nvCxnSpPr>
              <p:cNvPr id="178" name="Straight Connector 183"/>
              <p:cNvCxnSpPr>
                <a:stCxn id="177" idx="6"/>
              </p:cNvCxnSpPr>
              <p:nvPr/>
            </p:nvCxnSpPr>
            <p:spPr>
              <a:xfrm>
                <a:off x="1455076" y="4915609"/>
                <a:ext cx="851428" cy="152672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84"/>
              <p:cNvCxnSpPr/>
              <p:nvPr/>
            </p:nvCxnSpPr>
            <p:spPr>
              <a:xfrm>
                <a:off x="1446915" y="4904404"/>
                <a:ext cx="635614" cy="153792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85"/>
              <p:cNvCxnSpPr>
                <a:stCxn id="190" idx="1"/>
              </p:cNvCxnSpPr>
              <p:nvPr/>
            </p:nvCxnSpPr>
            <p:spPr>
              <a:xfrm rot="5400000" flipH="1" flipV="1">
                <a:off x="766261" y="3878461"/>
                <a:ext cx="1860075" cy="485779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6"/>
              <p:cNvCxnSpPr/>
              <p:nvPr/>
            </p:nvCxnSpPr>
            <p:spPr>
              <a:xfrm flipV="1">
                <a:off x="1452426" y="3191312"/>
                <a:ext cx="29776" cy="181540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7"/>
              <p:cNvCxnSpPr/>
              <p:nvPr/>
            </p:nvCxnSpPr>
            <p:spPr>
              <a:xfrm flipH="1" flipV="1">
                <a:off x="1332886" y="3191312"/>
                <a:ext cx="115868" cy="1801507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8"/>
              <p:cNvCxnSpPr/>
              <p:nvPr/>
            </p:nvCxnSpPr>
            <p:spPr>
              <a:xfrm flipH="1" flipV="1">
                <a:off x="1034253" y="3191312"/>
                <a:ext cx="418174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9"/>
              <p:cNvCxnSpPr/>
              <p:nvPr/>
            </p:nvCxnSpPr>
            <p:spPr>
              <a:xfrm flipH="1" flipV="1">
                <a:off x="735620" y="3191312"/>
                <a:ext cx="716806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90"/>
              <p:cNvCxnSpPr>
                <a:stCxn id="190" idx="4"/>
              </p:cNvCxnSpPr>
              <p:nvPr/>
            </p:nvCxnSpPr>
            <p:spPr>
              <a:xfrm flipV="1">
                <a:off x="1446915" y="3191312"/>
                <a:ext cx="184604" cy="1836892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91"/>
              <p:cNvCxnSpPr>
                <a:stCxn id="190" idx="2"/>
              </p:cNvCxnSpPr>
              <p:nvPr/>
            </p:nvCxnSpPr>
            <p:spPr>
              <a:xfrm flipH="1" flipV="1">
                <a:off x="1183569" y="3191312"/>
                <a:ext cx="272530" cy="1850473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92"/>
              <p:cNvCxnSpPr/>
              <p:nvPr/>
            </p:nvCxnSpPr>
            <p:spPr>
              <a:xfrm flipH="1" flipV="1">
                <a:off x="884936" y="3191312"/>
                <a:ext cx="559118" cy="1815406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93"/>
              <p:cNvCxnSpPr/>
              <p:nvPr/>
            </p:nvCxnSpPr>
            <p:spPr>
              <a:xfrm flipV="1">
                <a:off x="1446915" y="3191312"/>
                <a:ext cx="632552" cy="1864054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94"/>
              <p:cNvCxnSpPr/>
              <p:nvPr/>
            </p:nvCxnSpPr>
            <p:spPr>
              <a:xfrm flipV="1">
                <a:off x="1446915" y="3191312"/>
                <a:ext cx="333919" cy="1850475"/>
              </a:xfrm>
              <a:prstGeom prst="lin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Oval 195"/>
              <p:cNvSpPr/>
              <p:nvPr/>
            </p:nvSpPr>
            <p:spPr>
              <a:xfrm rot="10800000">
                <a:off x="1437731" y="5028204"/>
                <a:ext cx="18369" cy="27161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1" name="Rectangle 196"/>
              <p:cNvSpPr/>
              <p:nvPr/>
            </p:nvSpPr>
            <p:spPr>
              <a:xfrm>
                <a:off x="1336999" y="4908056"/>
                <a:ext cx="248160" cy="124126"/>
              </a:xfrm>
              <a:prstGeom prst="rect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glow rad="101600">
                  <a:srgbClr val="0EFE2B">
                    <a:alpha val="18824"/>
                  </a:srgbClr>
                </a:glow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2" name="Oval 197"/>
              <p:cNvSpPr/>
              <p:nvPr/>
            </p:nvSpPr>
            <p:spPr>
              <a:xfrm>
                <a:off x="57333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3" name="Oval 198"/>
              <p:cNvSpPr/>
              <p:nvPr/>
            </p:nvSpPr>
            <p:spPr>
              <a:xfrm>
                <a:off x="64799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4" name="Oval 199"/>
              <p:cNvSpPr/>
              <p:nvPr/>
            </p:nvSpPr>
            <p:spPr>
              <a:xfrm>
                <a:off x="72265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5" name="Oval 200"/>
              <p:cNvSpPr/>
              <p:nvPr/>
            </p:nvSpPr>
            <p:spPr>
              <a:xfrm>
                <a:off x="79731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6" name="Oval 201"/>
              <p:cNvSpPr/>
              <p:nvPr/>
            </p:nvSpPr>
            <p:spPr>
              <a:xfrm>
                <a:off x="87196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7" name="Oval 202"/>
              <p:cNvSpPr/>
              <p:nvPr/>
            </p:nvSpPr>
            <p:spPr>
              <a:xfrm>
                <a:off x="94662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8" name="Oval 203"/>
              <p:cNvSpPr/>
              <p:nvPr/>
            </p:nvSpPr>
            <p:spPr>
              <a:xfrm>
                <a:off x="102128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199" name="Oval 204"/>
              <p:cNvSpPr/>
              <p:nvPr/>
            </p:nvSpPr>
            <p:spPr>
              <a:xfrm>
                <a:off x="109594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0" name="Oval 205"/>
              <p:cNvSpPr/>
              <p:nvPr/>
            </p:nvSpPr>
            <p:spPr>
              <a:xfrm>
                <a:off x="117060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1" name="Oval 206"/>
              <p:cNvSpPr/>
              <p:nvPr/>
            </p:nvSpPr>
            <p:spPr>
              <a:xfrm>
                <a:off x="124525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2" name="Oval 207"/>
              <p:cNvSpPr/>
              <p:nvPr/>
            </p:nvSpPr>
            <p:spPr>
              <a:xfrm>
                <a:off x="131991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3" name="Oval 208"/>
              <p:cNvSpPr/>
              <p:nvPr/>
            </p:nvSpPr>
            <p:spPr>
              <a:xfrm>
                <a:off x="139457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4" name="Oval 209"/>
              <p:cNvSpPr/>
              <p:nvPr/>
            </p:nvSpPr>
            <p:spPr>
              <a:xfrm>
                <a:off x="1469234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5" name="Oval 210"/>
              <p:cNvSpPr/>
              <p:nvPr/>
            </p:nvSpPr>
            <p:spPr>
              <a:xfrm>
                <a:off x="1543892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6" name="Oval 211"/>
              <p:cNvSpPr/>
              <p:nvPr/>
            </p:nvSpPr>
            <p:spPr>
              <a:xfrm>
                <a:off x="161855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7" name="Oval 212"/>
              <p:cNvSpPr/>
              <p:nvPr/>
            </p:nvSpPr>
            <p:spPr>
              <a:xfrm>
                <a:off x="1693209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8" name="Oval 213"/>
              <p:cNvSpPr/>
              <p:nvPr/>
            </p:nvSpPr>
            <p:spPr>
              <a:xfrm>
                <a:off x="1767867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09" name="Oval 214"/>
              <p:cNvSpPr/>
              <p:nvPr/>
            </p:nvSpPr>
            <p:spPr>
              <a:xfrm>
                <a:off x="184252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0" name="Oval 215"/>
              <p:cNvSpPr/>
              <p:nvPr/>
            </p:nvSpPr>
            <p:spPr>
              <a:xfrm>
                <a:off x="1917183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1" name="Oval 216"/>
              <p:cNvSpPr/>
              <p:nvPr/>
            </p:nvSpPr>
            <p:spPr>
              <a:xfrm>
                <a:off x="1991841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2" name="Oval 217"/>
              <p:cNvSpPr/>
              <p:nvPr/>
            </p:nvSpPr>
            <p:spPr>
              <a:xfrm>
                <a:off x="2066500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 b="1">
                  <a:solidFill>
                    <a:srgbClr val="0EFE2B"/>
                  </a:solidFill>
                </a:endParaRPr>
              </a:p>
            </p:txBody>
          </p:sp>
          <p:sp>
            <p:nvSpPr>
              <p:cNvPr id="213" name="Oval 218"/>
              <p:cNvSpPr/>
              <p:nvPr/>
            </p:nvSpPr>
            <p:spPr>
              <a:xfrm>
                <a:off x="2141158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4" name="Oval 219"/>
              <p:cNvSpPr/>
              <p:nvPr/>
            </p:nvSpPr>
            <p:spPr>
              <a:xfrm>
                <a:off x="2215816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5" name="Oval 220"/>
              <p:cNvSpPr/>
              <p:nvPr/>
            </p:nvSpPr>
            <p:spPr>
              <a:xfrm>
                <a:off x="2290475" y="6446549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6" name="Oval 221"/>
              <p:cNvSpPr/>
              <p:nvPr/>
            </p:nvSpPr>
            <p:spPr>
              <a:xfrm rot="10800000">
                <a:off x="205806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7" name="Oval 222"/>
              <p:cNvSpPr/>
              <p:nvPr/>
            </p:nvSpPr>
            <p:spPr>
              <a:xfrm rot="10800000">
                <a:off x="1908745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8" name="Oval 223"/>
              <p:cNvSpPr/>
              <p:nvPr/>
            </p:nvSpPr>
            <p:spPr>
              <a:xfrm rot="10800000">
                <a:off x="1759429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19" name="Oval 224"/>
              <p:cNvSpPr/>
              <p:nvPr/>
            </p:nvSpPr>
            <p:spPr>
              <a:xfrm rot="10800000">
                <a:off x="1610112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0" name="Oval 225"/>
              <p:cNvSpPr/>
              <p:nvPr/>
            </p:nvSpPr>
            <p:spPr>
              <a:xfrm rot="10800000">
                <a:off x="146079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1" name="Oval 226"/>
              <p:cNvSpPr/>
              <p:nvPr/>
            </p:nvSpPr>
            <p:spPr>
              <a:xfrm rot="10800000">
                <a:off x="131148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2" name="Oval 227"/>
              <p:cNvSpPr/>
              <p:nvPr/>
            </p:nvSpPr>
            <p:spPr>
              <a:xfrm rot="10800000">
                <a:off x="116216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3" name="Oval 228"/>
              <p:cNvSpPr/>
              <p:nvPr/>
            </p:nvSpPr>
            <p:spPr>
              <a:xfrm rot="10800000">
                <a:off x="1012846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4" name="Oval 229"/>
              <p:cNvSpPr/>
              <p:nvPr/>
            </p:nvSpPr>
            <p:spPr>
              <a:xfrm rot="10800000">
                <a:off x="863530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  <p:sp>
            <p:nvSpPr>
              <p:cNvPr id="225" name="Oval 230"/>
              <p:cNvSpPr/>
              <p:nvPr/>
            </p:nvSpPr>
            <p:spPr>
              <a:xfrm rot="10800000">
                <a:off x="714213" y="3167895"/>
                <a:ext cx="48370" cy="45084"/>
              </a:xfrm>
              <a:prstGeom prst="ellipse">
                <a:avLst/>
              </a:prstGeom>
              <a:grpFill/>
              <a:ln w="63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srgbClr val="0EFE2B"/>
                  </a:solidFill>
                </a:endParaRPr>
              </a:p>
            </p:txBody>
          </p:sp>
        </p:grpSp>
        <p:sp>
          <p:nvSpPr>
            <p:cNvPr id="154" name="Rectangle 159"/>
            <p:cNvSpPr/>
            <p:nvPr/>
          </p:nvSpPr>
          <p:spPr>
            <a:xfrm>
              <a:off x="7111434" y="5780326"/>
              <a:ext cx="248160" cy="124126"/>
            </a:xfrm>
            <a:prstGeom prst="rect">
              <a:avLst/>
            </a:prstGeom>
            <a:grpFill/>
            <a:ln w="6350">
              <a:solidFill>
                <a:schemeClr val="tx1">
                  <a:lumMod val="75000"/>
                  <a:lumOff val="25000"/>
                </a:schemeClr>
              </a:solidFill>
            </a:ln>
            <a:effectLst>
              <a:glow rad="101600">
                <a:srgbClr val="CCCC00">
                  <a:alpha val="16863"/>
                </a:srgbClr>
              </a:glow>
              <a:outerShdw blurRad="76200" dist="50800" dir="5400000" rotWithShape="0">
                <a:srgbClr val="4E3B3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52846" y="4587721"/>
            <a:ext cx="903830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114 conjuntos de dados do Herbário Virtual servidos ao GBIF, SiBBr, </a:t>
            </a:r>
            <a:r>
              <a:rPr lang="pt-BR" sz="2200" dirty="0" err="1" smtClean="0"/>
              <a:t>IDigBio</a:t>
            </a:r>
            <a:endParaRPr lang="pt-BR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Dados e imagens servidas ao Flora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41 conjuntos de dados do exterior (coletas no Brasil) 1 milhão de registros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 smtClean="0"/>
              <a:t>2018: 76 artigos citam dados utilizados via GBIF; 470 artigos citam </a:t>
            </a:r>
            <a:br>
              <a:rPr lang="pt-BR" sz="2200" dirty="0" smtClean="0"/>
            </a:br>
            <a:r>
              <a:rPr lang="pt-BR" sz="2200" dirty="0" smtClean="0"/>
              <a:t>speciesLink e ferramentas no Google Scholar (222 botânica)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4320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" y="1748118"/>
            <a:ext cx="8404412" cy="28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20772"/>
            <a:ext cx="8258735" cy="923330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pt-BR" sz="3000" dirty="0" err="1" smtClean="0">
                <a:solidFill>
                  <a:schemeClr val="tx2"/>
                </a:solidFill>
              </a:rPr>
              <a:t>Infraestrutura</a:t>
            </a:r>
            <a:r>
              <a:rPr lang="en-US" altLang="pt-BR" sz="3000" dirty="0" smtClean="0">
                <a:solidFill>
                  <a:schemeClr val="tx2"/>
                </a:solidFill>
              </a:rPr>
              <a:t> de </a:t>
            </a:r>
            <a:r>
              <a:rPr lang="en-US" altLang="pt-BR" sz="3000" dirty="0" err="1" smtClean="0">
                <a:solidFill>
                  <a:schemeClr val="tx2"/>
                </a:solidFill>
              </a:rPr>
              <a:t>Pesquisa</a:t>
            </a:r>
            <a:r>
              <a:rPr lang="en-US" altLang="pt-BR" sz="3000" dirty="0" smtClean="0">
                <a:solidFill>
                  <a:schemeClr val="tx2"/>
                </a:solidFill>
              </a:rPr>
              <a:t> e </a:t>
            </a:r>
            <a:r>
              <a:rPr lang="en-US" altLang="pt-BR" sz="3000" dirty="0" err="1" smtClean="0">
                <a:solidFill>
                  <a:schemeClr val="tx2"/>
                </a:solidFill>
              </a:rPr>
              <a:t>uso</a:t>
            </a:r>
            <a:r>
              <a:rPr lang="en-US" altLang="pt-BR" sz="3000" dirty="0" smtClean="0">
                <a:solidFill>
                  <a:schemeClr val="tx2"/>
                </a:solidFill>
              </a:rPr>
              <a:t> de dados </a:t>
            </a:r>
            <a:r>
              <a:rPr lang="en-US" altLang="pt-BR" sz="3000" dirty="0" err="1" smtClean="0">
                <a:solidFill>
                  <a:schemeClr val="tx2"/>
                </a:solidFill>
              </a:rPr>
              <a:t>sobre</a:t>
            </a:r>
            <a:r>
              <a:rPr lang="en-US" altLang="pt-BR" sz="3000" dirty="0" smtClean="0">
                <a:solidFill>
                  <a:schemeClr val="tx2"/>
                </a:solidFill>
              </a:rPr>
              <a:t> </a:t>
            </a:r>
            <a:r>
              <a:rPr lang="en-US" altLang="pt-BR" sz="3000" dirty="0" err="1" smtClean="0">
                <a:solidFill>
                  <a:schemeClr val="tx2"/>
                </a:solidFill>
              </a:rPr>
              <a:t>biodiversidade</a:t>
            </a:r>
            <a:r>
              <a:rPr lang="en-US" altLang="pt-BR" sz="3000" dirty="0" smtClean="0">
                <a:solidFill>
                  <a:schemeClr val="tx2"/>
                </a:solidFill>
              </a:rPr>
              <a:t> no </a:t>
            </a:r>
            <a:r>
              <a:rPr lang="en-US" altLang="pt-BR" sz="3000" dirty="0" err="1" smtClean="0">
                <a:solidFill>
                  <a:schemeClr val="tx2"/>
                </a:solidFill>
              </a:rPr>
              <a:t>Brasil</a:t>
            </a:r>
            <a:endParaRPr lang="en-US" altLang="pt-BR" sz="3000" dirty="0">
              <a:solidFill>
                <a:schemeClr val="tx2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69794" y="5080798"/>
            <a:ext cx="81018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pt-BR" sz="1600" dirty="0"/>
              <a:t>Canhos DAL, Sousa-</a:t>
            </a:r>
            <a:r>
              <a:rPr lang="en-US" altLang="pt-BR" sz="1600" dirty="0" err="1"/>
              <a:t>Baena</a:t>
            </a:r>
            <a:r>
              <a:rPr lang="en-US" altLang="pt-BR" sz="1600" dirty="0"/>
              <a:t> MS, de Souza S, Maia LC, </a:t>
            </a:r>
            <a:r>
              <a:rPr lang="en-US" altLang="pt-BR" sz="1600" dirty="0" err="1"/>
              <a:t>Stehmann</a:t>
            </a:r>
            <a:r>
              <a:rPr lang="en-US" altLang="pt-BR" sz="1600" dirty="0"/>
              <a:t> JR, et al. (2015) The Importance of Biodiversity E-infrastructures for Megadiverse Countries. </a:t>
            </a:r>
            <a:r>
              <a:rPr lang="en-US" altLang="pt-BR" sz="1600" dirty="0" err="1"/>
              <a:t>PLoS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Biol</a:t>
            </a:r>
            <a:r>
              <a:rPr lang="en-US" altLang="pt-BR" sz="1600" dirty="0"/>
              <a:t> 13(7): e1002204. doi:10.1371/journal.pbio.1002204</a:t>
            </a:r>
          </a:p>
          <a:p>
            <a:pPr eaLnBrk="1" hangingPunct="1"/>
            <a:r>
              <a:rPr lang="en-US" altLang="pt-BR" sz="1600" dirty="0">
                <a:hlinkClick r:id="rId3"/>
              </a:rPr>
              <a:t>http://journals.plos.org/plosbiology/article?id=info:doi/10.1371/journal.pbio.1002204</a:t>
            </a:r>
            <a:endParaRPr lang="en-US" altLang="pt-BR" sz="1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" y="6329931"/>
            <a:ext cx="3630706" cy="4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420720" y="1144102"/>
            <a:ext cx="4540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speciesLink 2018: 1.6 </a:t>
            </a:r>
            <a:r>
              <a:rPr lang="en-US" sz="2000" dirty="0" err="1" smtClean="0"/>
              <a:t>milhão</a:t>
            </a:r>
            <a:r>
              <a:rPr lang="en-US" sz="2000" dirty="0" smtClean="0"/>
              <a:t> </a:t>
            </a:r>
            <a:r>
              <a:rPr lang="en-US" sz="2000" dirty="0" err="1" smtClean="0"/>
              <a:t>registros</a:t>
            </a:r>
            <a:r>
              <a:rPr lang="en-US" sz="2000" dirty="0" smtClean="0"/>
              <a:t>/</a:t>
            </a:r>
            <a:r>
              <a:rPr lang="en-US" sz="2000" dirty="0" err="1" smtClean="0"/>
              <a:t>dia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10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Consequências do compartilhamento de dados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3265" y="1294306"/>
            <a:ext cx="8561962" cy="3220544"/>
          </a:xfrm>
        </p:spPr>
        <p:txBody>
          <a:bodyPr/>
          <a:lstStyle/>
          <a:p>
            <a:r>
              <a:rPr lang="pt-BR" dirty="0" smtClean="0"/>
              <a:t>maior </a:t>
            </a:r>
            <a:r>
              <a:rPr lang="pt-BR" dirty="0"/>
              <a:t>reconhecimento institucional</a:t>
            </a:r>
          </a:p>
          <a:p>
            <a:r>
              <a:rPr lang="pt-BR" dirty="0"/>
              <a:t>maior envolvimento com cursos de pós-graduação</a:t>
            </a:r>
          </a:p>
          <a:p>
            <a:r>
              <a:rPr lang="pt-BR" dirty="0"/>
              <a:t>aumento do número de visitas aos herbários</a:t>
            </a:r>
          </a:p>
          <a:p>
            <a:r>
              <a:rPr lang="pt-BR" dirty="0"/>
              <a:t>aumento </a:t>
            </a:r>
            <a:r>
              <a:rPr lang="pt-BR" dirty="0" smtClean="0"/>
              <a:t>dos acervos</a:t>
            </a:r>
            <a:endParaRPr lang="pt-BR" dirty="0"/>
          </a:p>
          <a:p>
            <a:r>
              <a:rPr lang="pt-BR" dirty="0"/>
              <a:t>aumento </a:t>
            </a:r>
            <a:r>
              <a:rPr lang="pt-BR" dirty="0" smtClean="0"/>
              <a:t>dos recursos via projetos</a:t>
            </a:r>
            <a:endParaRPr lang="pt-BR" dirty="0"/>
          </a:p>
        </p:txBody>
      </p:sp>
      <p:pic>
        <p:nvPicPr>
          <p:cNvPr id="6146" name="Picture 2" descr="http://ocsdnet.org/wp-content/themes/cbox-child/assets/imag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5" y="6048375"/>
            <a:ext cx="28860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19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/>
          <a:srcRect l="14876" t="16854" r="23737" b="19548"/>
          <a:stretch/>
        </p:blipFill>
        <p:spPr>
          <a:xfrm>
            <a:off x="2101" y="1717140"/>
            <a:ext cx="4472609" cy="445565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280428" y="1031823"/>
            <a:ext cx="3579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2019: 205 conjuntos</a:t>
            </a:r>
            <a:endParaRPr lang="pt-B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35260" y="1031823"/>
            <a:ext cx="3606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2008: 48 conjuntos</a:t>
            </a:r>
            <a:endParaRPr lang="pt-B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Herbário Virtual</a:t>
            </a:r>
            <a:r>
              <a:rPr lang="pt-BR" dirty="0"/>
              <a:t/>
            </a:r>
            <a:br>
              <a:rPr lang="pt-BR" dirty="0"/>
            </a:br>
            <a:r>
              <a:rPr lang="pt-BR" sz="2200" dirty="0"/>
              <a:t>http://www.splink.org.br/showNetwork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71073" y="6219006"/>
            <a:ext cx="2053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</a:rPr>
              <a:t>2 do exterior</a:t>
            </a:r>
            <a:endParaRPr lang="pt-B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572000" y="6219006"/>
            <a:ext cx="2236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</a:rPr>
              <a:t>26 do exterior</a:t>
            </a:r>
            <a:endParaRPr lang="pt-B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362" y="1793802"/>
            <a:ext cx="4351781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" y="857250"/>
            <a:ext cx="8963025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0"/>
            <a:ext cx="7886700" cy="799531"/>
          </a:xfrm>
        </p:spPr>
        <p:txBody>
          <a:bodyPr/>
          <a:lstStyle/>
          <a:p>
            <a:r>
              <a:rPr lang="pt-BR" dirty="0" smtClean="0"/>
              <a:t>Indicadores</a:t>
            </a:r>
            <a:endParaRPr lang="pt-BR" dirty="0"/>
          </a:p>
        </p:txBody>
      </p:sp>
      <p:cxnSp>
        <p:nvCxnSpPr>
          <p:cNvPr id="4" name="Conector reto 3"/>
          <p:cNvCxnSpPr/>
          <p:nvPr/>
        </p:nvCxnSpPr>
        <p:spPr>
          <a:xfrm flipH="1">
            <a:off x="3778219" y="1239914"/>
            <a:ext cx="79862" cy="3566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332553" y="1777620"/>
            <a:ext cx="23180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Início</a:t>
            </a:r>
            <a:r>
              <a:rPr lang="en-US" sz="2000" dirty="0" smtClean="0"/>
              <a:t> do </a:t>
            </a:r>
            <a:r>
              <a:rPr lang="en-US" sz="2000" dirty="0" err="1" smtClean="0"/>
              <a:t>projeto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>J</a:t>
            </a:r>
            <a:r>
              <a:rPr lang="en-US" sz="2000" dirty="0" smtClean="0"/>
              <a:t>aneiro, 2009</a:t>
            </a:r>
          </a:p>
          <a:p>
            <a:pPr algn="ctr"/>
            <a:r>
              <a:rPr lang="en-US" sz="2000" dirty="0" smtClean="0"/>
              <a:t>(1.9 </a:t>
            </a:r>
            <a:r>
              <a:rPr lang="en-US" sz="2000" dirty="0" err="1" smtClean="0"/>
              <a:t>milhão</a:t>
            </a:r>
            <a:r>
              <a:rPr lang="en-US" sz="2000" dirty="0" smtClean="0"/>
              <a:t> de </a:t>
            </a:r>
            <a:r>
              <a:rPr lang="en-US" sz="2000" dirty="0" err="1" smtClean="0"/>
              <a:t>regs</a:t>
            </a:r>
            <a:r>
              <a:rPr lang="en-US" sz="2000" dirty="0" smtClean="0"/>
              <a:t>.)</a:t>
            </a:r>
            <a:endParaRPr lang="en-US" sz="2000" dirty="0"/>
          </a:p>
        </p:txBody>
      </p:sp>
      <p:pic>
        <p:nvPicPr>
          <p:cNvPr id="8" name="Picture 6" descr="https://encrypted-tbn3.gstatic.com/images?q=tbn:ANd9GcSnMtwBTnHlLD8UMC0xSZr3POxjsEDReW_9DVHlujwWUCM6a2jVRcO6Hu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0616" y="-62506"/>
            <a:ext cx="1169581" cy="971551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8250866" y="240030"/>
            <a:ext cx="849904" cy="36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Ano 10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37160" y="6137910"/>
            <a:ext cx="713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&gt; 85,6 mil espécies distintas     &gt; 2,2 milhões de imagens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192531" y="1239914"/>
            <a:ext cx="226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6,4 </a:t>
            </a:r>
            <a:r>
              <a:rPr lang="en-US" sz="2000" dirty="0" err="1" smtClean="0"/>
              <a:t>milhões</a:t>
            </a:r>
            <a:r>
              <a:rPr lang="en-US" sz="2000" dirty="0" smtClean="0"/>
              <a:t> de </a:t>
            </a:r>
            <a:r>
              <a:rPr lang="en-US" sz="2000" dirty="0" err="1" smtClean="0"/>
              <a:t>regs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695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" y="1826559"/>
            <a:ext cx="8404412" cy="271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292" y="482116"/>
            <a:ext cx="8258735" cy="757130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pt-BR" altLang="pt-BR" sz="2400" b="1" dirty="0" smtClean="0">
                <a:solidFill>
                  <a:schemeClr val="tx2"/>
                </a:solidFill>
              </a:rPr>
              <a:t>Evolução dos dados disponíveis online e das espécies descritas por especialistas brasileiros</a:t>
            </a:r>
            <a:endParaRPr lang="pt-BR" altLang="pt-BR" sz="2400" b="1" dirty="0">
              <a:solidFill>
                <a:schemeClr val="tx2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48235" y="4901847"/>
            <a:ext cx="810185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pt-BR" sz="1600" dirty="0"/>
              <a:t>Canhos DAL, Sousa-</a:t>
            </a:r>
            <a:r>
              <a:rPr lang="en-US" altLang="pt-BR" sz="1600" dirty="0" err="1"/>
              <a:t>Baena</a:t>
            </a:r>
            <a:r>
              <a:rPr lang="en-US" altLang="pt-BR" sz="1600" dirty="0"/>
              <a:t> MS, de Souza S, Maia LC, </a:t>
            </a:r>
            <a:r>
              <a:rPr lang="en-US" altLang="pt-BR" sz="1600" dirty="0" err="1"/>
              <a:t>Stehmann</a:t>
            </a:r>
            <a:r>
              <a:rPr lang="en-US" altLang="pt-BR" sz="1600" dirty="0"/>
              <a:t> JR, et al. (2015) The Importance of Biodiversity E-infrastructures for Megadiverse Countries. </a:t>
            </a:r>
            <a:r>
              <a:rPr lang="en-US" altLang="pt-BR" sz="1600" dirty="0" err="1"/>
              <a:t>PLoS</a:t>
            </a:r>
            <a:r>
              <a:rPr lang="en-US" altLang="pt-BR" sz="1600" dirty="0"/>
              <a:t> </a:t>
            </a:r>
            <a:r>
              <a:rPr lang="en-US" altLang="pt-BR" sz="1600" dirty="0" err="1"/>
              <a:t>Biol</a:t>
            </a:r>
            <a:r>
              <a:rPr lang="en-US" altLang="pt-BR" sz="1600" dirty="0"/>
              <a:t> 13(7): e1002204. doi:10.1371/journal.pbio.1002204</a:t>
            </a:r>
          </a:p>
          <a:p>
            <a:pPr eaLnBrk="1" hangingPunct="1"/>
            <a:r>
              <a:rPr lang="en-US" altLang="pt-BR" sz="1600" dirty="0">
                <a:hlinkClick r:id="rId3"/>
              </a:rPr>
              <a:t>http://journals.plos.org/plosbiology/article?id=info:doi/10.1371/journal.pbio.1002204</a:t>
            </a:r>
            <a:endParaRPr lang="en-US" altLang="pt-BR" sz="1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" y="6260337"/>
            <a:ext cx="3630706" cy="45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Para levar </a:t>
            </a:r>
            <a:r>
              <a:rPr lang="pt-BR" dirty="0" err="1" smtClean="0"/>
              <a:t>prá</a:t>
            </a:r>
            <a:r>
              <a:rPr lang="pt-BR" dirty="0" smtClean="0"/>
              <a:t> casa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14940" y="741779"/>
            <a:ext cx="8936593" cy="175484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dirty="0" err="1" smtClean="0"/>
              <a:t>rede</a:t>
            </a:r>
            <a:r>
              <a:rPr lang="en-US" sz="2800" dirty="0" smtClean="0"/>
              <a:t> social é um </a:t>
            </a:r>
            <a:r>
              <a:rPr lang="en-US" sz="2800" dirty="0" err="1" smtClean="0"/>
              <a:t>componente</a:t>
            </a:r>
            <a:r>
              <a:rPr lang="en-US" sz="2800" dirty="0" smtClean="0"/>
              <a:t> </a:t>
            </a:r>
            <a:r>
              <a:rPr lang="en-US" sz="2800" dirty="0" err="1" smtClean="0"/>
              <a:t>essencial</a:t>
            </a:r>
            <a:r>
              <a:rPr lang="en-US" sz="2800" dirty="0" smtClean="0"/>
              <a:t> da e-</a:t>
            </a:r>
            <a:r>
              <a:rPr lang="en-US" sz="2800" dirty="0" err="1" smtClean="0"/>
              <a:t>infraestrutura</a:t>
            </a:r>
            <a:endParaRPr lang="en-US" sz="2800" dirty="0" smtClean="0"/>
          </a:p>
          <a:p>
            <a:r>
              <a:rPr lang="en-US" sz="2800" dirty="0" smtClean="0"/>
              <a:t>A </a:t>
            </a:r>
            <a:r>
              <a:rPr lang="en-US" sz="2800" dirty="0" err="1" smtClean="0"/>
              <a:t>interação</a:t>
            </a:r>
            <a:r>
              <a:rPr lang="en-US" sz="2800" dirty="0" smtClean="0"/>
              <a:t> entre </a:t>
            </a:r>
            <a:r>
              <a:rPr lang="en-US" sz="2800" dirty="0" err="1" smtClean="0"/>
              <a:t>provedores</a:t>
            </a:r>
            <a:r>
              <a:rPr lang="en-US" sz="2800" dirty="0" smtClean="0"/>
              <a:t> de dados, </a:t>
            </a:r>
            <a:r>
              <a:rPr lang="en-US" sz="2800" dirty="0" err="1" smtClean="0"/>
              <a:t>usuários</a:t>
            </a:r>
            <a:r>
              <a:rPr lang="en-US" sz="2800" dirty="0" smtClean="0"/>
              <a:t> e </a:t>
            </a:r>
            <a:r>
              <a:rPr lang="en-US" sz="2800" dirty="0" err="1" smtClean="0"/>
              <a:t>equipe</a:t>
            </a:r>
            <a:r>
              <a:rPr lang="en-US" sz="2800" dirty="0" smtClean="0"/>
              <a:t> de </a:t>
            </a:r>
            <a:r>
              <a:rPr lang="en-US" sz="2800" dirty="0" err="1" smtClean="0"/>
              <a:t>informática</a:t>
            </a:r>
            <a:r>
              <a:rPr lang="en-US" sz="2800" dirty="0" smtClean="0"/>
              <a:t> é o </a:t>
            </a:r>
            <a:r>
              <a:rPr lang="en-US" sz="2800" dirty="0" err="1" smtClean="0"/>
              <a:t>centro</a:t>
            </a:r>
            <a:r>
              <a:rPr lang="en-US" sz="2800" dirty="0" smtClean="0"/>
              <a:t> da </a:t>
            </a:r>
            <a:r>
              <a:rPr lang="en-US" sz="2800" dirty="0" err="1" smtClean="0"/>
              <a:t>inovação</a:t>
            </a:r>
            <a:endParaRPr lang="en-US" sz="2800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54770339"/>
              </p:ext>
            </p:extLst>
          </p:nvPr>
        </p:nvGraphicFramePr>
        <p:xfrm>
          <a:off x="155608" y="2496621"/>
          <a:ext cx="8710989" cy="4556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63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785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33288" y="1490472"/>
            <a:ext cx="3291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Global </a:t>
            </a:r>
            <a:r>
              <a:rPr lang="pt-BR" sz="2000" dirty="0" err="1" smtClean="0"/>
              <a:t>Biodiversity</a:t>
            </a:r>
            <a:r>
              <a:rPr lang="pt-BR" sz="2000" dirty="0" smtClean="0"/>
              <a:t> </a:t>
            </a:r>
            <a:r>
              <a:rPr lang="pt-BR" sz="2000" dirty="0" err="1" smtClean="0"/>
              <a:t>Informatics</a:t>
            </a:r>
            <a:r>
              <a:rPr lang="pt-BR" sz="2000" dirty="0" smtClean="0"/>
              <a:t> Outlook: </a:t>
            </a:r>
            <a:r>
              <a:rPr lang="pt-BR" sz="2000" dirty="0" err="1" smtClean="0"/>
              <a:t>Delivering</a:t>
            </a:r>
            <a:r>
              <a:rPr lang="pt-BR" sz="2000" dirty="0" smtClean="0"/>
              <a:t> </a:t>
            </a:r>
            <a:r>
              <a:rPr lang="pt-BR" sz="2000" dirty="0" err="1" smtClean="0"/>
              <a:t>Biodiversity</a:t>
            </a:r>
            <a:endParaRPr lang="pt-BR" sz="2000" dirty="0" smtClean="0"/>
          </a:p>
          <a:p>
            <a:r>
              <a:rPr lang="pt-BR" sz="2000" dirty="0" err="1" smtClean="0"/>
              <a:t>Knowledge</a:t>
            </a:r>
            <a:r>
              <a:rPr lang="pt-BR" sz="2000" dirty="0" smtClean="0"/>
              <a:t> in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Information</a:t>
            </a:r>
            <a:r>
              <a:rPr lang="pt-BR" sz="2000" dirty="0" smtClean="0"/>
              <a:t> Age - Agosto, 2017</a:t>
            </a:r>
          </a:p>
          <a:p>
            <a:r>
              <a:rPr lang="pt-BR" sz="2000" dirty="0" smtClean="0">
                <a:hlinkClick r:id="rId3"/>
              </a:rPr>
              <a:t>doi.org/10.15468/6jxa-yb44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0" y="5114925"/>
            <a:ext cx="3543300" cy="1381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95450" y="3600450"/>
            <a:ext cx="1914525" cy="1371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04825" y="1885950"/>
            <a:ext cx="3105150" cy="1323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4825" y="66675"/>
            <a:ext cx="1190625" cy="1423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543300" y="142875"/>
            <a:ext cx="1933575" cy="1276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04825" y="3600450"/>
            <a:ext cx="1190625" cy="1371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695450" y="1885950"/>
            <a:ext cx="941424" cy="1323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2711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Infraestruturas locais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Foco na realidade e necessidade local</a:t>
            </a:r>
          </a:p>
          <a:p>
            <a:r>
              <a:rPr lang="pt-BR" dirty="0" smtClean="0"/>
              <a:t>Promovem a organização e disseminação de dados</a:t>
            </a:r>
          </a:p>
          <a:p>
            <a:r>
              <a:rPr lang="pt-BR" dirty="0"/>
              <a:t>Fomentam o uso dos dados e ferramentas pelos provedores</a:t>
            </a:r>
          </a:p>
          <a:p>
            <a:r>
              <a:rPr lang="pt-BR" dirty="0" smtClean="0"/>
              <a:t>Dados úteis e utilizáveis</a:t>
            </a:r>
          </a:p>
          <a:p>
            <a:r>
              <a:rPr lang="pt-BR" dirty="0" smtClean="0"/>
              <a:t>Qualidade conhecida</a:t>
            </a:r>
          </a:p>
          <a:p>
            <a:r>
              <a:rPr lang="pt-BR" dirty="0" smtClean="0"/>
              <a:t>Promovem o trabalho em rede</a:t>
            </a:r>
          </a:p>
          <a:p>
            <a:endParaRPr lang="pt-BR" dirty="0" smtClean="0"/>
          </a:p>
          <a:p>
            <a:r>
              <a:rPr lang="pt-BR" dirty="0" smtClean="0"/>
              <a:t>Exemplo: INCT Herbário Virtual da Flora e dos Fungos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77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446502"/>
            <a:ext cx="7772400" cy="2387600"/>
          </a:xfrm>
        </p:spPr>
        <p:txBody>
          <a:bodyPr/>
          <a:lstStyle/>
          <a:p>
            <a:r>
              <a:rPr lang="en-US" dirty="0" err="1" smtClean="0"/>
              <a:t>Obrigada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Dora Ann Lange Canhos</a:t>
            </a:r>
          </a:p>
          <a:p>
            <a:r>
              <a:rPr lang="en-US" dirty="0" smtClean="0"/>
              <a:t>dora@cria.org.br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importância das e-infraestruturas locais</a:t>
            </a:r>
            <a:endParaRPr lang="pt-BR" dirty="0"/>
          </a:p>
        </p:txBody>
      </p:sp>
      <p:sp>
        <p:nvSpPr>
          <p:cNvPr id="3" name="Fluxograma: Disco magnético 2"/>
          <p:cNvSpPr/>
          <p:nvPr/>
        </p:nvSpPr>
        <p:spPr>
          <a:xfrm>
            <a:off x="55247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4" name="Fluxograma: Disco magnético 3"/>
          <p:cNvSpPr/>
          <p:nvPr/>
        </p:nvSpPr>
        <p:spPr>
          <a:xfrm>
            <a:off x="407701" y="4552134"/>
            <a:ext cx="3699695" cy="459486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schemeClr val="bg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1146537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6" name="Fluxograma: Disco magnético 5"/>
          <p:cNvSpPr/>
          <p:nvPr/>
        </p:nvSpPr>
        <p:spPr>
          <a:xfrm>
            <a:off x="1740603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7" name="Fluxograma: Disco magnético 6"/>
          <p:cNvSpPr/>
          <p:nvPr/>
        </p:nvSpPr>
        <p:spPr>
          <a:xfrm>
            <a:off x="2334669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8" name="Fluxograma: Disco magnético 7"/>
          <p:cNvSpPr/>
          <p:nvPr/>
        </p:nvSpPr>
        <p:spPr>
          <a:xfrm>
            <a:off x="2928735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9" name="Fluxograma: Disco magnético 8"/>
          <p:cNvSpPr/>
          <p:nvPr/>
        </p:nvSpPr>
        <p:spPr>
          <a:xfrm>
            <a:off x="3522801" y="57613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0" name="Seta para cima 9"/>
          <p:cNvSpPr/>
          <p:nvPr/>
        </p:nvSpPr>
        <p:spPr>
          <a:xfrm>
            <a:off x="2389512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2" name="Texto explicativo em seta para cima 11"/>
          <p:cNvSpPr/>
          <p:nvPr/>
        </p:nvSpPr>
        <p:spPr>
          <a:xfrm>
            <a:off x="1393452" y="3352625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500" dirty="0">
                <a:solidFill>
                  <a:prstClr val="black"/>
                </a:solidFill>
              </a:rPr>
              <a:t>Interface de Busca</a:t>
            </a:r>
          </a:p>
        </p:txBody>
      </p:sp>
      <p:sp>
        <p:nvSpPr>
          <p:cNvPr id="13" name="Seta para cima 12"/>
          <p:cNvSpPr/>
          <p:nvPr/>
        </p:nvSpPr>
        <p:spPr>
          <a:xfrm flipH="1">
            <a:off x="2217183" y="4054678"/>
            <a:ext cx="117486" cy="416884"/>
          </a:xfrm>
          <a:prstGeom prst="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4" name="Fluxograma: Disco magnético 13"/>
          <p:cNvSpPr/>
          <p:nvPr/>
        </p:nvSpPr>
        <p:spPr>
          <a:xfrm>
            <a:off x="66677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5" name="Fluxograma: Disco magnético 14"/>
          <p:cNvSpPr/>
          <p:nvPr/>
        </p:nvSpPr>
        <p:spPr>
          <a:xfrm>
            <a:off x="1260837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6" name="Fluxograma: Disco magnético 15"/>
          <p:cNvSpPr/>
          <p:nvPr/>
        </p:nvSpPr>
        <p:spPr>
          <a:xfrm>
            <a:off x="1854903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7" name="Fluxograma: Disco magnético 16"/>
          <p:cNvSpPr/>
          <p:nvPr/>
        </p:nvSpPr>
        <p:spPr>
          <a:xfrm>
            <a:off x="2448969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8" name="Fluxograma: Disco magnético 17"/>
          <p:cNvSpPr/>
          <p:nvPr/>
        </p:nvSpPr>
        <p:spPr>
          <a:xfrm>
            <a:off x="3043035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19" name="Fluxograma: Disco magnético 18"/>
          <p:cNvSpPr/>
          <p:nvPr/>
        </p:nvSpPr>
        <p:spPr>
          <a:xfrm>
            <a:off x="3637101" y="58756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0" name="Fluxograma: Disco magnético 19"/>
          <p:cNvSpPr/>
          <p:nvPr/>
        </p:nvSpPr>
        <p:spPr>
          <a:xfrm>
            <a:off x="78107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1" name="Fluxograma: Disco magnético 20"/>
          <p:cNvSpPr/>
          <p:nvPr/>
        </p:nvSpPr>
        <p:spPr>
          <a:xfrm>
            <a:off x="1375137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2" name="Fluxograma: Disco magnético 21"/>
          <p:cNvSpPr/>
          <p:nvPr/>
        </p:nvSpPr>
        <p:spPr>
          <a:xfrm>
            <a:off x="1969203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3" name="Fluxograma: Disco magnético 22"/>
          <p:cNvSpPr/>
          <p:nvPr/>
        </p:nvSpPr>
        <p:spPr>
          <a:xfrm>
            <a:off x="3157335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4" name="Fluxograma: Disco magnético 23"/>
          <p:cNvSpPr/>
          <p:nvPr/>
        </p:nvSpPr>
        <p:spPr>
          <a:xfrm>
            <a:off x="3751401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5" name="Fluxograma: Disco magnético 24"/>
          <p:cNvSpPr/>
          <p:nvPr/>
        </p:nvSpPr>
        <p:spPr>
          <a:xfrm>
            <a:off x="2563269" y="5989967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8164" y="1971749"/>
            <a:ext cx="1257300" cy="1257300"/>
          </a:xfrm>
          <a:prstGeom prst="rect">
            <a:avLst/>
          </a:prstGeom>
        </p:spPr>
      </p:pic>
      <p:sp>
        <p:nvSpPr>
          <p:cNvPr id="27" name="CaixaDeTexto 2"/>
          <p:cNvSpPr txBox="1"/>
          <p:nvPr/>
        </p:nvSpPr>
        <p:spPr>
          <a:xfrm>
            <a:off x="1206530" y="1308893"/>
            <a:ext cx="2138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Avanços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TIC</a:t>
            </a:r>
          </a:p>
        </p:txBody>
      </p:sp>
      <p:sp>
        <p:nvSpPr>
          <p:cNvPr id="28" name="Seta para cima 27"/>
          <p:cNvSpPr/>
          <p:nvPr/>
        </p:nvSpPr>
        <p:spPr>
          <a:xfrm>
            <a:off x="2776797" y="50854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9" name="Seta para cima 28"/>
          <p:cNvSpPr/>
          <p:nvPr/>
        </p:nvSpPr>
        <p:spPr>
          <a:xfrm>
            <a:off x="3178453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0" name="Seta para cima 29"/>
          <p:cNvSpPr/>
          <p:nvPr/>
        </p:nvSpPr>
        <p:spPr>
          <a:xfrm>
            <a:off x="3621828" y="509981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1" name="Seta para cima 30"/>
          <p:cNvSpPr/>
          <p:nvPr/>
        </p:nvSpPr>
        <p:spPr>
          <a:xfrm>
            <a:off x="1983631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2" name="Seta para cima 31"/>
          <p:cNvSpPr/>
          <p:nvPr/>
        </p:nvSpPr>
        <p:spPr>
          <a:xfrm>
            <a:off x="1626961" y="5087905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3" name="Seta para cima 32"/>
          <p:cNvSpPr/>
          <p:nvPr/>
        </p:nvSpPr>
        <p:spPr>
          <a:xfrm>
            <a:off x="1182434" y="5110180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34" name="Seta para cima 33"/>
          <p:cNvSpPr/>
          <p:nvPr/>
        </p:nvSpPr>
        <p:spPr>
          <a:xfrm>
            <a:off x="707104" y="5099186"/>
            <a:ext cx="135299" cy="555754"/>
          </a:xfrm>
          <a:prstGeom prst="up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868" y="988582"/>
            <a:ext cx="276782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aixaDeTexto 164"/>
          <p:cNvSpPr txBox="1"/>
          <p:nvPr/>
        </p:nvSpPr>
        <p:spPr>
          <a:xfrm>
            <a:off x="5308650" y="5595916"/>
            <a:ext cx="2353183" cy="1015663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Cibertaxonomia</a:t>
            </a:r>
            <a:r>
              <a:rPr lang="pt-BR" sz="1500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Sistema de Anotação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Lacunas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err="1"/>
              <a:t>BioGeo</a:t>
            </a:r>
            <a:endParaRPr lang="pt-BR" sz="1500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2245" y="-3964"/>
            <a:ext cx="7886700" cy="539702"/>
          </a:xfrm>
        </p:spPr>
        <p:txBody>
          <a:bodyPr>
            <a:normAutofit/>
          </a:bodyPr>
          <a:lstStyle/>
          <a:p>
            <a:r>
              <a:rPr lang="pt-BR" sz="3200" i="1" dirty="0" smtClean="0">
                <a:solidFill>
                  <a:schemeClr val="accent2">
                    <a:lumMod val="75000"/>
                  </a:schemeClr>
                </a:solidFill>
              </a:rPr>
              <a:t>species</a:t>
            </a:r>
            <a:r>
              <a:rPr lang="pt-BR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Link</a:t>
            </a:r>
            <a:r>
              <a:rPr lang="pt-BR" sz="3200" dirty="0" smtClean="0"/>
              <a:t> e o INCT - Herbário Virtual</a:t>
            </a:r>
            <a:endParaRPr lang="pt-BR" sz="3200" dirty="0"/>
          </a:p>
        </p:txBody>
      </p:sp>
      <p:sp>
        <p:nvSpPr>
          <p:cNvPr id="3" name="Fluxograma: Disco magnético 2"/>
          <p:cNvSpPr/>
          <p:nvPr/>
        </p:nvSpPr>
        <p:spPr>
          <a:xfrm>
            <a:off x="46595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" name="Fluxograma: Disco magnético 3"/>
          <p:cNvSpPr/>
          <p:nvPr/>
        </p:nvSpPr>
        <p:spPr>
          <a:xfrm>
            <a:off x="335471" y="3504720"/>
            <a:ext cx="3699695" cy="45948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Banco de dados</a:t>
            </a:r>
          </a:p>
        </p:txBody>
      </p:sp>
      <p:sp>
        <p:nvSpPr>
          <p:cNvPr id="5" name="Fluxograma: Disco magnético 4"/>
          <p:cNvSpPr/>
          <p:nvPr/>
        </p:nvSpPr>
        <p:spPr>
          <a:xfrm>
            <a:off x="1060021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" name="Fluxograma: Disco magnético 5"/>
          <p:cNvSpPr/>
          <p:nvPr/>
        </p:nvSpPr>
        <p:spPr>
          <a:xfrm>
            <a:off x="1654087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" name="Fluxograma: Disco magnético 6"/>
          <p:cNvSpPr/>
          <p:nvPr/>
        </p:nvSpPr>
        <p:spPr>
          <a:xfrm>
            <a:off x="2248153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" name="Fluxograma: Disco magnético 7"/>
          <p:cNvSpPr/>
          <p:nvPr/>
        </p:nvSpPr>
        <p:spPr>
          <a:xfrm>
            <a:off x="2842219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" name="Fluxograma: Disco magnético 8"/>
          <p:cNvSpPr/>
          <p:nvPr/>
        </p:nvSpPr>
        <p:spPr>
          <a:xfrm>
            <a:off x="3436285" y="51856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" name="CaixaDeTexto 9"/>
          <p:cNvSpPr txBox="1"/>
          <p:nvPr/>
        </p:nvSpPr>
        <p:spPr>
          <a:xfrm>
            <a:off x="231003" y="1702494"/>
            <a:ext cx="3921202" cy="784830"/>
          </a:xfrm>
          <a:prstGeom prst="rect">
            <a:avLst/>
          </a:prstGeom>
          <a:solidFill>
            <a:srgbClr val="F8FCF6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 (vouchers, plantas vivas, pólen)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mapas, gráficos, sínteses, catálogos (dinâmico)</a:t>
            </a:r>
          </a:p>
        </p:txBody>
      </p:sp>
      <p:sp>
        <p:nvSpPr>
          <p:cNvPr id="11" name="Cilindro 10"/>
          <p:cNvSpPr/>
          <p:nvPr/>
        </p:nvSpPr>
        <p:spPr>
          <a:xfrm>
            <a:off x="10731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" name="Rosto feliz 11"/>
          <p:cNvSpPr/>
          <p:nvPr/>
        </p:nvSpPr>
        <p:spPr>
          <a:xfrm>
            <a:off x="10191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" name="Cilindro 12"/>
          <p:cNvSpPr/>
          <p:nvPr/>
        </p:nvSpPr>
        <p:spPr>
          <a:xfrm>
            <a:off x="8031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" name="Rosto feliz 13"/>
          <p:cNvSpPr/>
          <p:nvPr/>
        </p:nvSpPr>
        <p:spPr>
          <a:xfrm>
            <a:off x="7491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" name="Cilindro 14"/>
          <p:cNvSpPr/>
          <p:nvPr/>
        </p:nvSpPr>
        <p:spPr>
          <a:xfrm>
            <a:off x="134320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Rosto feliz 15"/>
          <p:cNvSpPr/>
          <p:nvPr/>
        </p:nvSpPr>
        <p:spPr>
          <a:xfrm>
            <a:off x="128920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" name="Cilindro 16"/>
          <p:cNvSpPr/>
          <p:nvPr/>
        </p:nvSpPr>
        <p:spPr>
          <a:xfrm>
            <a:off x="188326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Rosto feliz 17"/>
          <p:cNvSpPr/>
          <p:nvPr/>
        </p:nvSpPr>
        <p:spPr>
          <a:xfrm>
            <a:off x="182926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9" name="Cilindro 18"/>
          <p:cNvSpPr/>
          <p:nvPr/>
        </p:nvSpPr>
        <p:spPr>
          <a:xfrm>
            <a:off x="161323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0" name="Rosto feliz 19"/>
          <p:cNvSpPr/>
          <p:nvPr/>
        </p:nvSpPr>
        <p:spPr>
          <a:xfrm>
            <a:off x="155923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1" name="Cilindro 20"/>
          <p:cNvSpPr/>
          <p:nvPr/>
        </p:nvSpPr>
        <p:spPr>
          <a:xfrm>
            <a:off x="215329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2" name="Rosto feliz 21"/>
          <p:cNvSpPr/>
          <p:nvPr/>
        </p:nvSpPr>
        <p:spPr>
          <a:xfrm>
            <a:off x="209929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3" name="Cilindro 22"/>
          <p:cNvSpPr/>
          <p:nvPr/>
        </p:nvSpPr>
        <p:spPr>
          <a:xfrm>
            <a:off x="269335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Rosto feliz 23"/>
          <p:cNvSpPr/>
          <p:nvPr/>
        </p:nvSpPr>
        <p:spPr>
          <a:xfrm>
            <a:off x="263935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5" name="Cilindro 24"/>
          <p:cNvSpPr/>
          <p:nvPr/>
        </p:nvSpPr>
        <p:spPr>
          <a:xfrm>
            <a:off x="242332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6" name="Rosto feliz 25"/>
          <p:cNvSpPr/>
          <p:nvPr/>
        </p:nvSpPr>
        <p:spPr>
          <a:xfrm>
            <a:off x="236932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7" name="Cilindro 26"/>
          <p:cNvSpPr/>
          <p:nvPr/>
        </p:nvSpPr>
        <p:spPr>
          <a:xfrm>
            <a:off x="296338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8" name="Rosto feliz 27"/>
          <p:cNvSpPr/>
          <p:nvPr/>
        </p:nvSpPr>
        <p:spPr>
          <a:xfrm>
            <a:off x="290938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9" name="Cilindro 28"/>
          <p:cNvSpPr/>
          <p:nvPr/>
        </p:nvSpPr>
        <p:spPr>
          <a:xfrm>
            <a:off x="350344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0" name="Rosto feliz 29"/>
          <p:cNvSpPr/>
          <p:nvPr/>
        </p:nvSpPr>
        <p:spPr>
          <a:xfrm>
            <a:off x="344944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1" name="Cilindro 30"/>
          <p:cNvSpPr/>
          <p:nvPr/>
        </p:nvSpPr>
        <p:spPr>
          <a:xfrm>
            <a:off x="323341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2" name="Rosto feliz 31"/>
          <p:cNvSpPr/>
          <p:nvPr/>
        </p:nvSpPr>
        <p:spPr>
          <a:xfrm>
            <a:off x="317941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3" name="Cilindro 32"/>
          <p:cNvSpPr/>
          <p:nvPr/>
        </p:nvSpPr>
        <p:spPr>
          <a:xfrm>
            <a:off x="3773479" y="5902553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4" name="Rosto feliz 33"/>
          <p:cNvSpPr/>
          <p:nvPr/>
        </p:nvSpPr>
        <p:spPr>
          <a:xfrm>
            <a:off x="3719473" y="5794541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5" name="Cilindro 34"/>
          <p:cNvSpPr/>
          <p:nvPr/>
        </p:nvSpPr>
        <p:spPr>
          <a:xfrm>
            <a:off x="11874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6" name="Rosto feliz 35"/>
          <p:cNvSpPr/>
          <p:nvPr/>
        </p:nvSpPr>
        <p:spPr>
          <a:xfrm>
            <a:off x="11334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7" name="Cilindro 36"/>
          <p:cNvSpPr/>
          <p:nvPr/>
        </p:nvSpPr>
        <p:spPr>
          <a:xfrm>
            <a:off x="9174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8" name="Rosto feliz 37"/>
          <p:cNvSpPr/>
          <p:nvPr/>
        </p:nvSpPr>
        <p:spPr>
          <a:xfrm>
            <a:off x="8634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39" name="Cilindro 38"/>
          <p:cNvSpPr/>
          <p:nvPr/>
        </p:nvSpPr>
        <p:spPr>
          <a:xfrm>
            <a:off x="145750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0" name="Rosto feliz 39"/>
          <p:cNvSpPr/>
          <p:nvPr/>
        </p:nvSpPr>
        <p:spPr>
          <a:xfrm>
            <a:off x="140350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1" name="Cilindro 40"/>
          <p:cNvSpPr/>
          <p:nvPr/>
        </p:nvSpPr>
        <p:spPr>
          <a:xfrm>
            <a:off x="199756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2" name="Rosto feliz 41"/>
          <p:cNvSpPr/>
          <p:nvPr/>
        </p:nvSpPr>
        <p:spPr>
          <a:xfrm>
            <a:off x="194356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3" name="Cilindro 42"/>
          <p:cNvSpPr/>
          <p:nvPr/>
        </p:nvSpPr>
        <p:spPr>
          <a:xfrm>
            <a:off x="172753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4" name="Rosto feliz 43"/>
          <p:cNvSpPr/>
          <p:nvPr/>
        </p:nvSpPr>
        <p:spPr>
          <a:xfrm>
            <a:off x="167353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5" name="Cilindro 44"/>
          <p:cNvSpPr/>
          <p:nvPr/>
        </p:nvSpPr>
        <p:spPr>
          <a:xfrm>
            <a:off x="226759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6" name="Rosto feliz 45"/>
          <p:cNvSpPr/>
          <p:nvPr/>
        </p:nvSpPr>
        <p:spPr>
          <a:xfrm>
            <a:off x="221359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7" name="Cilindro 46"/>
          <p:cNvSpPr/>
          <p:nvPr/>
        </p:nvSpPr>
        <p:spPr>
          <a:xfrm>
            <a:off x="280765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8" name="Rosto feliz 47"/>
          <p:cNvSpPr/>
          <p:nvPr/>
        </p:nvSpPr>
        <p:spPr>
          <a:xfrm>
            <a:off x="275365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49" name="Cilindro 48"/>
          <p:cNvSpPr/>
          <p:nvPr/>
        </p:nvSpPr>
        <p:spPr>
          <a:xfrm>
            <a:off x="253762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0" name="Rosto feliz 49"/>
          <p:cNvSpPr/>
          <p:nvPr/>
        </p:nvSpPr>
        <p:spPr>
          <a:xfrm>
            <a:off x="248362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1" name="Cilindro 50"/>
          <p:cNvSpPr/>
          <p:nvPr/>
        </p:nvSpPr>
        <p:spPr>
          <a:xfrm>
            <a:off x="307768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2" name="Rosto feliz 51"/>
          <p:cNvSpPr/>
          <p:nvPr/>
        </p:nvSpPr>
        <p:spPr>
          <a:xfrm>
            <a:off x="302368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3" name="Cilindro 52"/>
          <p:cNvSpPr/>
          <p:nvPr/>
        </p:nvSpPr>
        <p:spPr>
          <a:xfrm>
            <a:off x="361774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4" name="Rosto feliz 53"/>
          <p:cNvSpPr/>
          <p:nvPr/>
        </p:nvSpPr>
        <p:spPr>
          <a:xfrm>
            <a:off x="356374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5" name="Cilindro 54"/>
          <p:cNvSpPr/>
          <p:nvPr/>
        </p:nvSpPr>
        <p:spPr>
          <a:xfrm>
            <a:off x="334771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6" name="Rosto feliz 55"/>
          <p:cNvSpPr/>
          <p:nvPr/>
        </p:nvSpPr>
        <p:spPr>
          <a:xfrm>
            <a:off x="329371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7" name="Cilindro 56"/>
          <p:cNvSpPr/>
          <p:nvPr/>
        </p:nvSpPr>
        <p:spPr>
          <a:xfrm>
            <a:off x="3887779" y="6016853"/>
            <a:ext cx="108012" cy="216024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8" name="Rosto feliz 57"/>
          <p:cNvSpPr/>
          <p:nvPr/>
        </p:nvSpPr>
        <p:spPr>
          <a:xfrm>
            <a:off x="3833773" y="5908841"/>
            <a:ext cx="216024" cy="162018"/>
          </a:xfrm>
          <a:prstGeom prst="smileyFac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59" name="Cilindro 58"/>
          <p:cNvSpPr/>
          <p:nvPr/>
        </p:nvSpPr>
        <p:spPr>
          <a:xfrm>
            <a:off x="13017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0" name="Rosto feliz 59"/>
          <p:cNvSpPr/>
          <p:nvPr/>
        </p:nvSpPr>
        <p:spPr>
          <a:xfrm>
            <a:off x="12477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1" name="Cilindro 60"/>
          <p:cNvSpPr/>
          <p:nvPr/>
        </p:nvSpPr>
        <p:spPr>
          <a:xfrm>
            <a:off x="10317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2" name="Rosto feliz 61"/>
          <p:cNvSpPr/>
          <p:nvPr/>
        </p:nvSpPr>
        <p:spPr>
          <a:xfrm>
            <a:off x="9777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3" name="Cilindro 62"/>
          <p:cNvSpPr/>
          <p:nvPr/>
        </p:nvSpPr>
        <p:spPr>
          <a:xfrm>
            <a:off x="157180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4" name="Rosto feliz 63"/>
          <p:cNvSpPr/>
          <p:nvPr/>
        </p:nvSpPr>
        <p:spPr>
          <a:xfrm>
            <a:off x="151780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5" name="Cilindro 64"/>
          <p:cNvSpPr/>
          <p:nvPr/>
        </p:nvSpPr>
        <p:spPr>
          <a:xfrm>
            <a:off x="211186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6" name="Rosto feliz 65"/>
          <p:cNvSpPr/>
          <p:nvPr/>
        </p:nvSpPr>
        <p:spPr>
          <a:xfrm>
            <a:off x="205786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7" name="Cilindro 66"/>
          <p:cNvSpPr/>
          <p:nvPr/>
        </p:nvSpPr>
        <p:spPr>
          <a:xfrm>
            <a:off x="184183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8" name="Rosto feliz 67"/>
          <p:cNvSpPr/>
          <p:nvPr/>
        </p:nvSpPr>
        <p:spPr>
          <a:xfrm>
            <a:off x="178783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69" name="Cilindro 68"/>
          <p:cNvSpPr/>
          <p:nvPr/>
        </p:nvSpPr>
        <p:spPr>
          <a:xfrm>
            <a:off x="238189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0" name="Rosto feliz 69"/>
          <p:cNvSpPr/>
          <p:nvPr/>
        </p:nvSpPr>
        <p:spPr>
          <a:xfrm>
            <a:off x="232789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1" name="Cilindro 70"/>
          <p:cNvSpPr/>
          <p:nvPr/>
        </p:nvSpPr>
        <p:spPr>
          <a:xfrm>
            <a:off x="292195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2" name="Rosto feliz 71"/>
          <p:cNvSpPr/>
          <p:nvPr/>
        </p:nvSpPr>
        <p:spPr>
          <a:xfrm>
            <a:off x="286795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3" name="Cilindro 72"/>
          <p:cNvSpPr/>
          <p:nvPr/>
        </p:nvSpPr>
        <p:spPr>
          <a:xfrm>
            <a:off x="265192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4" name="Rosto feliz 73"/>
          <p:cNvSpPr/>
          <p:nvPr/>
        </p:nvSpPr>
        <p:spPr>
          <a:xfrm>
            <a:off x="259792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5" name="Cilindro 74"/>
          <p:cNvSpPr/>
          <p:nvPr/>
        </p:nvSpPr>
        <p:spPr>
          <a:xfrm>
            <a:off x="319198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6" name="Rosto feliz 75"/>
          <p:cNvSpPr/>
          <p:nvPr/>
        </p:nvSpPr>
        <p:spPr>
          <a:xfrm>
            <a:off x="313798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7" name="Cilindro 76"/>
          <p:cNvSpPr/>
          <p:nvPr/>
        </p:nvSpPr>
        <p:spPr>
          <a:xfrm>
            <a:off x="373204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8" name="Rosto feliz 77"/>
          <p:cNvSpPr/>
          <p:nvPr/>
        </p:nvSpPr>
        <p:spPr>
          <a:xfrm>
            <a:off x="367804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79" name="Cilindro 78"/>
          <p:cNvSpPr/>
          <p:nvPr/>
        </p:nvSpPr>
        <p:spPr>
          <a:xfrm>
            <a:off x="346201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0" name="Rosto feliz 79"/>
          <p:cNvSpPr/>
          <p:nvPr/>
        </p:nvSpPr>
        <p:spPr>
          <a:xfrm>
            <a:off x="340801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1" name="Cilindro 80"/>
          <p:cNvSpPr/>
          <p:nvPr/>
        </p:nvSpPr>
        <p:spPr>
          <a:xfrm>
            <a:off x="4002079" y="6131153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2" name="Rosto feliz 81"/>
          <p:cNvSpPr/>
          <p:nvPr/>
        </p:nvSpPr>
        <p:spPr>
          <a:xfrm>
            <a:off x="3948073" y="6023141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3" name="Seta para cima 82"/>
          <p:cNvSpPr/>
          <p:nvPr/>
        </p:nvSpPr>
        <p:spPr>
          <a:xfrm>
            <a:off x="2112854" y="4040490"/>
            <a:ext cx="147450" cy="193746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4" name="Cilindro 83"/>
          <p:cNvSpPr/>
          <p:nvPr/>
        </p:nvSpPr>
        <p:spPr>
          <a:xfrm>
            <a:off x="83452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5" name="Rosto feliz 84"/>
          <p:cNvSpPr/>
          <p:nvPr/>
        </p:nvSpPr>
        <p:spPr>
          <a:xfrm>
            <a:off x="78051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6" name="Cilindro 85"/>
          <p:cNvSpPr/>
          <p:nvPr/>
        </p:nvSpPr>
        <p:spPr>
          <a:xfrm>
            <a:off x="564492" y="10253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7" name="Rosto feliz 86"/>
          <p:cNvSpPr/>
          <p:nvPr/>
        </p:nvSpPr>
        <p:spPr>
          <a:xfrm>
            <a:off x="510486" y="9172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8" name="Cilindro 87"/>
          <p:cNvSpPr/>
          <p:nvPr/>
        </p:nvSpPr>
        <p:spPr>
          <a:xfrm>
            <a:off x="1104552" y="1025304"/>
            <a:ext cx="108012" cy="216024"/>
          </a:xfrm>
          <a:prstGeom prst="can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89" name="Rosto feliz 88"/>
          <p:cNvSpPr/>
          <p:nvPr/>
        </p:nvSpPr>
        <p:spPr>
          <a:xfrm>
            <a:off x="105054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0" name="Cilindro 89"/>
          <p:cNvSpPr/>
          <p:nvPr/>
        </p:nvSpPr>
        <p:spPr>
          <a:xfrm>
            <a:off x="1644612" y="10253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1" name="Rosto feliz 90"/>
          <p:cNvSpPr/>
          <p:nvPr/>
        </p:nvSpPr>
        <p:spPr>
          <a:xfrm>
            <a:off x="1590606" y="9172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2" name="Cilindro 91"/>
          <p:cNvSpPr/>
          <p:nvPr/>
        </p:nvSpPr>
        <p:spPr>
          <a:xfrm>
            <a:off x="1374582" y="10253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3" name="Rosto feliz 92"/>
          <p:cNvSpPr/>
          <p:nvPr/>
        </p:nvSpPr>
        <p:spPr>
          <a:xfrm>
            <a:off x="1320576" y="9172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4" name="Cilindro 93"/>
          <p:cNvSpPr/>
          <p:nvPr/>
        </p:nvSpPr>
        <p:spPr>
          <a:xfrm>
            <a:off x="191464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5" name="Rosto feliz 94"/>
          <p:cNvSpPr/>
          <p:nvPr/>
        </p:nvSpPr>
        <p:spPr>
          <a:xfrm>
            <a:off x="186063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6" name="Cilindro 95"/>
          <p:cNvSpPr/>
          <p:nvPr/>
        </p:nvSpPr>
        <p:spPr>
          <a:xfrm>
            <a:off x="2454702" y="10253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7" name="Rosto feliz 96"/>
          <p:cNvSpPr/>
          <p:nvPr/>
        </p:nvSpPr>
        <p:spPr>
          <a:xfrm>
            <a:off x="2400696" y="9172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8" name="Cilindro 97"/>
          <p:cNvSpPr/>
          <p:nvPr/>
        </p:nvSpPr>
        <p:spPr>
          <a:xfrm>
            <a:off x="2184672" y="10253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99" name="Rosto feliz 98"/>
          <p:cNvSpPr/>
          <p:nvPr/>
        </p:nvSpPr>
        <p:spPr>
          <a:xfrm>
            <a:off x="2130666" y="9172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0" name="Cilindro 99"/>
          <p:cNvSpPr/>
          <p:nvPr/>
        </p:nvSpPr>
        <p:spPr>
          <a:xfrm>
            <a:off x="272473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1" name="Rosto feliz 100"/>
          <p:cNvSpPr/>
          <p:nvPr/>
        </p:nvSpPr>
        <p:spPr>
          <a:xfrm>
            <a:off x="267072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2" name="Cilindro 101"/>
          <p:cNvSpPr/>
          <p:nvPr/>
        </p:nvSpPr>
        <p:spPr>
          <a:xfrm>
            <a:off x="326479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3" name="Rosto feliz 102"/>
          <p:cNvSpPr/>
          <p:nvPr/>
        </p:nvSpPr>
        <p:spPr>
          <a:xfrm>
            <a:off x="321078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4" name="Cilindro 103"/>
          <p:cNvSpPr/>
          <p:nvPr/>
        </p:nvSpPr>
        <p:spPr>
          <a:xfrm>
            <a:off x="2994762" y="10253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5" name="Rosto feliz 104"/>
          <p:cNvSpPr/>
          <p:nvPr/>
        </p:nvSpPr>
        <p:spPr>
          <a:xfrm>
            <a:off x="2940756" y="9172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6" name="Cilindro 105"/>
          <p:cNvSpPr/>
          <p:nvPr/>
        </p:nvSpPr>
        <p:spPr>
          <a:xfrm>
            <a:off x="3534822" y="10253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7" name="Rosto feliz 106"/>
          <p:cNvSpPr/>
          <p:nvPr/>
        </p:nvSpPr>
        <p:spPr>
          <a:xfrm>
            <a:off x="3480816" y="9172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8" name="Cilindro 107"/>
          <p:cNvSpPr/>
          <p:nvPr/>
        </p:nvSpPr>
        <p:spPr>
          <a:xfrm>
            <a:off x="94882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09" name="Rosto feliz 108"/>
          <p:cNvSpPr/>
          <p:nvPr/>
        </p:nvSpPr>
        <p:spPr>
          <a:xfrm>
            <a:off x="89481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0" name="Cilindro 109"/>
          <p:cNvSpPr/>
          <p:nvPr/>
        </p:nvSpPr>
        <p:spPr>
          <a:xfrm>
            <a:off x="678792" y="11396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1" name="Rosto feliz 110"/>
          <p:cNvSpPr/>
          <p:nvPr/>
        </p:nvSpPr>
        <p:spPr>
          <a:xfrm>
            <a:off x="624786" y="10315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2" name="Cilindro 111"/>
          <p:cNvSpPr/>
          <p:nvPr/>
        </p:nvSpPr>
        <p:spPr>
          <a:xfrm>
            <a:off x="121885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3" name="Rosto feliz 112"/>
          <p:cNvSpPr/>
          <p:nvPr/>
        </p:nvSpPr>
        <p:spPr>
          <a:xfrm>
            <a:off x="116484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4" name="Cilindro 113"/>
          <p:cNvSpPr/>
          <p:nvPr/>
        </p:nvSpPr>
        <p:spPr>
          <a:xfrm>
            <a:off x="1758912" y="11396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5" name="Rosto feliz 114"/>
          <p:cNvSpPr/>
          <p:nvPr/>
        </p:nvSpPr>
        <p:spPr>
          <a:xfrm>
            <a:off x="1704906" y="10315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6" name="Cilindro 115"/>
          <p:cNvSpPr/>
          <p:nvPr/>
        </p:nvSpPr>
        <p:spPr>
          <a:xfrm>
            <a:off x="1488882" y="11396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7" name="Rosto feliz 116"/>
          <p:cNvSpPr/>
          <p:nvPr/>
        </p:nvSpPr>
        <p:spPr>
          <a:xfrm>
            <a:off x="1434876" y="10315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8" name="Cilindro 117"/>
          <p:cNvSpPr/>
          <p:nvPr/>
        </p:nvSpPr>
        <p:spPr>
          <a:xfrm>
            <a:off x="2028942" y="11396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19" name="Rosto feliz 118"/>
          <p:cNvSpPr/>
          <p:nvPr/>
        </p:nvSpPr>
        <p:spPr>
          <a:xfrm>
            <a:off x="1974936" y="10315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0" name="Cilindro 119"/>
          <p:cNvSpPr/>
          <p:nvPr/>
        </p:nvSpPr>
        <p:spPr>
          <a:xfrm>
            <a:off x="256900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1" name="Rosto feliz 120"/>
          <p:cNvSpPr/>
          <p:nvPr/>
        </p:nvSpPr>
        <p:spPr>
          <a:xfrm>
            <a:off x="251499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2" name="Cilindro 121"/>
          <p:cNvSpPr/>
          <p:nvPr/>
        </p:nvSpPr>
        <p:spPr>
          <a:xfrm>
            <a:off x="2298972" y="11396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3" name="Rosto feliz 122"/>
          <p:cNvSpPr/>
          <p:nvPr/>
        </p:nvSpPr>
        <p:spPr>
          <a:xfrm>
            <a:off x="2244966" y="10315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4" name="Cilindro 123"/>
          <p:cNvSpPr/>
          <p:nvPr/>
        </p:nvSpPr>
        <p:spPr>
          <a:xfrm>
            <a:off x="283903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5" name="Rosto feliz 124"/>
          <p:cNvSpPr/>
          <p:nvPr/>
        </p:nvSpPr>
        <p:spPr>
          <a:xfrm>
            <a:off x="278502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6" name="Cilindro 125"/>
          <p:cNvSpPr/>
          <p:nvPr/>
        </p:nvSpPr>
        <p:spPr>
          <a:xfrm>
            <a:off x="337909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7" name="Rosto feliz 126"/>
          <p:cNvSpPr/>
          <p:nvPr/>
        </p:nvSpPr>
        <p:spPr>
          <a:xfrm>
            <a:off x="332508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8" name="Cilindro 127"/>
          <p:cNvSpPr/>
          <p:nvPr/>
        </p:nvSpPr>
        <p:spPr>
          <a:xfrm>
            <a:off x="3109062" y="11396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29" name="Rosto feliz 128"/>
          <p:cNvSpPr/>
          <p:nvPr/>
        </p:nvSpPr>
        <p:spPr>
          <a:xfrm>
            <a:off x="3055056" y="10315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0" name="Cilindro 129"/>
          <p:cNvSpPr/>
          <p:nvPr/>
        </p:nvSpPr>
        <p:spPr>
          <a:xfrm>
            <a:off x="3649122" y="11396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1" name="Rosto feliz 130"/>
          <p:cNvSpPr/>
          <p:nvPr/>
        </p:nvSpPr>
        <p:spPr>
          <a:xfrm>
            <a:off x="3595116" y="10315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2" name="Cilindro 131"/>
          <p:cNvSpPr/>
          <p:nvPr/>
        </p:nvSpPr>
        <p:spPr>
          <a:xfrm>
            <a:off x="106312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3" name="Rosto feliz 132"/>
          <p:cNvSpPr/>
          <p:nvPr/>
        </p:nvSpPr>
        <p:spPr>
          <a:xfrm>
            <a:off x="1009116" y="1145892"/>
            <a:ext cx="216024" cy="162018"/>
          </a:xfrm>
          <a:prstGeom prst="smileyFac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4" name="Cilindro 133"/>
          <p:cNvSpPr/>
          <p:nvPr/>
        </p:nvSpPr>
        <p:spPr>
          <a:xfrm>
            <a:off x="793092" y="1253904"/>
            <a:ext cx="108012" cy="216024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5" name="Rosto feliz 134"/>
          <p:cNvSpPr/>
          <p:nvPr/>
        </p:nvSpPr>
        <p:spPr>
          <a:xfrm>
            <a:off x="739086" y="1145892"/>
            <a:ext cx="216024" cy="162018"/>
          </a:xfrm>
          <a:prstGeom prst="smileyFac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6" name="Cilindro 135"/>
          <p:cNvSpPr/>
          <p:nvPr/>
        </p:nvSpPr>
        <p:spPr>
          <a:xfrm>
            <a:off x="1333152" y="1253904"/>
            <a:ext cx="108012" cy="216024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7" name="Rosto feliz 136"/>
          <p:cNvSpPr/>
          <p:nvPr/>
        </p:nvSpPr>
        <p:spPr>
          <a:xfrm>
            <a:off x="1279146" y="1145892"/>
            <a:ext cx="216024" cy="162018"/>
          </a:xfrm>
          <a:prstGeom prst="smileyFac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8" name="Cilindro 137"/>
          <p:cNvSpPr/>
          <p:nvPr/>
        </p:nvSpPr>
        <p:spPr>
          <a:xfrm>
            <a:off x="187321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39" name="Rosto feliz 138"/>
          <p:cNvSpPr/>
          <p:nvPr/>
        </p:nvSpPr>
        <p:spPr>
          <a:xfrm>
            <a:off x="181920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0" name="Cilindro 139"/>
          <p:cNvSpPr/>
          <p:nvPr/>
        </p:nvSpPr>
        <p:spPr>
          <a:xfrm>
            <a:off x="1603182" y="1253904"/>
            <a:ext cx="108012" cy="216024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1" name="Rosto feliz 140"/>
          <p:cNvSpPr/>
          <p:nvPr/>
        </p:nvSpPr>
        <p:spPr>
          <a:xfrm>
            <a:off x="1549176" y="1145892"/>
            <a:ext cx="216024" cy="162018"/>
          </a:xfrm>
          <a:prstGeom prst="smileyFac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2" name="Cilindro 141"/>
          <p:cNvSpPr/>
          <p:nvPr/>
        </p:nvSpPr>
        <p:spPr>
          <a:xfrm>
            <a:off x="2143242" y="1253904"/>
            <a:ext cx="108012" cy="216024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3" name="Rosto feliz 142"/>
          <p:cNvSpPr/>
          <p:nvPr/>
        </p:nvSpPr>
        <p:spPr>
          <a:xfrm>
            <a:off x="2089236" y="1145892"/>
            <a:ext cx="216024" cy="162018"/>
          </a:xfrm>
          <a:prstGeom prst="smileyFac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ilindro 143"/>
          <p:cNvSpPr/>
          <p:nvPr/>
        </p:nvSpPr>
        <p:spPr>
          <a:xfrm>
            <a:off x="268330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5" name="Rosto feliz 144"/>
          <p:cNvSpPr/>
          <p:nvPr/>
        </p:nvSpPr>
        <p:spPr>
          <a:xfrm>
            <a:off x="262929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ilindro 145"/>
          <p:cNvSpPr/>
          <p:nvPr/>
        </p:nvSpPr>
        <p:spPr>
          <a:xfrm>
            <a:off x="2413272" y="1253904"/>
            <a:ext cx="108012" cy="216024"/>
          </a:xfrm>
          <a:prstGeom prst="can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7" name="Rosto feliz 146"/>
          <p:cNvSpPr/>
          <p:nvPr/>
        </p:nvSpPr>
        <p:spPr>
          <a:xfrm>
            <a:off x="2359266" y="1145892"/>
            <a:ext cx="216024" cy="162018"/>
          </a:xfrm>
          <a:prstGeom prst="smileyFac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8" name="Cilindro 147"/>
          <p:cNvSpPr/>
          <p:nvPr/>
        </p:nvSpPr>
        <p:spPr>
          <a:xfrm>
            <a:off x="2953332" y="1253904"/>
            <a:ext cx="108012" cy="216024"/>
          </a:xfrm>
          <a:prstGeom prst="ca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9" name="Rosto feliz 148"/>
          <p:cNvSpPr/>
          <p:nvPr/>
        </p:nvSpPr>
        <p:spPr>
          <a:xfrm>
            <a:off x="2899326" y="1145892"/>
            <a:ext cx="216024" cy="162018"/>
          </a:xfrm>
          <a:prstGeom prst="smileyFac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0" name="Cilindro 149"/>
          <p:cNvSpPr/>
          <p:nvPr/>
        </p:nvSpPr>
        <p:spPr>
          <a:xfrm>
            <a:off x="349339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1" name="Rosto feliz 150"/>
          <p:cNvSpPr/>
          <p:nvPr/>
        </p:nvSpPr>
        <p:spPr>
          <a:xfrm>
            <a:off x="343938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2" name="Cilindro 151"/>
          <p:cNvSpPr/>
          <p:nvPr/>
        </p:nvSpPr>
        <p:spPr>
          <a:xfrm>
            <a:off x="322336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3" name="Rosto feliz 152"/>
          <p:cNvSpPr/>
          <p:nvPr/>
        </p:nvSpPr>
        <p:spPr>
          <a:xfrm>
            <a:off x="316935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4" name="Cilindro 153"/>
          <p:cNvSpPr/>
          <p:nvPr/>
        </p:nvSpPr>
        <p:spPr>
          <a:xfrm>
            <a:off x="3763422" y="1253904"/>
            <a:ext cx="108012" cy="216024"/>
          </a:xfrm>
          <a:prstGeom prst="can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5" name="Rosto feliz 154"/>
          <p:cNvSpPr/>
          <p:nvPr/>
        </p:nvSpPr>
        <p:spPr>
          <a:xfrm>
            <a:off x="3709416" y="1145892"/>
            <a:ext cx="216024" cy="162018"/>
          </a:xfrm>
          <a:prstGeom prst="smileyFace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6" name="CaixaDeTexto 155"/>
          <p:cNvSpPr txBox="1"/>
          <p:nvPr/>
        </p:nvSpPr>
        <p:spPr>
          <a:xfrm>
            <a:off x="769233" y="4304530"/>
            <a:ext cx="282865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 de ocorrência de espécies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</p:txBody>
      </p:sp>
      <p:sp>
        <p:nvSpPr>
          <p:cNvPr id="157" name="Seta para a direita 156"/>
          <p:cNvSpPr/>
          <p:nvPr/>
        </p:nvSpPr>
        <p:spPr>
          <a:xfrm>
            <a:off x="4182895" y="3320710"/>
            <a:ext cx="748103" cy="10343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58" name="Texto explicativo em seta para baixo 157"/>
          <p:cNvSpPr/>
          <p:nvPr/>
        </p:nvSpPr>
        <p:spPr>
          <a:xfrm>
            <a:off x="5542549" y="3532158"/>
            <a:ext cx="1728192" cy="850511"/>
          </a:xfrm>
          <a:prstGeom prst="downArrow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Ferramentas</a:t>
            </a:r>
          </a:p>
        </p:txBody>
      </p:sp>
      <p:sp>
        <p:nvSpPr>
          <p:cNvPr id="159" name="CaixaDeTexto 158"/>
          <p:cNvSpPr txBox="1"/>
          <p:nvPr/>
        </p:nvSpPr>
        <p:spPr>
          <a:xfrm>
            <a:off x="5301390" y="4556574"/>
            <a:ext cx="2367703" cy="784830"/>
          </a:xfrm>
          <a:prstGeom prst="rect">
            <a:avLst/>
          </a:prstGeom>
          <a:solidFill>
            <a:srgbClr val="FFF8E5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qualidade dos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indicadores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pt-BR" sz="1500" dirty="0" smtClean="0"/>
              <a:t>uso dos dados </a:t>
            </a:r>
            <a:endParaRPr lang="pt-BR" sz="1500" dirty="0"/>
          </a:p>
        </p:txBody>
      </p:sp>
      <p:sp>
        <p:nvSpPr>
          <p:cNvPr id="160" name="Texto explicativo em seta para cima 159"/>
          <p:cNvSpPr/>
          <p:nvPr/>
        </p:nvSpPr>
        <p:spPr>
          <a:xfrm>
            <a:off x="5542549" y="2885524"/>
            <a:ext cx="1728192" cy="646635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Serviços Web </a:t>
            </a:r>
          </a:p>
        </p:txBody>
      </p:sp>
      <p:sp>
        <p:nvSpPr>
          <p:cNvPr id="161" name="CaixaDeTexto 160"/>
          <p:cNvSpPr txBox="1"/>
          <p:nvPr/>
        </p:nvSpPr>
        <p:spPr>
          <a:xfrm>
            <a:off x="5301389" y="1695956"/>
            <a:ext cx="2662126" cy="1015663"/>
          </a:xfrm>
          <a:prstGeom prst="rect">
            <a:avLst/>
          </a:prstGeom>
          <a:solidFill>
            <a:srgbClr val="F2F7FC"/>
          </a:solidFill>
        </p:spPr>
        <p:txBody>
          <a:bodyPr wrap="square" lIns="90000" rIns="0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1500" dirty="0"/>
              <a:t> dados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imagens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mapas</a:t>
            </a:r>
          </a:p>
          <a:p>
            <a:pPr>
              <a:buFont typeface="Arial" pitchFamily="34" charset="0"/>
              <a:buChar char="•"/>
            </a:pPr>
            <a:r>
              <a:rPr lang="pt-BR" sz="1500" dirty="0"/>
              <a:t> </a:t>
            </a:r>
            <a:r>
              <a:rPr lang="en-US" sz="1500" dirty="0" err="1"/>
              <a:t>modelagem</a:t>
            </a:r>
            <a:r>
              <a:rPr lang="en-US" sz="1500" dirty="0"/>
              <a:t> de </a:t>
            </a:r>
            <a:r>
              <a:rPr lang="en-US" sz="1500" dirty="0" err="1"/>
              <a:t>nicho</a:t>
            </a:r>
            <a:r>
              <a:rPr lang="en-US" sz="1500" dirty="0"/>
              <a:t> </a:t>
            </a:r>
            <a:r>
              <a:rPr lang="en-US" sz="1500" dirty="0" err="1"/>
              <a:t>ecológico</a:t>
            </a:r>
            <a:endParaRPr lang="en-US" sz="1500" dirty="0"/>
          </a:p>
        </p:txBody>
      </p:sp>
      <p:sp>
        <p:nvSpPr>
          <p:cNvPr id="162" name="Texto explicativo em seta para cima 161"/>
          <p:cNvSpPr/>
          <p:nvPr/>
        </p:nvSpPr>
        <p:spPr>
          <a:xfrm>
            <a:off x="1320576" y="2668062"/>
            <a:ext cx="1728192" cy="540060"/>
          </a:xfrm>
          <a:prstGeom prst="upArrowCallou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Interface de busca</a:t>
            </a:r>
          </a:p>
        </p:txBody>
      </p:sp>
      <p:sp>
        <p:nvSpPr>
          <p:cNvPr id="163" name="Seta para cima 162"/>
          <p:cNvSpPr/>
          <p:nvPr/>
        </p:nvSpPr>
        <p:spPr>
          <a:xfrm flipH="1">
            <a:off x="2130667" y="3262128"/>
            <a:ext cx="108012" cy="162018"/>
          </a:xfrm>
          <a:prstGeom prst="upArrow">
            <a:avLst/>
          </a:prstGeom>
          <a:solidFill>
            <a:srgbClr val="F8FCF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4" name="Fluxograma: Disco magnético 163"/>
          <p:cNvSpPr/>
          <p:nvPr/>
        </p:nvSpPr>
        <p:spPr>
          <a:xfrm>
            <a:off x="58025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5" name="Fluxograma: Disco magnético 164"/>
          <p:cNvSpPr/>
          <p:nvPr/>
        </p:nvSpPr>
        <p:spPr>
          <a:xfrm>
            <a:off x="1174321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6" name="Fluxograma: Disco magnético 165"/>
          <p:cNvSpPr/>
          <p:nvPr/>
        </p:nvSpPr>
        <p:spPr>
          <a:xfrm>
            <a:off x="1768387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7" name="Fluxograma: Disco magnético 166"/>
          <p:cNvSpPr/>
          <p:nvPr/>
        </p:nvSpPr>
        <p:spPr>
          <a:xfrm>
            <a:off x="2362453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8" name="Fluxograma: Disco magnético 167"/>
          <p:cNvSpPr/>
          <p:nvPr/>
        </p:nvSpPr>
        <p:spPr>
          <a:xfrm>
            <a:off x="2956519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9" name="Fluxograma: Disco magnético 168"/>
          <p:cNvSpPr/>
          <p:nvPr/>
        </p:nvSpPr>
        <p:spPr>
          <a:xfrm>
            <a:off x="3550585" y="52999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0" name="Fluxograma: Disco magnético 169"/>
          <p:cNvSpPr/>
          <p:nvPr/>
        </p:nvSpPr>
        <p:spPr>
          <a:xfrm>
            <a:off x="69455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1" name="Fluxograma: Disco magnético 170"/>
          <p:cNvSpPr/>
          <p:nvPr/>
        </p:nvSpPr>
        <p:spPr>
          <a:xfrm>
            <a:off x="1288621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2" name="Fluxograma: Disco magnético 171"/>
          <p:cNvSpPr/>
          <p:nvPr/>
        </p:nvSpPr>
        <p:spPr>
          <a:xfrm>
            <a:off x="1882687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3" name="Fluxograma: Disco magnético 172"/>
          <p:cNvSpPr/>
          <p:nvPr/>
        </p:nvSpPr>
        <p:spPr>
          <a:xfrm>
            <a:off x="3070819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4" name="Fluxograma: Disco magnético 173"/>
          <p:cNvSpPr/>
          <p:nvPr/>
        </p:nvSpPr>
        <p:spPr>
          <a:xfrm>
            <a:off x="3664885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5" name="Fluxograma: Disco magnético 174"/>
          <p:cNvSpPr/>
          <p:nvPr/>
        </p:nvSpPr>
        <p:spPr>
          <a:xfrm>
            <a:off x="2476753" y="5414213"/>
            <a:ext cx="486054" cy="297468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6" name="Seta para a esquerda 175"/>
          <p:cNvSpPr/>
          <p:nvPr/>
        </p:nvSpPr>
        <p:spPr>
          <a:xfrm>
            <a:off x="4337769" y="5198646"/>
            <a:ext cx="486054" cy="108012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7" name="Seta para a direita 162"/>
          <p:cNvSpPr/>
          <p:nvPr/>
        </p:nvSpPr>
        <p:spPr>
          <a:xfrm>
            <a:off x="4182895" y="3694176"/>
            <a:ext cx="748103" cy="12858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8" name="Seta para a direita 162"/>
          <p:cNvSpPr/>
          <p:nvPr/>
        </p:nvSpPr>
        <p:spPr>
          <a:xfrm rot="10800000">
            <a:off x="4236900" y="1079310"/>
            <a:ext cx="270030" cy="54006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9" name="Seta para a esquerda 187"/>
          <p:cNvSpPr/>
          <p:nvPr/>
        </p:nvSpPr>
        <p:spPr>
          <a:xfrm flipV="1">
            <a:off x="4377956" y="5937786"/>
            <a:ext cx="486054" cy="101724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pic>
        <p:nvPicPr>
          <p:cNvPr id="180" name="Imagem 1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207" y="492661"/>
            <a:ext cx="1038876" cy="10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76" grpId="0" animBg="1"/>
      <p:bldP spid="177" grpId="0" animBg="1"/>
      <p:bldP spid="178" grpId="0" animBg="1"/>
      <p:bldP spid="1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INCT – Herbário Virtual: provedores de dados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885825"/>
            <a:ext cx="5572125" cy="54864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815012" y="3086100"/>
            <a:ext cx="30962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Instituições: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101 Universidades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 27 Instituições de Pesquisa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   5 Instituições Particulares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 21 Instituições do Exterior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67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7850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733288" y="1490472"/>
            <a:ext cx="3291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Global </a:t>
            </a:r>
            <a:r>
              <a:rPr lang="pt-BR" sz="2000" dirty="0" err="1" smtClean="0"/>
              <a:t>Biodiversity</a:t>
            </a:r>
            <a:r>
              <a:rPr lang="pt-BR" sz="2000" dirty="0" smtClean="0"/>
              <a:t> </a:t>
            </a:r>
            <a:r>
              <a:rPr lang="pt-BR" sz="2000" dirty="0" err="1" smtClean="0"/>
              <a:t>Informatics</a:t>
            </a:r>
            <a:r>
              <a:rPr lang="pt-BR" sz="2000" dirty="0" smtClean="0"/>
              <a:t> Outlook: </a:t>
            </a:r>
            <a:r>
              <a:rPr lang="pt-BR" sz="2000" dirty="0" err="1" smtClean="0"/>
              <a:t>Delivering</a:t>
            </a:r>
            <a:r>
              <a:rPr lang="pt-BR" sz="2000" dirty="0" smtClean="0"/>
              <a:t> </a:t>
            </a:r>
            <a:r>
              <a:rPr lang="pt-BR" sz="2000" dirty="0" err="1" smtClean="0"/>
              <a:t>Biodiversity</a:t>
            </a:r>
            <a:endParaRPr lang="pt-BR" sz="2000" dirty="0" smtClean="0"/>
          </a:p>
          <a:p>
            <a:r>
              <a:rPr lang="pt-BR" sz="2000" dirty="0" err="1" smtClean="0"/>
              <a:t>Knowledge</a:t>
            </a:r>
            <a:r>
              <a:rPr lang="pt-BR" sz="2000" dirty="0" smtClean="0"/>
              <a:t> in </a:t>
            </a:r>
            <a:r>
              <a:rPr lang="pt-BR" sz="2000" dirty="0" err="1" smtClean="0"/>
              <a:t>the</a:t>
            </a:r>
            <a:r>
              <a:rPr lang="pt-BR" sz="2000" dirty="0" smtClean="0"/>
              <a:t> </a:t>
            </a:r>
            <a:r>
              <a:rPr lang="pt-BR" sz="2000" dirty="0" err="1" smtClean="0"/>
              <a:t>Information</a:t>
            </a:r>
            <a:r>
              <a:rPr lang="pt-BR" sz="2000" dirty="0" smtClean="0"/>
              <a:t> Age - Agosto, 2017</a:t>
            </a:r>
          </a:p>
          <a:p>
            <a:r>
              <a:rPr lang="pt-BR" sz="2000" dirty="0" smtClean="0">
                <a:hlinkClick r:id="rId3"/>
              </a:rPr>
              <a:t>doi.org/10.15468/6jxa-yb44</a:t>
            </a:r>
            <a:endParaRPr lang="pt-BR" sz="2000" dirty="0"/>
          </a:p>
        </p:txBody>
      </p:sp>
      <p:sp>
        <p:nvSpPr>
          <p:cNvPr id="4" name="Retângulo 3"/>
          <p:cNvSpPr/>
          <p:nvPr/>
        </p:nvSpPr>
        <p:spPr>
          <a:xfrm>
            <a:off x="0" y="5114925"/>
            <a:ext cx="3543300" cy="1381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1695450" y="3600450"/>
            <a:ext cx="1914525" cy="1371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504825" y="1885950"/>
            <a:ext cx="3105150" cy="1323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504825" y="66675"/>
            <a:ext cx="1190625" cy="14237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3543300" y="142875"/>
            <a:ext cx="1933575" cy="1276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04825" y="3600450"/>
            <a:ext cx="1190625" cy="1371600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1695450" y="1885950"/>
            <a:ext cx="941424" cy="1323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4219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com Canto Diagonal Aparado 3"/>
          <p:cNvSpPr/>
          <p:nvPr/>
        </p:nvSpPr>
        <p:spPr>
          <a:xfrm>
            <a:off x="619041" y="2231184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PostgreSQL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Retângulo com Canto Diagonal Aparado 4"/>
          <p:cNvSpPr/>
          <p:nvPr/>
        </p:nvSpPr>
        <p:spPr>
          <a:xfrm>
            <a:off x="619041" y="2760708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MS-Excel</a:t>
            </a:r>
          </a:p>
        </p:txBody>
      </p:sp>
      <p:sp>
        <p:nvSpPr>
          <p:cNvPr id="6" name="Retângulo com Canto Diagonal Aparado 5"/>
          <p:cNvSpPr/>
          <p:nvPr/>
        </p:nvSpPr>
        <p:spPr>
          <a:xfrm>
            <a:off x="619041" y="3297310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Brahms</a:t>
            </a:r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612972" y="3836442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Specify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tângulo com Canto Diagonal Aparado 7"/>
          <p:cNvSpPr/>
          <p:nvPr/>
        </p:nvSpPr>
        <p:spPr>
          <a:xfrm>
            <a:off x="612972" y="4375575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microSICol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tângulo com Canto Diagonal Aparado 8"/>
          <p:cNvSpPr/>
          <p:nvPr/>
        </p:nvSpPr>
        <p:spPr>
          <a:xfrm>
            <a:off x="619041" y="5226251"/>
            <a:ext cx="728283" cy="430901"/>
          </a:xfrm>
          <a:prstGeom prst="snip2Diag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accent2">
                    <a:lumMod val="50000"/>
                  </a:schemeClr>
                </a:solidFill>
              </a:rPr>
              <a:t>COL</a:t>
            </a:r>
          </a:p>
          <a:p>
            <a:pPr algn="ctr"/>
            <a:r>
              <a:rPr lang="pt-BR" sz="750" b="1" dirty="0" err="1">
                <a:solidFill>
                  <a:schemeClr val="accent2">
                    <a:lumMod val="50000"/>
                  </a:schemeClr>
                </a:solidFill>
              </a:rPr>
              <a:t>speciesBase</a:t>
            </a:r>
            <a:endParaRPr lang="pt-BR" sz="75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371105" y="2337755"/>
            <a:ext cx="242763" cy="308589"/>
            <a:chOff x="1828140" y="538603"/>
            <a:chExt cx="323684" cy="411452"/>
          </a:xfrm>
        </p:grpSpPr>
        <p:cxnSp>
          <p:nvCxnSpPr>
            <p:cNvPr id="12" name="Conector reto 11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rgbClr val="0070C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o 21"/>
          <p:cNvGrpSpPr/>
          <p:nvPr/>
        </p:nvGrpSpPr>
        <p:grpSpPr>
          <a:xfrm>
            <a:off x="1371105" y="2862363"/>
            <a:ext cx="242763" cy="308589"/>
            <a:chOff x="1828140" y="538603"/>
            <a:chExt cx="323684" cy="411452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upo 29"/>
          <p:cNvGrpSpPr/>
          <p:nvPr/>
        </p:nvGrpSpPr>
        <p:grpSpPr>
          <a:xfrm>
            <a:off x="1371105" y="3385648"/>
            <a:ext cx="242763" cy="308589"/>
            <a:chOff x="1828140" y="538603"/>
            <a:chExt cx="323684" cy="411452"/>
          </a:xfrm>
        </p:grpSpPr>
        <p:cxnSp>
          <p:nvCxnSpPr>
            <p:cNvPr id="31" name="Conector reto 30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12700"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upo 37"/>
          <p:cNvGrpSpPr/>
          <p:nvPr/>
        </p:nvGrpSpPr>
        <p:grpSpPr>
          <a:xfrm>
            <a:off x="1371104" y="3929163"/>
            <a:ext cx="242763" cy="308589"/>
            <a:chOff x="1828140" y="538603"/>
            <a:chExt cx="323684" cy="411452"/>
          </a:xfrm>
        </p:grpSpPr>
        <p:cxnSp>
          <p:nvCxnSpPr>
            <p:cNvPr id="39" name="Conector reto 38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ector reto 39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o 45"/>
          <p:cNvGrpSpPr/>
          <p:nvPr/>
        </p:nvGrpSpPr>
        <p:grpSpPr>
          <a:xfrm>
            <a:off x="1371102" y="4474154"/>
            <a:ext cx="242763" cy="308589"/>
            <a:chOff x="1828140" y="538603"/>
            <a:chExt cx="323684" cy="411452"/>
          </a:xfrm>
        </p:grpSpPr>
        <p:cxnSp>
          <p:nvCxnSpPr>
            <p:cNvPr id="47" name="Conector reto 46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upo 53"/>
          <p:cNvGrpSpPr/>
          <p:nvPr/>
        </p:nvGrpSpPr>
        <p:grpSpPr>
          <a:xfrm>
            <a:off x="1371102" y="5331634"/>
            <a:ext cx="242763" cy="308589"/>
            <a:chOff x="1828140" y="538603"/>
            <a:chExt cx="323684" cy="411452"/>
          </a:xfrm>
        </p:grpSpPr>
        <p:cxnSp>
          <p:nvCxnSpPr>
            <p:cNvPr id="55" name="Conector reto 54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to 57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to 58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/>
          <p:cNvGrpSpPr/>
          <p:nvPr/>
        </p:nvGrpSpPr>
        <p:grpSpPr>
          <a:xfrm>
            <a:off x="2440251" y="2335994"/>
            <a:ext cx="242763" cy="308589"/>
            <a:chOff x="1828140" y="538603"/>
            <a:chExt cx="323684" cy="411452"/>
          </a:xfrm>
        </p:grpSpPr>
        <p:cxnSp>
          <p:nvCxnSpPr>
            <p:cNvPr id="63" name="Conector reto 6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to 6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/>
          <p:cNvGrpSpPr/>
          <p:nvPr/>
        </p:nvGrpSpPr>
        <p:grpSpPr>
          <a:xfrm>
            <a:off x="2440251" y="2860602"/>
            <a:ext cx="242763" cy="308589"/>
            <a:chOff x="1828140" y="538603"/>
            <a:chExt cx="323684" cy="411452"/>
          </a:xfrm>
        </p:grpSpPr>
        <p:cxnSp>
          <p:nvCxnSpPr>
            <p:cNvPr id="71" name="Conector reto 70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o 77"/>
          <p:cNvGrpSpPr/>
          <p:nvPr/>
        </p:nvGrpSpPr>
        <p:grpSpPr>
          <a:xfrm>
            <a:off x="2440251" y="3383887"/>
            <a:ext cx="242763" cy="308589"/>
            <a:chOff x="1828140" y="538603"/>
            <a:chExt cx="323684" cy="411452"/>
          </a:xfrm>
        </p:grpSpPr>
        <p:cxnSp>
          <p:nvCxnSpPr>
            <p:cNvPr id="79" name="Conector reto 78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to 83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/>
          <p:cNvGrpSpPr/>
          <p:nvPr/>
        </p:nvGrpSpPr>
        <p:grpSpPr>
          <a:xfrm>
            <a:off x="2440250" y="3927402"/>
            <a:ext cx="242763" cy="308589"/>
            <a:chOff x="1828140" y="538603"/>
            <a:chExt cx="323684" cy="411452"/>
          </a:xfrm>
        </p:grpSpPr>
        <p:cxnSp>
          <p:nvCxnSpPr>
            <p:cNvPr id="87" name="Conector reto 86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upo 93"/>
          <p:cNvGrpSpPr/>
          <p:nvPr/>
        </p:nvGrpSpPr>
        <p:grpSpPr>
          <a:xfrm>
            <a:off x="2440248" y="4472393"/>
            <a:ext cx="242763" cy="308589"/>
            <a:chOff x="1828140" y="538603"/>
            <a:chExt cx="323684" cy="411452"/>
          </a:xfrm>
        </p:grpSpPr>
        <p:cxnSp>
          <p:nvCxnSpPr>
            <p:cNvPr id="95" name="Conector reto 94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upo 101"/>
          <p:cNvGrpSpPr/>
          <p:nvPr/>
        </p:nvGrpSpPr>
        <p:grpSpPr>
          <a:xfrm>
            <a:off x="2440248" y="5329873"/>
            <a:ext cx="242763" cy="308589"/>
            <a:chOff x="1828140" y="538603"/>
            <a:chExt cx="323684" cy="411452"/>
          </a:xfrm>
        </p:grpSpPr>
        <p:cxnSp>
          <p:nvCxnSpPr>
            <p:cNvPr id="103" name="Conector reto 102"/>
            <p:cNvCxnSpPr/>
            <p:nvPr/>
          </p:nvCxnSpPr>
          <p:spPr>
            <a:xfrm>
              <a:off x="1828142" y="538603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/>
            <p:cNvCxnSpPr/>
            <p:nvPr/>
          </p:nvCxnSpPr>
          <p:spPr>
            <a:xfrm>
              <a:off x="1828142" y="676167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/>
            <p:cNvCxnSpPr/>
            <p:nvPr/>
          </p:nvCxnSpPr>
          <p:spPr>
            <a:xfrm>
              <a:off x="1828142" y="74629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/>
            <p:cNvCxnSpPr/>
            <p:nvPr/>
          </p:nvCxnSpPr>
          <p:spPr>
            <a:xfrm>
              <a:off x="1828142" y="610082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/>
            <p:cNvCxnSpPr/>
            <p:nvPr/>
          </p:nvCxnSpPr>
          <p:spPr>
            <a:xfrm>
              <a:off x="1828140" y="810728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/>
            <p:cNvCxnSpPr/>
            <p:nvPr/>
          </p:nvCxnSpPr>
          <p:spPr>
            <a:xfrm>
              <a:off x="1828140" y="878576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/>
            <p:cNvCxnSpPr/>
            <p:nvPr/>
          </p:nvCxnSpPr>
          <p:spPr>
            <a:xfrm>
              <a:off x="1828140" y="950055"/>
              <a:ext cx="323682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Seta para a direita listrada 160"/>
          <p:cNvSpPr/>
          <p:nvPr/>
        </p:nvSpPr>
        <p:spPr>
          <a:xfrm>
            <a:off x="1704865" y="2830410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2" name="Seta para a direita listrada 161"/>
          <p:cNvSpPr/>
          <p:nvPr/>
        </p:nvSpPr>
        <p:spPr>
          <a:xfrm>
            <a:off x="1667121" y="3862208"/>
            <a:ext cx="695981" cy="3201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3" name="Seta para a direita listrada 162"/>
          <p:cNvSpPr/>
          <p:nvPr/>
        </p:nvSpPr>
        <p:spPr>
          <a:xfrm>
            <a:off x="1725050" y="4418662"/>
            <a:ext cx="638051" cy="396925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4" name="Seta para a direita listrada 163"/>
          <p:cNvSpPr/>
          <p:nvPr/>
        </p:nvSpPr>
        <p:spPr>
          <a:xfrm>
            <a:off x="1696405" y="5245442"/>
            <a:ext cx="710637" cy="424587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5" name="Retângulo 164"/>
          <p:cNvSpPr/>
          <p:nvPr/>
        </p:nvSpPr>
        <p:spPr>
          <a:xfrm>
            <a:off x="2702230" y="2231184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6" name="Retângulo 165"/>
          <p:cNvSpPr/>
          <p:nvPr/>
        </p:nvSpPr>
        <p:spPr>
          <a:xfrm>
            <a:off x="2702230" y="2753600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7" name="Retângulo 166"/>
          <p:cNvSpPr/>
          <p:nvPr/>
        </p:nvSpPr>
        <p:spPr>
          <a:xfrm>
            <a:off x="2702230" y="3286759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8" name="Retângulo 167"/>
          <p:cNvSpPr/>
          <p:nvPr/>
        </p:nvSpPr>
        <p:spPr>
          <a:xfrm>
            <a:off x="2702230" y="3814451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69" name="Retângulo 168"/>
          <p:cNvSpPr/>
          <p:nvPr/>
        </p:nvSpPr>
        <p:spPr>
          <a:xfrm>
            <a:off x="2702230" y="4365908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0" name="Retângulo 169"/>
          <p:cNvSpPr/>
          <p:nvPr/>
        </p:nvSpPr>
        <p:spPr>
          <a:xfrm>
            <a:off x="2702230" y="5223388"/>
            <a:ext cx="729000" cy="430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1" name="Fluxograma: Disco magnético 170"/>
          <p:cNvSpPr/>
          <p:nvPr/>
        </p:nvSpPr>
        <p:spPr>
          <a:xfrm>
            <a:off x="4740102" y="2649460"/>
            <a:ext cx="1397977" cy="2136399"/>
          </a:xfrm>
          <a:prstGeom prst="flowChartMagneticDis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speciesLink</a:t>
            </a:r>
          </a:p>
          <a:p>
            <a:pPr algn="ctr"/>
            <a:r>
              <a:rPr lang="pt-BR" sz="1350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sp>
        <p:nvSpPr>
          <p:cNvPr id="172" name="Seta para a direita listrada 171"/>
          <p:cNvSpPr/>
          <p:nvPr/>
        </p:nvSpPr>
        <p:spPr>
          <a:xfrm>
            <a:off x="3695171" y="2231184"/>
            <a:ext cx="907337" cy="3407279"/>
          </a:xfrm>
          <a:prstGeom prst="striped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Tapir</a:t>
            </a:r>
          </a:p>
        </p:txBody>
      </p:sp>
      <p:sp>
        <p:nvSpPr>
          <p:cNvPr id="174" name="Retângulo com Canto Aparado do Mesmo Lado 173"/>
          <p:cNvSpPr/>
          <p:nvPr/>
        </p:nvSpPr>
        <p:spPr>
          <a:xfrm>
            <a:off x="6646203" y="4612260"/>
            <a:ext cx="877960" cy="1039809"/>
          </a:xfrm>
          <a:prstGeom prst="snip2Same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IPT</a:t>
            </a:r>
          </a:p>
        </p:txBody>
      </p:sp>
      <p:sp>
        <p:nvSpPr>
          <p:cNvPr id="175" name="Retângulo com Único Canto Aparado 174"/>
          <p:cNvSpPr/>
          <p:nvPr/>
        </p:nvSpPr>
        <p:spPr>
          <a:xfrm>
            <a:off x="6648674" y="2125711"/>
            <a:ext cx="875490" cy="574172"/>
          </a:xfrm>
          <a:prstGeom prst="snip1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Interface de busca</a:t>
            </a:r>
          </a:p>
        </p:txBody>
      </p:sp>
      <p:sp>
        <p:nvSpPr>
          <p:cNvPr id="177" name="Retângulo de cantos arredondados 176"/>
          <p:cNvSpPr/>
          <p:nvPr/>
        </p:nvSpPr>
        <p:spPr>
          <a:xfrm>
            <a:off x="6646203" y="2920067"/>
            <a:ext cx="877960" cy="6560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>
                <a:solidFill>
                  <a:schemeClr val="accent6">
                    <a:lumMod val="50000"/>
                  </a:schemeClr>
                </a:solidFill>
              </a:rPr>
              <a:t>Serviços web</a:t>
            </a:r>
          </a:p>
        </p:txBody>
      </p:sp>
      <p:sp>
        <p:nvSpPr>
          <p:cNvPr id="178" name="Seta para a direita 177"/>
          <p:cNvSpPr/>
          <p:nvPr/>
        </p:nvSpPr>
        <p:spPr>
          <a:xfrm>
            <a:off x="7655487" y="4609131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79" name="CaixaDeTexto 178"/>
          <p:cNvSpPr txBox="1"/>
          <p:nvPr/>
        </p:nvSpPr>
        <p:spPr>
          <a:xfrm>
            <a:off x="8142343" y="4541709"/>
            <a:ext cx="69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GBIF</a:t>
            </a:r>
          </a:p>
        </p:txBody>
      </p:sp>
      <p:sp>
        <p:nvSpPr>
          <p:cNvPr id="180" name="Seta para a direita 179"/>
          <p:cNvSpPr/>
          <p:nvPr/>
        </p:nvSpPr>
        <p:spPr>
          <a:xfrm>
            <a:off x="7656327" y="4877324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50" dirty="0"/>
              <a:t>6</a:t>
            </a:r>
          </a:p>
        </p:txBody>
      </p:sp>
      <p:sp>
        <p:nvSpPr>
          <p:cNvPr id="181" name="CaixaDeTexto 180"/>
          <p:cNvSpPr txBox="1"/>
          <p:nvPr/>
        </p:nvSpPr>
        <p:spPr>
          <a:xfrm>
            <a:off x="8145081" y="4809322"/>
            <a:ext cx="69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SiBBr</a:t>
            </a:r>
            <a:endParaRPr lang="pt-BR" dirty="0"/>
          </a:p>
        </p:txBody>
      </p:sp>
      <p:sp>
        <p:nvSpPr>
          <p:cNvPr id="182" name="Seta para a direita 181"/>
          <p:cNvSpPr/>
          <p:nvPr/>
        </p:nvSpPr>
        <p:spPr>
          <a:xfrm>
            <a:off x="7658056" y="5143389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3" name="CaixaDeTexto 182"/>
          <p:cNvSpPr txBox="1"/>
          <p:nvPr/>
        </p:nvSpPr>
        <p:spPr>
          <a:xfrm>
            <a:off x="8129959" y="5109084"/>
            <a:ext cx="1014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iDigBio</a:t>
            </a:r>
            <a:endParaRPr lang="pt-BR" dirty="0"/>
          </a:p>
        </p:txBody>
      </p:sp>
      <p:sp>
        <p:nvSpPr>
          <p:cNvPr id="184" name="Seta para a direita 183"/>
          <p:cNvSpPr/>
          <p:nvPr/>
        </p:nvSpPr>
        <p:spPr>
          <a:xfrm>
            <a:off x="7660202" y="5406106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5" name="CaixaDeTexto 184"/>
          <p:cNvSpPr txBox="1"/>
          <p:nvPr/>
        </p:nvSpPr>
        <p:spPr>
          <a:xfrm>
            <a:off x="8100822" y="5451217"/>
            <a:ext cx="100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VertNet</a:t>
            </a:r>
            <a:endParaRPr lang="pt-BR" dirty="0"/>
          </a:p>
        </p:txBody>
      </p:sp>
      <p:cxnSp>
        <p:nvCxnSpPr>
          <p:cNvPr id="187" name="Conector reto 186"/>
          <p:cNvCxnSpPr>
            <a:stCxn id="171" idx="4"/>
            <a:endCxn id="175" idx="2"/>
          </p:cNvCxnSpPr>
          <p:nvPr/>
        </p:nvCxnSpPr>
        <p:spPr>
          <a:xfrm flipV="1">
            <a:off x="6138078" y="2412797"/>
            <a:ext cx="510596" cy="130486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ector reto 188"/>
          <p:cNvCxnSpPr>
            <a:stCxn id="171" idx="4"/>
            <a:endCxn id="177" idx="1"/>
          </p:cNvCxnSpPr>
          <p:nvPr/>
        </p:nvCxnSpPr>
        <p:spPr>
          <a:xfrm flipV="1">
            <a:off x="6138078" y="3248101"/>
            <a:ext cx="508125" cy="469559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ector reto 190"/>
          <p:cNvCxnSpPr>
            <a:stCxn id="171" idx="4"/>
            <a:endCxn id="174" idx="2"/>
          </p:cNvCxnSpPr>
          <p:nvPr/>
        </p:nvCxnSpPr>
        <p:spPr>
          <a:xfrm>
            <a:off x="6138078" y="3717660"/>
            <a:ext cx="508125" cy="1414505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tângulo 139"/>
          <p:cNvSpPr/>
          <p:nvPr/>
        </p:nvSpPr>
        <p:spPr>
          <a:xfrm>
            <a:off x="6720683" y="3891174"/>
            <a:ext cx="729000" cy="4309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25" dirty="0" err="1">
                <a:solidFill>
                  <a:schemeClr val="accent6">
                    <a:lumMod val="50000"/>
                  </a:schemeClr>
                </a:solidFill>
              </a:rPr>
              <a:t>TapirLink</a:t>
            </a:r>
            <a:endParaRPr lang="pt-BR" sz="825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pt-BR" sz="825" i="1" dirty="0">
                <a:solidFill>
                  <a:schemeClr val="accent6">
                    <a:lumMod val="50000"/>
                  </a:schemeClr>
                </a:solidFill>
              </a:rPr>
              <a:t>Darwin Core</a:t>
            </a:r>
          </a:p>
        </p:txBody>
      </p:sp>
      <p:cxnSp>
        <p:nvCxnSpPr>
          <p:cNvPr id="3" name="Conector reto 2"/>
          <p:cNvCxnSpPr>
            <a:stCxn id="171" idx="4"/>
            <a:endCxn id="140" idx="1"/>
          </p:cNvCxnSpPr>
          <p:nvPr/>
        </p:nvCxnSpPr>
        <p:spPr>
          <a:xfrm>
            <a:off x="6138078" y="3717660"/>
            <a:ext cx="582605" cy="388964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Seta para a direita 142"/>
          <p:cNvSpPr/>
          <p:nvPr/>
        </p:nvSpPr>
        <p:spPr>
          <a:xfrm>
            <a:off x="7661756" y="4019090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4" name="CaixaDeTexto 143"/>
          <p:cNvSpPr txBox="1"/>
          <p:nvPr/>
        </p:nvSpPr>
        <p:spPr>
          <a:xfrm>
            <a:off x="8107058" y="3926243"/>
            <a:ext cx="90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bioGeo</a:t>
            </a:r>
            <a:endParaRPr lang="pt-BR" dirty="0"/>
          </a:p>
        </p:txBody>
      </p:sp>
      <p:sp>
        <p:nvSpPr>
          <p:cNvPr id="145" name="Seta para a direita 144"/>
          <p:cNvSpPr/>
          <p:nvPr/>
        </p:nvSpPr>
        <p:spPr>
          <a:xfrm>
            <a:off x="7661756" y="2940911"/>
            <a:ext cx="350196" cy="252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46" name="CaixaDeTexto 145"/>
          <p:cNvSpPr txBox="1"/>
          <p:nvPr/>
        </p:nvSpPr>
        <p:spPr>
          <a:xfrm>
            <a:off x="8102950" y="2806011"/>
            <a:ext cx="100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Flora 2020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7741556" y="3296263"/>
            <a:ext cx="5103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50" dirty="0"/>
              <a:t>...</a:t>
            </a:r>
          </a:p>
        </p:txBody>
      </p:sp>
      <p:pic>
        <p:nvPicPr>
          <p:cNvPr id="147" name="Imagem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1" y="20832"/>
            <a:ext cx="2423988" cy="957373"/>
          </a:xfrm>
          <a:prstGeom prst="rect">
            <a:avLst/>
          </a:prstGeom>
        </p:spPr>
      </p:pic>
      <p:sp>
        <p:nvSpPr>
          <p:cNvPr id="148" name="Seta para a direita listrada 147"/>
          <p:cNvSpPr/>
          <p:nvPr/>
        </p:nvSpPr>
        <p:spPr>
          <a:xfrm>
            <a:off x="1725050" y="3373271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9" name="Seta para a direita listrada 148"/>
          <p:cNvSpPr/>
          <p:nvPr/>
        </p:nvSpPr>
        <p:spPr>
          <a:xfrm>
            <a:off x="1725050" y="2304604"/>
            <a:ext cx="638050" cy="332774"/>
          </a:xfrm>
          <a:prstGeom prst="stripedRightArrow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75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spLinker</a:t>
            </a:r>
            <a:endParaRPr lang="pt-BR" sz="675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0672" y="5796684"/>
            <a:ext cx="12918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Diferentes</a:t>
            </a:r>
            <a:br>
              <a:rPr lang="pt-BR" sz="2000" dirty="0" smtClean="0"/>
            </a:br>
            <a:r>
              <a:rPr lang="pt-BR" sz="2000" dirty="0" smtClean="0"/>
              <a:t>campos e  </a:t>
            </a:r>
            <a:br>
              <a:rPr lang="pt-BR" sz="2000" dirty="0" smtClean="0"/>
            </a:br>
            <a:r>
              <a:rPr lang="pt-BR" sz="2000" dirty="0" smtClean="0"/>
              <a:t>software</a:t>
            </a:r>
            <a:endParaRPr lang="pt-BR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66556" y="1531568"/>
            <a:ext cx="102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Coleções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600532" y="1705115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sp</a:t>
            </a:r>
            <a:r>
              <a:rPr lang="pt-BR" i="1" dirty="0" err="1" smtClean="0"/>
              <a:t>Linker</a:t>
            </a:r>
            <a:endParaRPr lang="pt-BR" i="1" dirty="0"/>
          </a:p>
        </p:txBody>
      </p:sp>
      <p:sp>
        <p:nvSpPr>
          <p:cNvPr id="19" name="Retângulo 18"/>
          <p:cNvSpPr/>
          <p:nvPr/>
        </p:nvSpPr>
        <p:spPr>
          <a:xfrm>
            <a:off x="250672" y="1414130"/>
            <a:ext cx="1416449" cy="539821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Retângulo 109"/>
          <p:cNvSpPr/>
          <p:nvPr/>
        </p:nvSpPr>
        <p:spPr>
          <a:xfrm>
            <a:off x="1536646" y="1286647"/>
            <a:ext cx="6564176" cy="459326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CaixaDeTexto 111"/>
          <p:cNvSpPr txBox="1"/>
          <p:nvPr/>
        </p:nvSpPr>
        <p:spPr>
          <a:xfrm>
            <a:off x="4119126" y="660965"/>
            <a:ext cx="21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E-infraestrutura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483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1130</Words>
  <Application>Microsoft Office PowerPoint</Application>
  <PresentationFormat>Apresentação na tela (4:3)</PresentationFormat>
  <Paragraphs>216</Paragraphs>
  <Slides>40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Tema do Office</vt:lpstr>
      <vt:lpstr>Desafios no desenvolvimento de e-infraestruturas sobre biodiversidade: a experiência do INCT Herbário Virtual </vt:lpstr>
      <vt:lpstr>Ciência Aberta: novas demandas para a comunicação</vt:lpstr>
      <vt:lpstr>Desafios …</vt:lpstr>
      <vt:lpstr>Infraestruturas locais</vt:lpstr>
      <vt:lpstr>A importância das e-infraestruturas locais</vt:lpstr>
      <vt:lpstr>speciesLink e o INCT - Herbário Virtual</vt:lpstr>
      <vt:lpstr>INCT – Herbário Virtual: provedores de dados</vt:lpstr>
      <vt:lpstr>Apresentação do PowerPoint</vt:lpstr>
      <vt:lpstr>Apresentação do PowerPoint</vt:lpstr>
      <vt:lpstr>Números do INCT-Herbário Virtual: conteúdo</vt:lpstr>
      <vt:lpstr>Relatório Data Cleaning</vt:lpstr>
      <vt:lpstr>Data cleaning e duplicatas</vt:lpstr>
      <vt:lpstr>Apresentação do PowerPoint</vt:lpstr>
      <vt:lpstr>Apresentação do PowerPoint</vt:lpstr>
      <vt:lpstr>Interface de busca resumo indicando a qualidade dos dados</vt:lpstr>
      <vt:lpstr>Comentário/Anotação</vt:lpstr>
      <vt:lpstr>Apresentação do PowerPoint</vt:lpstr>
      <vt:lpstr>Comentários / Anotações</vt:lpstr>
      <vt:lpstr>Comentários / Annotation</vt:lpstr>
      <vt:lpstr>Cibertaxonomia</vt:lpstr>
      <vt:lpstr>Apresentação do PowerPoint</vt:lpstr>
      <vt:lpstr>Exemplo de busca</vt:lpstr>
      <vt:lpstr>Apresentação do PowerPoint</vt:lpstr>
      <vt:lpstr>Apresentação do PowerPoint</vt:lpstr>
      <vt:lpstr>BioGeo – Biogeografia da Flora e Fungos do Brasil</vt:lpstr>
      <vt:lpstr>Apresentação do PowerPoint</vt:lpstr>
      <vt:lpstr>Lacunas</vt:lpstr>
      <vt:lpstr>Lacunas</vt:lpstr>
      <vt:lpstr>Lacunas: indicador da evolução qualitativa da rede</vt:lpstr>
      <vt:lpstr>Uso dos Dados</vt:lpstr>
      <vt:lpstr>Uso dos dados</vt:lpstr>
      <vt:lpstr>Colaboração com outras redes</vt:lpstr>
      <vt:lpstr>Apresentação do PowerPoint</vt:lpstr>
      <vt:lpstr>Consequências do compartilhamento de dados</vt:lpstr>
      <vt:lpstr>Herbário Virtual http://www.splink.org.br/showNetwork</vt:lpstr>
      <vt:lpstr>Indicadores</vt:lpstr>
      <vt:lpstr>Apresentação do PowerPoint</vt:lpstr>
      <vt:lpstr>Para levar prá casa</vt:lpstr>
      <vt:lpstr>Apresentação do PowerPoint</vt:lpstr>
      <vt:lpstr>Obrigada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Dora Ann Lange Canhos</dc:creator>
  <cp:lastModifiedBy>dora</cp:lastModifiedBy>
  <cp:revision>115</cp:revision>
  <dcterms:created xsi:type="dcterms:W3CDTF">2015-11-13T11:54:02Z</dcterms:created>
  <dcterms:modified xsi:type="dcterms:W3CDTF">2019-04-25T23:20:07Z</dcterms:modified>
</cp:coreProperties>
</file>