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3852" r:id="rId1"/>
  </p:sldMasterIdLst>
  <p:notesMasterIdLst>
    <p:notesMasterId r:id="rId74"/>
  </p:notesMasterIdLst>
  <p:sldIdLst>
    <p:sldId id="339" r:id="rId2"/>
    <p:sldId id="375" r:id="rId3"/>
    <p:sldId id="306" r:id="rId4"/>
    <p:sldId id="308" r:id="rId5"/>
    <p:sldId id="319" r:id="rId6"/>
    <p:sldId id="323" r:id="rId7"/>
    <p:sldId id="318" r:id="rId8"/>
    <p:sldId id="307" r:id="rId9"/>
    <p:sldId id="357" r:id="rId10"/>
    <p:sldId id="371" r:id="rId11"/>
    <p:sldId id="384" r:id="rId12"/>
    <p:sldId id="350" r:id="rId13"/>
    <p:sldId id="349" r:id="rId14"/>
    <p:sldId id="277" r:id="rId15"/>
    <p:sldId id="278" r:id="rId16"/>
    <p:sldId id="290" r:id="rId17"/>
    <p:sldId id="281" r:id="rId18"/>
    <p:sldId id="340" r:id="rId19"/>
    <p:sldId id="273" r:id="rId20"/>
    <p:sldId id="272" r:id="rId21"/>
    <p:sldId id="320" r:id="rId22"/>
    <p:sldId id="321" r:id="rId23"/>
    <p:sldId id="279" r:id="rId24"/>
    <p:sldId id="293" r:id="rId25"/>
    <p:sldId id="292" r:id="rId26"/>
    <p:sldId id="291" r:id="rId27"/>
    <p:sldId id="324" r:id="rId28"/>
    <p:sldId id="385" r:id="rId29"/>
    <p:sldId id="282" r:id="rId30"/>
    <p:sldId id="359" r:id="rId31"/>
    <p:sldId id="360" r:id="rId32"/>
    <p:sldId id="361" r:id="rId33"/>
    <p:sldId id="372" r:id="rId34"/>
    <p:sldId id="386" r:id="rId35"/>
    <p:sldId id="342" r:id="rId36"/>
    <p:sldId id="275" r:id="rId37"/>
    <p:sldId id="329" r:id="rId38"/>
    <p:sldId id="269" r:id="rId39"/>
    <p:sldId id="326" r:id="rId40"/>
    <p:sldId id="363" r:id="rId41"/>
    <p:sldId id="343" r:id="rId42"/>
    <p:sldId id="327" r:id="rId43"/>
    <p:sldId id="346" r:id="rId44"/>
    <p:sldId id="344" r:id="rId45"/>
    <p:sldId id="358" r:id="rId46"/>
    <p:sldId id="362" r:id="rId47"/>
    <p:sldId id="383" r:id="rId48"/>
    <p:sldId id="387" r:id="rId49"/>
    <p:sldId id="283" r:id="rId50"/>
    <p:sldId id="366" r:id="rId51"/>
    <p:sldId id="365" r:id="rId52"/>
    <p:sldId id="367" r:id="rId53"/>
    <p:sldId id="368" r:id="rId54"/>
    <p:sldId id="369" r:id="rId55"/>
    <p:sldId id="285" r:id="rId56"/>
    <p:sldId id="355" r:id="rId57"/>
    <p:sldId id="370" r:id="rId58"/>
    <p:sldId id="379" r:id="rId59"/>
    <p:sldId id="378" r:id="rId60"/>
    <p:sldId id="333" r:id="rId61"/>
    <p:sldId id="334" r:id="rId62"/>
    <p:sldId id="335" r:id="rId63"/>
    <p:sldId id="336" r:id="rId64"/>
    <p:sldId id="337" r:id="rId65"/>
    <p:sldId id="338" r:id="rId66"/>
    <p:sldId id="284" r:id="rId67"/>
    <p:sldId id="388" r:id="rId68"/>
    <p:sldId id="300" r:id="rId69"/>
    <p:sldId id="380" r:id="rId70"/>
    <p:sldId id="301" r:id="rId71"/>
    <p:sldId id="381" r:id="rId72"/>
    <p:sldId id="348" r:id="rId73"/>
  </p:sldIdLst>
  <p:sldSz cx="12192000" cy="6858000"/>
  <p:notesSz cx="7104063" cy="10234613"/>
  <p:embeddedFontLst>
    <p:embeddedFont>
      <p:font typeface="Calibri" panose="020F0502020204030204" pitchFamily="34" charset="0"/>
      <p:regular r:id="rId75"/>
      <p:bold r:id="rId76"/>
      <p:italic r:id="rId77"/>
      <p:boldItalic r:id="rId78"/>
    </p:embeddedFont>
    <p:embeddedFont>
      <p:font typeface="Corbel" panose="020B0503020204020204" pitchFamily="34" charset="0"/>
      <p:regular r:id="rId79"/>
      <p:bold r:id="rId80"/>
      <p:italic r:id="rId81"/>
      <p:boldItalic r:id="rId82"/>
    </p:embeddedFont>
    <p:embeddedFont>
      <p:font typeface="Open Sans Condensed" panose="020B0806030504020204" pitchFamily="34" charset="0"/>
      <p:bold r:id="rId83"/>
    </p:embeddedFont>
    <p:embeddedFont>
      <p:font typeface="Wingdings 2" panose="05020102010507070707" pitchFamily="18" charset="2"/>
      <p:regular r:id="rId8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4319">
          <p15:clr>
            <a:srgbClr val="A4A3A4"/>
          </p15:clr>
        </p15:guide>
        <p15:guide id="4" pos="76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0000"/>
    <a:srgbClr val="B88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5" autoAdjust="0"/>
    <p:restoredTop sz="85324" autoAdjust="0"/>
  </p:normalViewPr>
  <p:slideViewPr>
    <p:cSldViewPr snapToGrid="0">
      <p:cViewPr varScale="1">
        <p:scale>
          <a:sx n="63" d="100"/>
          <a:sy n="63" d="100"/>
        </p:scale>
        <p:origin x="72" y="648"/>
      </p:cViewPr>
      <p:guideLst>
        <p:guide orient="horz" pos="2160"/>
        <p:guide pos="3840"/>
        <p:guide orient="horz" pos="4319"/>
        <p:guide pos="7679"/>
      </p:guideLst>
    </p:cSldViewPr>
  </p:slideViewPr>
  <p:outlineViewPr>
    <p:cViewPr>
      <p:scale>
        <a:sx n="33" d="100"/>
        <a:sy n="33" d="100"/>
      </p:scale>
      <p:origin x="0" y="-67758"/>
    </p:cViewPr>
  </p:outlineViewPr>
  <p:notesTextViewPr>
    <p:cViewPr>
      <p:scale>
        <a:sx n="3" d="2"/>
        <a:sy n="3" d="2"/>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84D060-F057-433B-8961-1C8CC3149A93}" type="doc">
      <dgm:prSet loTypeId="urn:microsoft.com/office/officeart/2005/8/layout/bProcess2" loCatId="process" qsTypeId="urn:microsoft.com/office/officeart/2005/8/quickstyle/simple1" qsCatId="simple" csTypeId="urn:microsoft.com/office/officeart/2005/8/colors/colorful1#1" csCatId="colorful" phldr="1"/>
      <dgm:spPr/>
      <dgm:t>
        <a:bodyPr/>
        <a:lstStyle/>
        <a:p>
          <a:endParaRPr lang="pt-BR"/>
        </a:p>
      </dgm:t>
    </dgm:pt>
    <dgm:pt modelId="{2D5C940C-7A75-4DAD-A667-25929B731B2B}">
      <dgm:prSet phldrT="[Text]" custT="1"/>
      <dgm:spPr>
        <a:effectLst>
          <a:outerShdw blurRad="76200" dir="18900000" sy="23000" kx="-1200000" algn="bl" rotWithShape="0">
            <a:prstClr val="black">
              <a:alpha val="20000"/>
            </a:prstClr>
          </a:outerShdw>
        </a:effectLst>
      </dgm:spPr>
      <dgm:t>
        <a:bodyPr/>
        <a:lstStyle/>
        <a:p>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envio das imagens via </a:t>
          </a:r>
          <a:r>
            <a:rPr lang="pt-BR" sz="1100" b="1" dirty="0" err="1"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ownCloud</a:t>
          </a:r>
          <a:r>
            <a:rPr lang="pt-BR" sz="11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pela coleção</a:t>
          </a:r>
          <a:endParaRPr lang="pt-BR" sz="1100" b="1"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D8CD242F-FCCD-4E97-99F5-B036765C7A56}" type="parTrans" cxnId="{53CB3994-1D1A-467C-90A7-C0144F72D861}">
      <dgm:prSet/>
      <dgm:spPr/>
      <dgm:t>
        <a:bodyPr/>
        <a:lstStyle/>
        <a:p>
          <a:endParaRPr lang="pt-BR" b="1">
            <a:solidFill>
              <a:schemeClr val="tx1"/>
            </a:solidFill>
          </a:endParaRPr>
        </a:p>
      </dgm:t>
    </dgm:pt>
    <dgm:pt modelId="{5E562879-0257-4CB6-A04F-3E0AF3364E34}" type="sibTrans" cxnId="{53CB3994-1D1A-467C-90A7-C0144F72D861}">
      <dgm:prSet/>
      <dgm:spPr>
        <a:solidFill>
          <a:schemeClr val="accent1">
            <a:alpha val="10000"/>
          </a:schemeClr>
        </a:solidFill>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4EE052F9-7241-4EB8-AE16-B27094E4EA82}">
      <dgm:prSet phldrT="[Text]" custT="1"/>
      <dgm:spPr>
        <a:solidFill>
          <a:schemeClr val="accent6">
            <a:hueOff val="0"/>
            <a:satOff val="0"/>
            <a:lumOff val="0"/>
            <a:alpha val="10000"/>
          </a:schemeClr>
        </a:solidFill>
        <a:effectLst>
          <a:outerShdw blurRad="76200" dir="18900000" sy="23000" kx="-1200000" algn="bl" rotWithShape="0">
            <a:prstClr val="black">
              <a:alpha val="20000"/>
            </a:prstClr>
          </a:outerShdw>
        </a:effectLst>
      </dgm:spPr>
      <dgm:t>
        <a:bodyPr/>
        <a:lstStyle/>
        <a:p>
          <a:r>
            <a:rPr lang="pt-BR" sz="1100" b="1"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atualização banco de dados </a:t>
          </a:r>
          <a:r>
            <a:rPr lang="pt-BR" sz="1100" b="1" i="1"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species</a:t>
          </a:r>
          <a:r>
            <a:rPr lang="pt-BR" sz="1100" b="1"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Link</a:t>
          </a:r>
          <a:endParaRPr lang="pt-BR" sz="1100" b="1"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2A3B7973-2927-4E61-8B8B-2FE9DC9DAB8B}" type="sibTrans" cxnId="{33AF4821-2F8C-4CA0-BB44-E916EA132409}">
      <dgm:prSet/>
      <dgm:spPr/>
      <dgm:t>
        <a:bodyPr/>
        <a:lstStyle/>
        <a:p>
          <a:endParaRPr lang="pt-BR" b="1">
            <a:solidFill>
              <a:schemeClr val="tx1"/>
            </a:solidFill>
          </a:endParaRPr>
        </a:p>
      </dgm:t>
    </dgm:pt>
    <dgm:pt modelId="{E2AF6BE0-3724-4325-98C9-0111D396B962}" type="parTrans" cxnId="{33AF4821-2F8C-4CA0-BB44-E916EA132409}">
      <dgm:prSet/>
      <dgm:spPr/>
      <dgm:t>
        <a:bodyPr/>
        <a:lstStyle/>
        <a:p>
          <a:endParaRPr lang="pt-BR" b="1">
            <a:solidFill>
              <a:schemeClr val="tx1"/>
            </a:solidFill>
          </a:endParaRPr>
        </a:p>
      </dgm:t>
    </dgm:pt>
    <dgm:pt modelId="{25914DA0-39C6-434C-A38F-B07A9DB8B1BD}">
      <dgm:prSet phldrT="[Text]" custT="1"/>
      <dgm:spPr>
        <a:solidFill>
          <a:schemeClr val="accent5">
            <a:hueOff val="0"/>
            <a:satOff val="0"/>
            <a:lumOff val="0"/>
            <a:alpha val="10000"/>
          </a:schemeClr>
        </a:solidFill>
        <a:effectLst>
          <a:outerShdw blurRad="76200" dir="18900000" sy="23000" kx="-1200000" algn="bl" rotWithShape="0">
            <a:prstClr val="black">
              <a:alpha val="20000"/>
            </a:prstClr>
          </a:outerShdw>
        </a:effectLst>
      </dgm:spPr>
      <dgm:t>
        <a:bodyPr/>
        <a:lstStyle/>
        <a:p>
          <a:r>
            <a:rPr lang="pt-BR" sz="1100" b="1"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atualização banco exsiccatae</a:t>
          </a:r>
          <a:endParaRPr lang="pt-BR" sz="1100" b="1"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7B3A5805-AB70-4861-933C-D5F7F57C150F}" type="sibTrans" cxnId="{ABFFCEC2-8193-434F-B0DB-01F5E5E2AA62}">
      <dgm:prSet/>
      <dgm:spPr>
        <a:solidFill>
          <a:schemeClr val="accent5">
            <a:hueOff val="0"/>
            <a:satOff val="0"/>
            <a:lumOff val="0"/>
            <a:alpha val="10000"/>
          </a:schemeClr>
        </a:solidFill>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DE09703C-C9B4-456D-A144-9EFA5E1FD58A}" type="parTrans" cxnId="{ABFFCEC2-8193-434F-B0DB-01F5E5E2AA62}">
      <dgm:prSet/>
      <dgm:spPr/>
      <dgm:t>
        <a:bodyPr/>
        <a:lstStyle/>
        <a:p>
          <a:endParaRPr lang="pt-BR" b="1">
            <a:solidFill>
              <a:schemeClr val="tx1"/>
            </a:solidFill>
          </a:endParaRPr>
        </a:p>
      </dgm:t>
    </dgm:pt>
    <dgm:pt modelId="{833BFB01-68FB-47DF-BB16-787890F30602}">
      <dgm:prSet phldrT="[Text]" custT="1"/>
      <dgm:spPr>
        <a:solidFill>
          <a:schemeClr val="accent5">
            <a:hueOff val="0"/>
            <a:satOff val="0"/>
            <a:lumOff val="0"/>
            <a:alpha val="10000"/>
          </a:schemeClr>
        </a:solidFill>
        <a:effectLst>
          <a:outerShdw blurRad="76200" dir="18900000" sy="23000" kx="-1200000" algn="bl" rotWithShape="0">
            <a:prstClr val="black">
              <a:alpha val="20000"/>
            </a:prstClr>
          </a:outerShdw>
        </a:effectLst>
      </dgm:spPr>
      <dgm:t>
        <a:bodyPr/>
        <a:lstStyle/>
        <a:p>
          <a:r>
            <a:rPr lang="pt-BR" sz="1100" b="1"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verificação visual</a:t>
          </a:r>
          <a:br>
            <a:rPr lang="pt-BR" sz="1100" b="1"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100" b="1"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repetições</a:t>
          </a:r>
          <a:endParaRPr lang="pt-BR" sz="1100" b="1"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B5050FFB-F60C-4A98-BC49-8BF882B5FEB4}" type="sibTrans" cxnId="{B7E08EF4-3C4A-4128-9680-1254AB9B1F63}">
      <dgm:prSet/>
      <dgm:spPr>
        <a:solidFill>
          <a:schemeClr val="accent5">
            <a:hueOff val="0"/>
            <a:satOff val="0"/>
            <a:lumOff val="0"/>
            <a:alpha val="10000"/>
          </a:schemeClr>
        </a:solidFill>
      </dgm:spPr>
      <dgm:t>
        <a:bodyPr/>
        <a:lstStyle/>
        <a:p>
          <a:endParaRPr lang="pt-BR" sz="110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31FAC971-8BF9-46E8-BA93-D5859D30A91C}" type="parTrans" cxnId="{B7E08EF4-3C4A-4128-9680-1254AB9B1F63}">
      <dgm:prSet/>
      <dgm:spPr/>
      <dgm:t>
        <a:bodyPr/>
        <a:lstStyle/>
        <a:p>
          <a:endParaRPr lang="pt-BR">
            <a:solidFill>
              <a:schemeClr val="tx1"/>
            </a:solidFill>
          </a:endParaRPr>
        </a:p>
      </dgm:t>
    </dgm:pt>
    <dgm:pt modelId="{73D0B640-AEDC-4C0E-AADB-5CFF2A539A06}">
      <dgm:prSet phldrT="[Text]" custT="1"/>
      <dgm:spPr>
        <a:solidFill>
          <a:schemeClr val="accent5">
            <a:hueOff val="0"/>
            <a:satOff val="0"/>
            <a:lumOff val="0"/>
            <a:alpha val="10000"/>
          </a:schemeClr>
        </a:solidFill>
        <a:effectLst>
          <a:outerShdw blurRad="76200" dir="18900000" sy="23000" kx="-1200000" algn="bl" rotWithShape="0">
            <a:prstClr val="black">
              <a:alpha val="20000"/>
            </a:prstClr>
          </a:outerShdw>
        </a:effectLst>
      </dgm:spPr>
      <dgm:t>
        <a:bodyPr/>
        <a:lstStyle/>
        <a:p>
          <a:r>
            <a:rPr lang="pt-BR" sz="1100" b="1"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envio para servidor FSI</a:t>
          </a:r>
          <a:endParaRPr lang="pt-BR" sz="1100" b="1"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5B729EBA-0B4D-4276-A285-098378BF4A31}" type="sibTrans" cxnId="{3A8DB9B4-D8E2-4C6F-9C0B-22D6E0DE5152}">
      <dgm:prSet/>
      <dgm:spPr>
        <a:solidFill>
          <a:schemeClr val="accent5">
            <a:hueOff val="0"/>
            <a:satOff val="0"/>
            <a:lumOff val="0"/>
            <a:alpha val="10000"/>
          </a:schemeClr>
        </a:solidFill>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21DB5D22-C8E9-4E5A-951B-289C7C4AA107}" type="parTrans" cxnId="{3A8DB9B4-D8E2-4C6F-9C0B-22D6E0DE5152}">
      <dgm:prSet/>
      <dgm:spPr/>
      <dgm:t>
        <a:bodyPr/>
        <a:lstStyle/>
        <a:p>
          <a:endParaRPr lang="pt-BR" b="1">
            <a:solidFill>
              <a:schemeClr val="tx1"/>
            </a:solidFill>
          </a:endParaRPr>
        </a:p>
      </dgm:t>
    </dgm:pt>
    <dgm:pt modelId="{07CD2282-634F-4F64-9C96-6B48FB8AB79F}">
      <dgm:prSet phldrT="[Text]" custT="1"/>
      <dgm:spPr>
        <a:solidFill>
          <a:schemeClr val="accent5">
            <a:hueOff val="0"/>
            <a:satOff val="0"/>
            <a:lumOff val="0"/>
            <a:alpha val="10000"/>
          </a:schemeClr>
        </a:solidFill>
        <a:effectLst>
          <a:outerShdw blurRad="76200" dir="18900000" sy="23000" kx="-1200000" algn="bl" rotWithShape="0">
            <a:prstClr val="black">
              <a:alpha val="20000"/>
            </a:prstClr>
          </a:outerShdw>
        </a:effectLst>
      </dgm:spPr>
      <dgm:t>
        <a:bodyPr/>
        <a:lstStyle/>
        <a:p>
          <a:r>
            <a:rPr lang="pt-BR" sz="1100" b="1"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rotação, ajuste do nome, etc.	</a:t>
          </a:r>
          <a:endParaRPr lang="pt-BR" sz="1100" b="1"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172EB9A0-E481-44EE-BCA3-EFBB65629CF6}" type="sibTrans" cxnId="{1335B69B-D457-48DB-9C70-ECF2968E37EE}">
      <dgm:prSet/>
      <dgm:spPr>
        <a:solidFill>
          <a:schemeClr val="accent5">
            <a:hueOff val="0"/>
            <a:satOff val="0"/>
            <a:lumOff val="0"/>
            <a:alpha val="10000"/>
          </a:schemeClr>
        </a:solidFill>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55AFF8D9-988D-493D-8CCB-D6B8F174E5FD}" type="parTrans" cxnId="{1335B69B-D457-48DB-9C70-ECF2968E37EE}">
      <dgm:prSet/>
      <dgm:spPr/>
      <dgm:t>
        <a:bodyPr/>
        <a:lstStyle/>
        <a:p>
          <a:endParaRPr lang="pt-BR" b="1">
            <a:solidFill>
              <a:schemeClr val="tx1"/>
            </a:solidFill>
          </a:endParaRPr>
        </a:p>
      </dgm:t>
    </dgm:pt>
    <dgm:pt modelId="{442975D8-CF94-4B17-8454-0F8161411E4A}">
      <dgm:prSet phldrT="[Text]" custT="1"/>
      <dgm:spPr>
        <a:solidFill>
          <a:schemeClr val="accent1">
            <a:alpha val="10000"/>
          </a:schemeClr>
        </a:solidFill>
        <a:effectLst>
          <a:outerShdw blurRad="76200" dir="18900000" sy="23000" kx="-1200000" algn="bl" rotWithShape="0">
            <a:prstClr val="black">
              <a:alpha val="20000"/>
            </a:prstClr>
          </a:outerShdw>
        </a:effectLst>
      </dgm:spPr>
      <dgm:t>
        <a:bodyPr/>
        <a:lstStyle/>
        <a:p>
          <a:r>
            <a:rPr lang="pt-BR" sz="1100" b="1"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separação das imagens boas</a:t>
          </a:r>
          <a:endParaRPr lang="pt-BR" sz="1100" b="1"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1B294911-0348-4C00-8F6E-AE0E6B1D6F75}" type="sibTrans" cxnId="{BD48E499-80E8-4481-91B0-1D111B32ED81}">
      <dgm:prSet/>
      <dgm:spPr>
        <a:solidFill>
          <a:schemeClr val="accent1">
            <a:alpha val="10000"/>
          </a:schemeClr>
        </a:solidFill>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2CF80BA4-EC43-47A2-9B53-F9927F6708EC}" type="parTrans" cxnId="{BD48E499-80E8-4481-91B0-1D111B32ED81}">
      <dgm:prSet/>
      <dgm:spPr/>
      <dgm:t>
        <a:bodyPr/>
        <a:lstStyle/>
        <a:p>
          <a:endParaRPr lang="pt-BR" b="1">
            <a:solidFill>
              <a:schemeClr val="tx1"/>
            </a:solidFill>
          </a:endParaRPr>
        </a:p>
      </dgm:t>
    </dgm:pt>
    <dgm:pt modelId="{E503EA9A-626E-4EA7-8F21-879F1975A201}">
      <dgm:prSet phldrT="[Text]" custT="1"/>
      <dgm:spPr>
        <a:solidFill>
          <a:schemeClr val="accent1">
            <a:alpha val="10000"/>
          </a:schemeClr>
        </a:solidFill>
        <a:effectLst>
          <a:outerShdw blurRad="76200" dir="18900000" sy="23000" kx="-1200000" algn="bl" rotWithShape="0">
            <a:prstClr val="black">
              <a:alpha val="20000"/>
            </a:prstClr>
          </a:outerShdw>
        </a:effectLst>
      </dgm:spPr>
      <dgm:t>
        <a:bodyPr/>
        <a:lstStyle/>
        <a:p>
          <a:r>
            <a:rPr lang="pt-BR" sz="1100" b="1"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verificação visual</a:t>
          </a:r>
          <a:endParaRPr lang="pt-BR" sz="1100" b="1"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3981948D-71E1-469E-92F1-D09B2981D401}" type="sibTrans" cxnId="{CF9DDC59-B531-4D69-BB22-D94D4D3BC023}">
      <dgm:prSet/>
      <dgm:spPr>
        <a:solidFill>
          <a:schemeClr val="accent1">
            <a:alpha val="10000"/>
          </a:schemeClr>
        </a:solidFill>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441F45DC-84E4-4A48-AF4A-271D8248155D}" type="parTrans" cxnId="{CF9DDC59-B531-4D69-BB22-D94D4D3BC023}">
      <dgm:prSet/>
      <dgm:spPr/>
      <dgm:t>
        <a:bodyPr/>
        <a:lstStyle/>
        <a:p>
          <a:endParaRPr lang="pt-BR" b="1">
            <a:solidFill>
              <a:schemeClr val="tx1"/>
            </a:solidFill>
          </a:endParaRPr>
        </a:p>
      </dgm:t>
    </dgm:pt>
    <dgm:pt modelId="{A6585632-255A-476B-9D57-BFA90CE94FFD}">
      <dgm:prSet phldrT="[Text]" custT="1"/>
      <dgm:spPr>
        <a:solidFill>
          <a:schemeClr val="accent1">
            <a:alpha val="10000"/>
          </a:schemeClr>
        </a:solidFill>
        <a:effectLst>
          <a:outerShdw blurRad="76200" dir="18900000" sy="23000" kx="-1200000" algn="bl" rotWithShape="0">
            <a:prstClr val="black">
              <a:alpha val="20000"/>
            </a:prstClr>
          </a:outerShdw>
        </a:effectLst>
      </dgm:spPr>
      <dgm:t>
        <a:bodyPr/>
        <a:lstStyle/>
        <a:p>
          <a:r>
            <a:rPr lang="pt-BR" sz="1100" b="1"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conversão de formato se necessário</a:t>
          </a:r>
          <a:endParaRPr lang="pt-BR" sz="1100" b="1"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70093C21-87F6-46CD-AD5F-A6A1E8D461D2}" type="sibTrans" cxnId="{423BC87D-5BF6-425F-881A-997615061070}">
      <dgm:prSet/>
      <dgm:spPr>
        <a:solidFill>
          <a:schemeClr val="accent1">
            <a:alpha val="10000"/>
          </a:schemeClr>
        </a:solidFill>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03303409-2A4F-4B5C-BF6C-A421986BE176}" type="parTrans" cxnId="{423BC87D-5BF6-425F-881A-997615061070}">
      <dgm:prSet/>
      <dgm:spPr/>
      <dgm:t>
        <a:bodyPr/>
        <a:lstStyle/>
        <a:p>
          <a:endParaRPr lang="pt-BR" b="1">
            <a:solidFill>
              <a:schemeClr val="tx1"/>
            </a:solidFill>
          </a:endParaRPr>
        </a:p>
      </dgm:t>
    </dgm:pt>
    <dgm:pt modelId="{141269E0-CB4E-47CB-ABA9-DEE1411E3A54}">
      <dgm:prSet phldrT="[Text]" custT="1"/>
      <dgm:spPr>
        <a:solidFill>
          <a:schemeClr val="accent1">
            <a:alpha val="10000"/>
          </a:schemeClr>
        </a:solidFill>
        <a:effectLst>
          <a:outerShdw blurRad="76200" dir="18900000" sy="23000" kx="-1200000" algn="bl" rotWithShape="0">
            <a:prstClr val="black">
              <a:alpha val="20000"/>
            </a:prstClr>
          </a:outerShdw>
        </a:effectLst>
      </dgm:spPr>
      <dgm:t>
        <a:bodyPr/>
        <a:lstStyle/>
        <a:p>
          <a:r>
            <a:rPr lang="pt-BR" sz="1100" b="1"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cópia para folder de trabalho</a:t>
          </a:r>
          <a:endParaRPr lang="pt-BR" sz="1100" b="1"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8A9EB1A0-0B48-435F-A420-178B36B0249C}" type="sibTrans" cxnId="{9992F672-83AC-4692-B0DE-1390A8ACA807}">
      <dgm:prSet/>
      <dgm:spPr>
        <a:solidFill>
          <a:schemeClr val="accent1">
            <a:alpha val="10000"/>
          </a:schemeClr>
        </a:solidFill>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8A8585F2-1536-49DA-B6D2-9B3CA6B77911}" type="parTrans" cxnId="{9992F672-83AC-4692-B0DE-1390A8ACA807}">
      <dgm:prSet/>
      <dgm:spPr/>
      <dgm:t>
        <a:bodyPr/>
        <a:lstStyle/>
        <a:p>
          <a:endParaRPr lang="pt-BR" b="1">
            <a:solidFill>
              <a:schemeClr val="tx1"/>
            </a:solidFill>
          </a:endParaRPr>
        </a:p>
      </dgm:t>
    </dgm:pt>
    <dgm:pt modelId="{0F59FC9C-D3AA-4243-B48B-9FC5885BA2DD}" type="pres">
      <dgm:prSet presAssocID="{CE84D060-F057-433B-8961-1C8CC3149A93}" presName="diagram" presStyleCnt="0">
        <dgm:presLayoutVars>
          <dgm:dir/>
          <dgm:resizeHandles/>
        </dgm:presLayoutVars>
      </dgm:prSet>
      <dgm:spPr/>
      <dgm:t>
        <a:bodyPr/>
        <a:lstStyle/>
        <a:p>
          <a:endParaRPr lang="pt-BR"/>
        </a:p>
      </dgm:t>
    </dgm:pt>
    <dgm:pt modelId="{0FD54F6C-F8FC-4B43-B618-8F53F33D527B}" type="pres">
      <dgm:prSet presAssocID="{2D5C940C-7A75-4DAD-A667-25929B731B2B}" presName="firstNode" presStyleLbl="node1" presStyleIdx="0" presStyleCnt="10" custScaleX="138403" custScaleY="101497">
        <dgm:presLayoutVars>
          <dgm:bulletEnabled val="1"/>
        </dgm:presLayoutVars>
      </dgm:prSet>
      <dgm:spPr/>
      <dgm:t>
        <a:bodyPr/>
        <a:lstStyle/>
        <a:p>
          <a:endParaRPr lang="pt-BR"/>
        </a:p>
      </dgm:t>
    </dgm:pt>
    <dgm:pt modelId="{4E08B3C5-66B6-4EC0-AAFD-9E1D1F2B1614}" type="pres">
      <dgm:prSet presAssocID="{5E562879-0257-4CB6-A04F-3E0AF3364E34}" presName="sibTrans" presStyleLbl="sibTrans2D1" presStyleIdx="0" presStyleCnt="9"/>
      <dgm:spPr/>
      <dgm:t>
        <a:bodyPr/>
        <a:lstStyle/>
        <a:p>
          <a:endParaRPr lang="pt-BR"/>
        </a:p>
      </dgm:t>
    </dgm:pt>
    <dgm:pt modelId="{2DCF7648-3216-47DE-B7E8-F26FDAC94B52}" type="pres">
      <dgm:prSet presAssocID="{141269E0-CB4E-47CB-ABA9-DEE1411E3A54}" presName="middleNode" presStyleCnt="0"/>
      <dgm:spPr/>
    </dgm:pt>
    <dgm:pt modelId="{2438EFE7-0F85-4AAC-AACB-AC7D19E4BC70}" type="pres">
      <dgm:prSet presAssocID="{141269E0-CB4E-47CB-ABA9-DEE1411E3A54}" presName="padding" presStyleLbl="node1" presStyleIdx="0" presStyleCnt="10"/>
      <dgm:spPr/>
    </dgm:pt>
    <dgm:pt modelId="{228024E6-83D8-4C68-93BA-C9EDFD9DD7E8}" type="pres">
      <dgm:prSet presAssocID="{141269E0-CB4E-47CB-ABA9-DEE1411E3A54}" presName="shape" presStyleLbl="node1" presStyleIdx="1" presStyleCnt="10" custScaleX="138403" custScaleY="101497">
        <dgm:presLayoutVars>
          <dgm:bulletEnabled val="1"/>
        </dgm:presLayoutVars>
      </dgm:prSet>
      <dgm:spPr/>
      <dgm:t>
        <a:bodyPr/>
        <a:lstStyle/>
        <a:p>
          <a:endParaRPr lang="pt-BR"/>
        </a:p>
      </dgm:t>
    </dgm:pt>
    <dgm:pt modelId="{31B44392-B831-4E9B-A934-911D5D6410B6}" type="pres">
      <dgm:prSet presAssocID="{8A9EB1A0-0B48-435F-A420-178B36B0249C}" presName="sibTrans" presStyleLbl="sibTrans2D1" presStyleIdx="1" presStyleCnt="9"/>
      <dgm:spPr/>
      <dgm:t>
        <a:bodyPr/>
        <a:lstStyle/>
        <a:p>
          <a:endParaRPr lang="pt-BR"/>
        </a:p>
      </dgm:t>
    </dgm:pt>
    <dgm:pt modelId="{3B992F5E-3488-4C5A-8E98-BF70FD5002EE}" type="pres">
      <dgm:prSet presAssocID="{A6585632-255A-476B-9D57-BFA90CE94FFD}" presName="middleNode" presStyleCnt="0"/>
      <dgm:spPr/>
    </dgm:pt>
    <dgm:pt modelId="{4587C680-7F50-411F-B158-A4DD108C235A}" type="pres">
      <dgm:prSet presAssocID="{A6585632-255A-476B-9D57-BFA90CE94FFD}" presName="padding" presStyleLbl="node1" presStyleIdx="1" presStyleCnt="10"/>
      <dgm:spPr/>
    </dgm:pt>
    <dgm:pt modelId="{E25C4BC7-675A-4FB7-A07B-75052D80620B}" type="pres">
      <dgm:prSet presAssocID="{A6585632-255A-476B-9D57-BFA90CE94FFD}" presName="shape" presStyleLbl="node1" presStyleIdx="2" presStyleCnt="10" custScaleX="138403" custScaleY="101497">
        <dgm:presLayoutVars>
          <dgm:bulletEnabled val="1"/>
        </dgm:presLayoutVars>
      </dgm:prSet>
      <dgm:spPr/>
      <dgm:t>
        <a:bodyPr/>
        <a:lstStyle/>
        <a:p>
          <a:endParaRPr lang="pt-BR"/>
        </a:p>
      </dgm:t>
    </dgm:pt>
    <dgm:pt modelId="{628C60F3-CB51-4C24-AE9F-2F74DD563231}" type="pres">
      <dgm:prSet presAssocID="{70093C21-87F6-46CD-AD5F-A6A1E8D461D2}" presName="sibTrans" presStyleLbl="sibTrans2D1" presStyleIdx="2" presStyleCnt="9" custLinFactNeighborX="47835"/>
      <dgm:spPr/>
      <dgm:t>
        <a:bodyPr/>
        <a:lstStyle/>
        <a:p>
          <a:endParaRPr lang="pt-BR"/>
        </a:p>
      </dgm:t>
    </dgm:pt>
    <dgm:pt modelId="{2BC1A71F-09F2-4E7A-9693-86A7A280EBD6}" type="pres">
      <dgm:prSet presAssocID="{E503EA9A-626E-4EA7-8F21-879F1975A201}" presName="middleNode" presStyleCnt="0"/>
      <dgm:spPr/>
    </dgm:pt>
    <dgm:pt modelId="{2EB086B4-5176-4837-9AEC-309AE2BA6B92}" type="pres">
      <dgm:prSet presAssocID="{E503EA9A-626E-4EA7-8F21-879F1975A201}" presName="padding" presStyleLbl="node1" presStyleIdx="2" presStyleCnt="10"/>
      <dgm:spPr/>
    </dgm:pt>
    <dgm:pt modelId="{13CE8186-6657-4A07-8997-3F09F0B7D5D3}" type="pres">
      <dgm:prSet presAssocID="{E503EA9A-626E-4EA7-8F21-879F1975A201}" presName="shape" presStyleLbl="node1" presStyleIdx="3" presStyleCnt="10" custScaleX="138403" custScaleY="101497">
        <dgm:presLayoutVars>
          <dgm:bulletEnabled val="1"/>
        </dgm:presLayoutVars>
      </dgm:prSet>
      <dgm:spPr/>
      <dgm:t>
        <a:bodyPr/>
        <a:lstStyle/>
        <a:p>
          <a:endParaRPr lang="pt-BR"/>
        </a:p>
      </dgm:t>
    </dgm:pt>
    <dgm:pt modelId="{1E2459B6-EDA8-4F06-845A-8A18F28591F2}" type="pres">
      <dgm:prSet presAssocID="{3981948D-71E1-469E-92F1-D09B2981D401}" presName="sibTrans" presStyleLbl="sibTrans2D1" presStyleIdx="3" presStyleCnt="9"/>
      <dgm:spPr/>
      <dgm:t>
        <a:bodyPr/>
        <a:lstStyle/>
        <a:p>
          <a:endParaRPr lang="pt-BR"/>
        </a:p>
      </dgm:t>
    </dgm:pt>
    <dgm:pt modelId="{7F8F3208-1274-4A26-96A5-A223AB9AFE5F}" type="pres">
      <dgm:prSet presAssocID="{442975D8-CF94-4B17-8454-0F8161411E4A}" presName="middleNode" presStyleCnt="0"/>
      <dgm:spPr/>
    </dgm:pt>
    <dgm:pt modelId="{8EB2968D-6690-44CC-852F-ADA3060437EA}" type="pres">
      <dgm:prSet presAssocID="{442975D8-CF94-4B17-8454-0F8161411E4A}" presName="padding" presStyleLbl="node1" presStyleIdx="3" presStyleCnt="10"/>
      <dgm:spPr/>
    </dgm:pt>
    <dgm:pt modelId="{688B4A9D-A1FA-4EE1-BFE2-E73C206DC106}" type="pres">
      <dgm:prSet presAssocID="{442975D8-CF94-4B17-8454-0F8161411E4A}" presName="shape" presStyleLbl="node1" presStyleIdx="4" presStyleCnt="10" custScaleX="167453" custScaleY="104395">
        <dgm:presLayoutVars>
          <dgm:bulletEnabled val="1"/>
        </dgm:presLayoutVars>
      </dgm:prSet>
      <dgm:spPr/>
      <dgm:t>
        <a:bodyPr/>
        <a:lstStyle/>
        <a:p>
          <a:endParaRPr lang="pt-BR"/>
        </a:p>
      </dgm:t>
    </dgm:pt>
    <dgm:pt modelId="{479F4D90-ED67-4CE2-99E4-E8A7548E943F}" type="pres">
      <dgm:prSet presAssocID="{1B294911-0348-4C00-8F6E-AE0E6B1D6F75}" presName="sibTrans" presStyleLbl="sibTrans2D1" presStyleIdx="4" presStyleCnt="9"/>
      <dgm:spPr/>
      <dgm:t>
        <a:bodyPr/>
        <a:lstStyle/>
        <a:p>
          <a:endParaRPr lang="pt-BR"/>
        </a:p>
      </dgm:t>
    </dgm:pt>
    <dgm:pt modelId="{5E09816F-9A43-4A72-B309-5EE2623CED58}" type="pres">
      <dgm:prSet presAssocID="{07CD2282-634F-4F64-9C96-6B48FB8AB79F}" presName="middleNode" presStyleCnt="0"/>
      <dgm:spPr/>
    </dgm:pt>
    <dgm:pt modelId="{2E79060D-F6BA-4087-9B21-8E2D2B321432}" type="pres">
      <dgm:prSet presAssocID="{07CD2282-634F-4F64-9C96-6B48FB8AB79F}" presName="padding" presStyleLbl="node1" presStyleIdx="4" presStyleCnt="10"/>
      <dgm:spPr/>
    </dgm:pt>
    <dgm:pt modelId="{FE8750F5-302D-4C98-A2D1-C75BA217C342}" type="pres">
      <dgm:prSet presAssocID="{07CD2282-634F-4F64-9C96-6B48FB8AB79F}" presName="shape" presStyleLbl="node1" presStyleIdx="5" presStyleCnt="10" custScaleX="138403" custScaleY="101497">
        <dgm:presLayoutVars>
          <dgm:bulletEnabled val="1"/>
        </dgm:presLayoutVars>
      </dgm:prSet>
      <dgm:spPr/>
      <dgm:t>
        <a:bodyPr/>
        <a:lstStyle/>
        <a:p>
          <a:endParaRPr lang="pt-BR"/>
        </a:p>
      </dgm:t>
    </dgm:pt>
    <dgm:pt modelId="{BAB53C99-046C-47BB-86B3-13A15163A212}" type="pres">
      <dgm:prSet presAssocID="{172EB9A0-E481-44EE-BCA3-EFBB65629CF6}" presName="sibTrans" presStyleLbl="sibTrans2D1" presStyleIdx="5" presStyleCnt="9"/>
      <dgm:spPr/>
      <dgm:t>
        <a:bodyPr/>
        <a:lstStyle/>
        <a:p>
          <a:endParaRPr lang="pt-BR"/>
        </a:p>
      </dgm:t>
    </dgm:pt>
    <dgm:pt modelId="{2A6E6E52-F13C-4113-BF23-D8A8D3721B37}" type="pres">
      <dgm:prSet presAssocID="{73D0B640-AEDC-4C0E-AADB-5CFF2A539A06}" presName="middleNode" presStyleCnt="0"/>
      <dgm:spPr/>
    </dgm:pt>
    <dgm:pt modelId="{D5A6498A-D5C9-4DCD-BA11-5EEE8928B051}" type="pres">
      <dgm:prSet presAssocID="{73D0B640-AEDC-4C0E-AADB-5CFF2A539A06}" presName="padding" presStyleLbl="node1" presStyleIdx="5" presStyleCnt="10"/>
      <dgm:spPr/>
    </dgm:pt>
    <dgm:pt modelId="{648C2072-ED58-4C9B-8428-2487A509B0F7}" type="pres">
      <dgm:prSet presAssocID="{73D0B640-AEDC-4C0E-AADB-5CFF2A539A06}" presName="shape" presStyleLbl="node1" presStyleIdx="6" presStyleCnt="10" custScaleX="138403" custScaleY="101497">
        <dgm:presLayoutVars>
          <dgm:bulletEnabled val="1"/>
        </dgm:presLayoutVars>
      </dgm:prSet>
      <dgm:spPr/>
      <dgm:t>
        <a:bodyPr/>
        <a:lstStyle/>
        <a:p>
          <a:endParaRPr lang="pt-BR"/>
        </a:p>
      </dgm:t>
    </dgm:pt>
    <dgm:pt modelId="{C6F83114-8101-48B5-80FA-4C5297D92684}" type="pres">
      <dgm:prSet presAssocID="{5B729EBA-0B4D-4276-A285-098378BF4A31}" presName="sibTrans" presStyleLbl="sibTrans2D1" presStyleIdx="6" presStyleCnt="9"/>
      <dgm:spPr/>
      <dgm:t>
        <a:bodyPr/>
        <a:lstStyle/>
        <a:p>
          <a:endParaRPr lang="pt-BR"/>
        </a:p>
      </dgm:t>
    </dgm:pt>
    <dgm:pt modelId="{FF71DC24-49B4-48DF-92D7-87508E300B0D}" type="pres">
      <dgm:prSet presAssocID="{833BFB01-68FB-47DF-BB16-787890F30602}" presName="middleNode" presStyleCnt="0"/>
      <dgm:spPr/>
    </dgm:pt>
    <dgm:pt modelId="{FC10C689-1417-40FF-8500-913F3E7871D7}" type="pres">
      <dgm:prSet presAssocID="{833BFB01-68FB-47DF-BB16-787890F30602}" presName="padding" presStyleLbl="node1" presStyleIdx="6" presStyleCnt="10"/>
      <dgm:spPr/>
    </dgm:pt>
    <dgm:pt modelId="{817CF4F8-9CDB-4D7C-9A30-606F374903A7}" type="pres">
      <dgm:prSet presAssocID="{833BFB01-68FB-47DF-BB16-787890F30602}" presName="shape" presStyleLbl="node1" presStyleIdx="7" presStyleCnt="10" custScaleX="138403" custScaleY="101497">
        <dgm:presLayoutVars>
          <dgm:bulletEnabled val="1"/>
        </dgm:presLayoutVars>
      </dgm:prSet>
      <dgm:spPr/>
      <dgm:t>
        <a:bodyPr/>
        <a:lstStyle/>
        <a:p>
          <a:endParaRPr lang="pt-BR"/>
        </a:p>
      </dgm:t>
    </dgm:pt>
    <dgm:pt modelId="{105DE73F-BE2F-4FE2-BCB4-15E43452C855}" type="pres">
      <dgm:prSet presAssocID="{B5050FFB-F60C-4A98-BC49-8BF882B5FEB4}" presName="sibTrans" presStyleLbl="sibTrans2D1" presStyleIdx="7" presStyleCnt="9"/>
      <dgm:spPr/>
      <dgm:t>
        <a:bodyPr/>
        <a:lstStyle/>
        <a:p>
          <a:endParaRPr lang="pt-BR"/>
        </a:p>
      </dgm:t>
    </dgm:pt>
    <dgm:pt modelId="{EC531BBB-3331-4393-9C70-521BC22C0A55}" type="pres">
      <dgm:prSet presAssocID="{25914DA0-39C6-434C-A38F-B07A9DB8B1BD}" presName="middleNode" presStyleCnt="0"/>
      <dgm:spPr/>
    </dgm:pt>
    <dgm:pt modelId="{7E58FC70-C075-4E6B-88A6-0A2AAEA4B9BE}" type="pres">
      <dgm:prSet presAssocID="{25914DA0-39C6-434C-A38F-B07A9DB8B1BD}" presName="padding" presStyleLbl="node1" presStyleIdx="7" presStyleCnt="10"/>
      <dgm:spPr/>
    </dgm:pt>
    <dgm:pt modelId="{4ED9159E-8D6D-4EBA-9404-CCBB6E86D857}" type="pres">
      <dgm:prSet presAssocID="{25914DA0-39C6-434C-A38F-B07A9DB8B1BD}" presName="shape" presStyleLbl="node1" presStyleIdx="8" presStyleCnt="10" custScaleX="157986" custScaleY="109513">
        <dgm:presLayoutVars>
          <dgm:bulletEnabled val="1"/>
        </dgm:presLayoutVars>
      </dgm:prSet>
      <dgm:spPr/>
      <dgm:t>
        <a:bodyPr/>
        <a:lstStyle/>
        <a:p>
          <a:endParaRPr lang="pt-BR"/>
        </a:p>
      </dgm:t>
    </dgm:pt>
    <dgm:pt modelId="{DD11F9C5-5577-41BC-8F91-862FA29B7843}" type="pres">
      <dgm:prSet presAssocID="{7B3A5805-AB70-4861-933C-D5F7F57C150F}" presName="sibTrans" presStyleLbl="sibTrans2D1" presStyleIdx="8" presStyleCnt="9" custLinFactNeighborX="-44184"/>
      <dgm:spPr/>
      <dgm:t>
        <a:bodyPr/>
        <a:lstStyle/>
        <a:p>
          <a:endParaRPr lang="pt-BR"/>
        </a:p>
      </dgm:t>
    </dgm:pt>
    <dgm:pt modelId="{3A006417-D1DE-405C-B9EF-8F25CE30CDB2}" type="pres">
      <dgm:prSet presAssocID="{4EE052F9-7241-4EB8-AE16-B27094E4EA82}" presName="lastNode" presStyleLbl="node1" presStyleIdx="9" presStyleCnt="10" custScaleX="138403" custScaleY="101497">
        <dgm:presLayoutVars>
          <dgm:bulletEnabled val="1"/>
        </dgm:presLayoutVars>
      </dgm:prSet>
      <dgm:spPr/>
      <dgm:t>
        <a:bodyPr/>
        <a:lstStyle/>
        <a:p>
          <a:endParaRPr lang="pt-BR"/>
        </a:p>
      </dgm:t>
    </dgm:pt>
  </dgm:ptLst>
  <dgm:cxnLst>
    <dgm:cxn modelId="{96997569-B4F2-47A4-8596-11E257E50220}" type="presOf" srcId="{1B294911-0348-4C00-8F6E-AE0E6B1D6F75}" destId="{479F4D90-ED67-4CE2-99E4-E8A7548E943F}" srcOrd="0" destOrd="0" presId="urn:microsoft.com/office/officeart/2005/8/layout/bProcess2"/>
    <dgm:cxn modelId="{03B00A4E-1E6C-4517-B38B-4157A6AB48DA}" type="presOf" srcId="{2D5C940C-7A75-4DAD-A667-25929B731B2B}" destId="{0FD54F6C-F8FC-4B43-B618-8F53F33D527B}" srcOrd="0" destOrd="0" presId="urn:microsoft.com/office/officeart/2005/8/layout/bProcess2"/>
    <dgm:cxn modelId="{7EA24CE8-AD75-4CFA-B75F-6AC7A32B5AE9}" type="presOf" srcId="{4EE052F9-7241-4EB8-AE16-B27094E4EA82}" destId="{3A006417-D1DE-405C-B9EF-8F25CE30CDB2}" srcOrd="0" destOrd="0" presId="urn:microsoft.com/office/officeart/2005/8/layout/bProcess2"/>
    <dgm:cxn modelId="{10D95B78-9339-442D-BAE5-EA6857B22842}" type="presOf" srcId="{141269E0-CB4E-47CB-ABA9-DEE1411E3A54}" destId="{228024E6-83D8-4C68-93BA-C9EDFD9DD7E8}" srcOrd="0" destOrd="0" presId="urn:microsoft.com/office/officeart/2005/8/layout/bProcess2"/>
    <dgm:cxn modelId="{575996E4-982A-42D9-80D5-01BA381F08A2}" type="presOf" srcId="{833BFB01-68FB-47DF-BB16-787890F30602}" destId="{817CF4F8-9CDB-4D7C-9A30-606F374903A7}" srcOrd="0" destOrd="0" presId="urn:microsoft.com/office/officeart/2005/8/layout/bProcess2"/>
    <dgm:cxn modelId="{2516A7A6-7B5E-4F38-8147-CD347EB97B72}" type="presOf" srcId="{442975D8-CF94-4B17-8454-0F8161411E4A}" destId="{688B4A9D-A1FA-4EE1-BFE2-E73C206DC106}" srcOrd="0" destOrd="0" presId="urn:microsoft.com/office/officeart/2005/8/layout/bProcess2"/>
    <dgm:cxn modelId="{751DF5CB-ADAA-49E3-9116-721FBA52B5B8}" type="presOf" srcId="{5B729EBA-0B4D-4276-A285-098378BF4A31}" destId="{C6F83114-8101-48B5-80FA-4C5297D92684}" srcOrd="0" destOrd="0" presId="urn:microsoft.com/office/officeart/2005/8/layout/bProcess2"/>
    <dgm:cxn modelId="{BD48E499-80E8-4481-91B0-1D111B32ED81}" srcId="{CE84D060-F057-433B-8961-1C8CC3149A93}" destId="{442975D8-CF94-4B17-8454-0F8161411E4A}" srcOrd="4" destOrd="0" parTransId="{2CF80BA4-EC43-47A2-9B53-F9927F6708EC}" sibTransId="{1B294911-0348-4C00-8F6E-AE0E6B1D6F75}"/>
    <dgm:cxn modelId="{85B2D33D-C025-4485-A117-B1FD9B528D21}" type="presOf" srcId="{E503EA9A-626E-4EA7-8F21-879F1975A201}" destId="{13CE8186-6657-4A07-8997-3F09F0B7D5D3}" srcOrd="0" destOrd="0" presId="urn:microsoft.com/office/officeart/2005/8/layout/bProcess2"/>
    <dgm:cxn modelId="{33AF4821-2F8C-4CA0-BB44-E916EA132409}" srcId="{CE84D060-F057-433B-8961-1C8CC3149A93}" destId="{4EE052F9-7241-4EB8-AE16-B27094E4EA82}" srcOrd="9" destOrd="0" parTransId="{E2AF6BE0-3724-4325-98C9-0111D396B962}" sibTransId="{2A3B7973-2927-4E61-8B8B-2FE9DC9DAB8B}"/>
    <dgm:cxn modelId="{B7E08EF4-3C4A-4128-9680-1254AB9B1F63}" srcId="{CE84D060-F057-433B-8961-1C8CC3149A93}" destId="{833BFB01-68FB-47DF-BB16-787890F30602}" srcOrd="7" destOrd="0" parTransId="{31FAC971-8BF9-46E8-BA93-D5859D30A91C}" sibTransId="{B5050FFB-F60C-4A98-BC49-8BF882B5FEB4}"/>
    <dgm:cxn modelId="{955BBD2A-B862-4C23-A331-3B3814F45F6D}" type="presOf" srcId="{172EB9A0-E481-44EE-BCA3-EFBB65629CF6}" destId="{BAB53C99-046C-47BB-86B3-13A15163A212}" srcOrd="0" destOrd="0" presId="urn:microsoft.com/office/officeart/2005/8/layout/bProcess2"/>
    <dgm:cxn modelId="{271D6669-9A63-435A-8709-290C07970882}" type="presOf" srcId="{A6585632-255A-476B-9D57-BFA90CE94FFD}" destId="{E25C4BC7-675A-4FB7-A07B-75052D80620B}" srcOrd="0" destOrd="0" presId="urn:microsoft.com/office/officeart/2005/8/layout/bProcess2"/>
    <dgm:cxn modelId="{53CB3994-1D1A-467C-90A7-C0144F72D861}" srcId="{CE84D060-F057-433B-8961-1C8CC3149A93}" destId="{2D5C940C-7A75-4DAD-A667-25929B731B2B}" srcOrd="0" destOrd="0" parTransId="{D8CD242F-FCCD-4E97-99F5-B036765C7A56}" sibTransId="{5E562879-0257-4CB6-A04F-3E0AF3364E34}"/>
    <dgm:cxn modelId="{F3550729-BE90-4A56-BF82-7A610B60444B}" type="presOf" srcId="{5E562879-0257-4CB6-A04F-3E0AF3364E34}" destId="{4E08B3C5-66B6-4EC0-AAFD-9E1D1F2B1614}" srcOrd="0" destOrd="0" presId="urn:microsoft.com/office/officeart/2005/8/layout/bProcess2"/>
    <dgm:cxn modelId="{1335B69B-D457-48DB-9C70-ECF2968E37EE}" srcId="{CE84D060-F057-433B-8961-1C8CC3149A93}" destId="{07CD2282-634F-4F64-9C96-6B48FB8AB79F}" srcOrd="5" destOrd="0" parTransId="{55AFF8D9-988D-493D-8CCB-D6B8F174E5FD}" sibTransId="{172EB9A0-E481-44EE-BCA3-EFBB65629CF6}"/>
    <dgm:cxn modelId="{423BC87D-5BF6-425F-881A-997615061070}" srcId="{CE84D060-F057-433B-8961-1C8CC3149A93}" destId="{A6585632-255A-476B-9D57-BFA90CE94FFD}" srcOrd="2" destOrd="0" parTransId="{03303409-2A4F-4B5C-BF6C-A421986BE176}" sibTransId="{70093C21-87F6-46CD-AD5F-A6A1E8D461D2}"/>
    <dgm:cxn modelId="{9992F672-83AC-4692-B0DE-1390A8ACA807}" srcId="{CE84D060-F057-433B-8961-1C8CC3149A93}" destId="{141269E0-CB4E-47CB-ABA9-DEE1411E3A54}" srcOrd="1" destOrd="0" parTransId="{8A8585F2-1536-49DA-B6D2-9B3CA6B77911}" sibTransId="{8A9EB1A0-0B48-435F-A420-178B36B0249C}"/>
    <dgm:cxn modelId="{C7E07E55-95FD-4581-81CE-ACECC58E370D}" type="presOf" srcId="{7B3A5805-AB70-4861-933C-D5F7F57C150F}" destId="{DD11F9C5-5577-41BC-8F91-862FA29B7843}" srcOrd="0" destOrd="0" presId="urn:microsoft.com/office/officeart/2005/8/layout/bProcess2"/>
    <dgm:cxn modelId="{AB9F8084-A5D6-4FB9-933E-4A688965EF81}" type="presOf" srcId="{8A9EB1A0-0B48-435F-A420-178B36B0249C}" destId="{31B44392-B831-4E9B-A934-911D5D6410B6}" srcOrd="0" destOrd="0" presId="urn:microsoft.com/office/officeart/2005/8/layout/bProcess2"/>
    <dgm:cxn modelId="{B29E5ED3-10AB-447F-81F5-2805CE72F680}" type="presOf" srcId="{73D0B640-AEDC-4C0E-AADB-5CFF2A539A06}" destId="{648C2072-ED58-4C9B-8428-2487A509B0F7}" srcOrd="0" destOrd="0" presId="urn:microsoft.com/office/officeart/2005/8/layout/bProcess2"/>
    <dgm:cxn modelId="{8454DD0A-B88C-45B9-9BAE-607BD33ECB9C}" type="presOf" srcId="{70093C21-87F6-46CD-AD5F-A6A1E8D461D2}" destId="{628C60F3-CB51-4C24-AE9F-2F74DD563231}" srcOrd="0" destOrd="0" presId="urn:microsoft.com/office/officeart/2005/8/layout/bProcess2"/>
    <dgm:cxn modelId="{CF9DDC59-B531-4D69-BB22-D94D4D3BC023}" srcId="{CE84D060-F057-433B-8961-1C8CC3149A93}" destId="{E503EA9A-626E-4EA7-8F21-879F1975A201}" srcOrd="3" destOrd="0" parTransId="{441F45DC-84E4-4A48-AF4A-271D8248155D}" sibTransId="{3981948D-71E1-469E-92F1-D09B2981D401}"/>
    <dgm:cxn modelId="{BAB9F7EB-CD7D-436A-9013-B3FEC22E69C0}" type="presOf" srcId="{CE84D060-F057-433B-8961-1C8CC3149A93}" destId="{0F59FC9C-D3AA-4243-B48B-9FC5885BA2DD}" srcOrd="0" destOrd="0" presId="urn:microsoft.com/office/officeart/2005/8/layout/bProcess2"/>
    <dgm:cxn modelId="{3A8DB9B4-D8E2-4C6F-9C0B-22D6E0DE5152}" srcId="{CE84D060-F057-433B-8961-1C8CC3149A93}" destId="{73D0B640-AEDC-4C0E-AADB-5CFF2A539A06}" srcOrd="6" destOrd="0" parTransId="{21DB5D22-C8E9-4E5A-951B-289C7C4AA107}" sibTransId="{5B729EBA-0B4D-4276-A285-098378BF4A31}"/>
    <dgm:cxn modelId="{522CF5BB-925D-4A97-A63A-909EE83E238A}" type="presOf" srcId="{3981948D-71E1-469E-92F1-D09B2981D401}" destId="{1E2459B6-EDA8-4F06-845A-8A18F28591F2}" srcOrd="0" destOrd="0" presId="urn:microsoft.com/office/officeart/2005/8/layout/bProcess2"/>
    <dgm:cxn modelId="{F410E194-C559-45C6-9C93-AD35979794E1}" type="presOf" srcId="{25914DA0-39C6-434C-A38F-B07A9DB8B1BD}" destId="{4ED9159E-8D6D-4EBA-9404-CCBB6E86D857}" srcOrd="0" destOrd="0" presId="urn:microsoft.com/office/officeart/2005/8/layout/bProcess2"/>
    <dgm:cxn modelId="{7F6CFD52-A624-4A0C-BA18-898101D88606}" type="presOf" srcId="{B5050FFB-F60C-4A98-BC49-8BF882B5FEB4}" destId="{105DE73F-BE2F-4FE2-BCB4-15E43452C855}" srcOrd="0" destOrd="0" presId="urn:microsoft.com/office/officeart/2005/8/layout/bProcess2"/>
    <dgm:cxn modelId="{940D1C4F-8901-46B1-8496-5DB3E4981439}" type="presOf" srcId="{07CD2282-634F-4F64-9C96-6B48FB8AB79F}" destId="{FE8750F5-302D-4C98-A2D1-C75BA217C342}" srcOrd="0" destOrd="0" presId="urn:microsoft.com/office/officeart/2005/8/layout/bProcess2"/>
    <dgm:cxn modelId="{ABFFCEC2-8193-434F-B0DB-01F5E5E2AA62}" srcId="{CE84D060-F057-433B-8961-1C8CC3149A93}" destId="{25914DA0-39C6-434C-A38F-B07A9DB8B1BD}" srcOrd="8" destOrd="0" parTransId="{DE09703C-C9B4-456D-A144-9EFA5E1FD58A}" sibTransId="{7B3A5805-AB70-4861-933C-D5F7F57C150F}"/>
    <dgm:cxn modelId="{AF255447-D50E-4CBF-A91E-630C4008E09C}" type="presParOf" srcId="{0F59FC9C-D3AA-4243-B48B-9FC5885BA2DD}" destId="{0FD54F6C-F8FC-4B43-B618-8F53F33D527B}" srcOrd="0" destOrd="0" presId="urn:microsoft.com/office/officeart/2005/8/layout/bProcess2"/>
    <dgm:cxn modelId="{275279A1-A3FD-435E-A789-28C6C652C644}" type="presParOf" srcId="{0F59FC9C-D3AA-4243-B48B-9FC5885BA2DD}" destId="{4E08B3C5-66B6-4EC0-AAFD-9E1D1F2B1614}" srcOrd="1" destOrd="0" presId="urn:microsoft.com/office/officeart/2005/8/layout/bProcess2"/>
    <dgm:cxn modelId="{74D474E9-434D-4439-9286-190B0BF8FA55}" type="presParOf" srcId="{0F59FC9C-D3AA-4243-B48B-9FC5885BA2DD}" destId="{2DCF7648-3216-47DE-B7E8-F26FDAC94B52}" srcOrd="2" destOrd="0" presId="urn:microsoft.com/office/officeart/2005/8/layout/bProcess2"/>
    <dgm:cxn modelId="{2F982ECB-2527-47AB-B983-3CCED7D6738D}" type="presParOf" srcId="{2DCF7648-3216-47DE-B7E8-F26FDAC94B52}" destId="{2438EFE7-0F85-4AAC-AACB-AC7D19E4BC70}" srcOrd="0" destOrd="0" presId="urn:microsoft.com/office/officeart/2005/8/layout/bProcess2"/>
    <dgm:cxn modelId="{B875C1E8-A1A8-41AB-8F89-BB06BF6543A3}" type="presParOf" srcId="{2DCF7648-3216-47DE-B7E8-F26FDAC94B52}" destId="{228024E6-83D8-4C68-93BA-C9EDFD9DD7E8}" srcOrd="1" destOrd="0" presId="urn:microsoft.com/office/officeart/2005/8/layout/bProcess2"/>
    <dgm:cxn modelId="{0A688310-B875-438C-B356-308EB5D19E7B}" type="presParOf" srcId="{0F59FC9C-D3AA-4243-B48B-9FC5885BA2DD}" destId="{31B44392-B831-4E9B-A934-911D5D6410B6}" srcOrd="3" destOrd="0" presId="urn:microsoft.com/office/officeart/2005/8/layout/bProcess2"/>
    <dgm:cxn modelId="{EB232171-66DC-4A53-A3D3-95478ACF876A}" type="presParOf" srcId="{0F59FC9C-D3AA-4243-B48B-9FC5885BA2DD}" destId="{3B992F5E-3488-4C5A-8E98-BF70FD5002EE}" srcOrd="4" destOrd="0" presId="urn:microsoft.com/office/officeart/2005/8/layout/bProcess2"/>
    <dgm:cxn modelId="{E1B9810F-CA95-4B09-87ED-FE355AAB7CAA}" type="presParOf" srcId="{3B992F5E-3488-4C5A-8E98-BF70FD5002EE}" destId="{4587C680-7F50-411F-B158-A4DD108C235A}" srcOrd="0" destOrd="0" presId="urn:microsoft.com/office/officeart/2005/8/layout/bProcess2"/>
    <dgm:cxn modelId="{DE1E3960-DE4F-4A79-833D-B53F64AF2017}" type="presParOf" srcId="{3B992F5E-3488-4C5A-8E98-BF70FD5002EE}" destId="{E25C4BC7-675A-4FB7-A07B-75052D80620B}" srcOrd="1" destOrd="0" presId="urn:microsoft.com/office/officeart/2005/8/layout/bProcess2"/>
    <dgm:cxn modelId="{70789A20-7AB0-47F0-A248-2B762E8AA75F}" type="presParOf" srcId="{0F59FC9C-D3AA-4243-B48B-9FC5885BA2DD}" destId="{628C60F3-CB51-4C24-AE9F-2F74DD563231}" srcOrd="5" destOrd="0" presId="urn:microsoft.com/office/officeart/2005/8/layout/bProcess2"/>
    <dgm:cxn modelId="{C15B2BFB-04CB-4214-8E30-EA7F3A12449B}" type="presParOf" srcId="{0F59FC9C-D3AA-4243-B48B-9FC5885BA2DD}" destId="{2BC1A71F-09F2-4E7A-9693-86A7A280EBD6}" srcOrd="6" destOrd="0" presId="urn:microsoft.com/office/officeart/2005/8/layout/bProcess2"/>
    <dgm:cxn modelId="{9DA1A8C1-A5F6-478A-8614-8D537A1A9D9A}" type="presParOf" srcId="{2BC1A71F-09F2-4E7A-9693-86A7A280EBD6}" destId="{2EB086B4-5176-4837-9AEC-309AE2BA6B92}" srcOrd="0" destOrd="0" presId="urn:microsoft.com/office/officeart/2005/8/layout/bProcess2"/>
    <dgm:cxn modelId="{E817F991-8BFD-409B-93C1-D70D23CAD7BE}" type="presParOf" srcId="{2BC1A71F-09F2-4E7A-9693-86A7A280EBD6}" destId="{13CE8186-6657-4A07-8997-3F09F0B7D5D3}" srcOrd="1" destOrd="0" presId="urn:microsoft.com/office/officeart/2005/8/layout/bProcess2"/>
    <dgm:cxn modelId="{99DB7368-E3B0-4B4A-9B20-025E2CE74D1B}" type="presParOf" srcId="{0F59FC9C-D3AA-4243-B48B-9FC5885BA2DD}" destId="{1E2459B6-EDA8-4F06-845A-8A18F28591F2}" srcOrd="7" destOrd="0" presId="urn:microsoft.com/office/officeart/2005/8/layout/bProcess2"/>
    <dgm:cxn modelId="{BB210B1B-74C6-4607-9745-D53AC8C03179}" type="presParOf" srcId="{0F59FC9C-D3AA-4243-B48B-9FC5885BA2DD}" destId="{7F8F3208-1274-4A26-96A5-A223AB9AFE5F}" srcOrd="8" destOrd="0" presId="urn:microsoft.com/office/officeart/2005/8/layout/bProcess2"/>
    <dgm:cxn modelId="{CE4DA857-FA64-43A6-9AB6-3FC5E1A33601}" type="presParOf" srcId="{7F8F3208-1274-4A26-96A5-A223AB9AFE5F}" destId="{8EB2968D-6690-44CC-852F-ADA3060437EA}" srcOrd="0" destOrd="0" presId="urn:microsoft.com/office/officeart/2005/8/layout/bProcess2"/>
    <dgm:cxn modelId="{2CDF0748-0D23-4DF4-9ECC-0EE4380BA5B8}" type="presParOf" srcId="{7F8F3208-1274-4A26-96A5-A223AB9AFE5F}" destId="{688B4A9D-A1FA-4EE1-BFE2-E73C206DC106}" srcOrd="1" destOrd="0" presId="urn:microsoft.com/office/officeart/2005/8/layout/bProcess2"/>
    <dgm:cxn modelId="{0E53C85C-7303-4539-B0F4-D5020D87314E}" type="presParOf" srcId="{0F59FC9C-D3AA-4243-B48B-9FC5885BA2DD}" destId="{479F4D90-ED67-4CE2-99E4-E8A7548E943F}" srcOrd="9" destOrd="0" presId="urn:microsoft.com/office/officeart/2005/8/layout/bProcess2"/>
    <dgm:cxn modelId="{55146E4A-C0E6-4208-863C-E4A22FD3AEA3}" type="presParOf" srcId="{0F59FC9C-D3AA-4243-B48B-9FC5885BA2DD}" destId="{5E09816F-9A43-4A72-B309-5EE2623CED58}" srcOrd="10" destOrd="0" presId="urn:microsoft.com/office/officeart/2005/8/layout/bProcess2"/>
    <dgm:cxn modelId="{5E643CBE-9386-45A2-802F-4D2066D44F03}" type="presParOf" srcId="{5E09816F-9A43-4A72-B309-5EE2623CED58}" destId="{2E79060D-F6BA-4087-9B21-8E2D2B321432}" srcOrd="0" destOrd="0" presId="urn:microsoft.com/office/officeart/2005/8/layout/bProcess2"/>
    <dgm:cxn modelId="{E735117F-2FA2-4D04-8E9E-FC010FDEE7FA}" type="presParOf" srcId="{5E09816F-9A43-4A72-B309-5EE2623CED58}" destId="{FE8750F5-302D-4C98-A2D1-C75BA217C342}" srcOrd="1" destOrd="0" presId="urn:microsoft.com/office/officeart/2005/8/layout/bProcess2"/>
    <dgm:cxn modelId="{42362C59-FF63-4A58-A9A2-0D4CE2455483}" type="presParOf" srcId="{0F59FC9C-D3AA-4243-B48B-9FC5885BA2DD}" destId="{BAB53C99-046C-47BB-86B3-13A15163A212}" srcOrd="11" destOrd="0" presId="urn:microsoft.com/office/officeart/2005/8/layout/bProcess2"/>
    <dgm:cxn modelId="{301379F1-6E89-4AFB-A071-2AC4E7A910A2}" type="presParOf" srcId="{0F59FC9C-D3AA-4243-B48B-9FC5885BA2DD}" destId="{2A6E6E52-F13C-4113-BF23-D8A8D3721B37}" srcOrd="12" destOrd="0" presId="urn:microsoft.com/office/officeart/2005/8/layout/bProcess2"/>
    <dgm:cxn modelId="{7FE81495-79C3-43DC-A9EC-CEE8C67FD9DF}" type="presParOf" srcId="{2A6E6E52-F13C-4113-BF23-D8A8D3721B37}" destId="{D5A6498A-D5C9-4DCD-BA11-5EEE8928B051}" srcOrd="0" destOrd="0" presId="urn:microsoft.com/office/officeart/2005/8/layout/bProcess2"/>
    <dgm:cxn modelId="{A25EC9B8-9738-4ACD-9D0E-9613FDE189F8}" type="presParOf" srcId="{2A6E6E52-F13C-4113-BF23-D8A8D3721B37}" destId="{648C2072-ED58-4C9B-8428-2487A509B0F7}" srcOrd="1" destOrd="0" presId="urn:microsoft.com/office/officeart/2005/8/layout/bProcess2"/>
    <dgm:cxn modelId="{2619C506-0CBD-4AF4-B3E3-EAC13B3CE8F2}" type="presParOf" srcId="{0F59FC9C-D3AA-4243-B48B-9FC5885BA2DD}" destId="{C6F83114-8101-48B5-80FA-4C5297D92684}" srcOrd="13" destOrd="0" presId="urn:microsoft.com/office/officeart/2005/8/layout/bProcess2"/>
    <dgm:cxn modelId="{8BC11446-18EF-4C96-B56C-0538C2592EAA}" type="presParOf" srcId="{0F59FC9C-D3AA-4243-B48B-9FC5885BA2DD}" destId="{FF71DC24-49B4-48DF-92D7-87508E300B0D}" srcOrd="14" destOrd="0" presId="urn:microsoft.com/office/officeart/2005/8/layout/bProcess2"/>
    <dgm:cxn modelId="{4403DDA7-47B5-4718-986D-EC9D7C0FAD56}" type="presParOf" srcId="{FF71DC24-49B4-48DF-92D7-87508E300B0D}" destId="{FC10C689-1417-40FF-8500-913F3E7871D7}" srcOrd="0" destOrd="0" presId="urn:microsoft.com/office/officeart/2005/8/layout/bProcess2"/>
    <dgm:cxn modelId="{C513898B-D0C0-4445-A51E-5DD439A2D69C}" type="presParOf" srcId="{FF71DC24-49B4-48DF-92D7-87508E300B0D}" destId="{817CF4F8-9CDB-4D7C-9A30-606F374903A7}" srcOrd="1" destOrd="0" presId="urn:microsoft.com/office/officeart/2005/8/layout/bProcess2"/>
    <dgm:cxn modelId="{1837E5F0-858B-44B7-A009-060886055777}" type="presParOf" srcId="{0F59FC9C-D3AA-4243-B48B-9FC5885BA2DD}" destId="{105DE73F-BE2F-4FE2-BCB4-15E43452C855}" srcOrd="15" destOrd="0" presId="urn:microsoft.com/office/officeart/2005/8/layout/bProcess2"/>
    <dgm:cxn modelId="{4DC1FFF7-6BCD-4ACF-B399-B23C130E5BBD}" type="presParOf" srcId="{0F59FC9C-D3AA-4243-B48B-9FC5885BA2DD}" destId="{EC531BBB-3331-4393-9C70-521BC22C0A55}" srcOrd="16" destOrd="0" presId="urn:microsoft.com/office/officeart/2005/8/layout/bProcess2"/>
    <dgm:cxn modelId="{8C79386B-BA3E-4683-BCBF-3EC0F74956F0}" type="presParOf" srcId="{EC531BBB-3331-4393-9C70-521BC22C0A55}" destId="{7E58FC70-C075-4E6B-88A6-0A2AAEA4B9BE}" srcOrd="0" destOrd="0" presId="urn:microsoft.com/office/officeart/2005/8/layout/bProcess2"/>
    <dgm:cxn modelId="{96922AEC-C1CE-499F-859D-A0A7A1BFF7AF}" type="presParOf" srcId="{EC531BBB-3331-4393-9C70-521BC22C0A55}" destId="{4ED9159E-8D6D-4EBA-9404-CCBB6E86D857}" srcOrd="1" destOrd="0" presId="urn:microsoft.com/office/officeart/2005/8/layout/bProcess2"/>
    <dgm:cxn modelId="{D4618D03-EF59-40C0-B9D9-39DDA8AE6843}" type="presParOf" srcId="{0F59FC9C-D3AA-4243-B48B-9FC5885BA2DD}" destId="{DD11F9C5-5577-41BC-8F91-862FA29B7843}" srcOrd="17" destOrd="0" presId="urn:microsoft.com/office/officeart/2005/8/layout/bProcess2"/>
    <dgm:cxn modelId="{12E6D9EF-8167-4C3C-B00F-1A6993026D91}" type="presParOf" srcId="{0F59FC9C-D3AA-4243-B48B-9FC5885BA2DD}" destId="{3A006417-D1DE-405C-B9EF-8F25CE30CDB2}" srcOrd="18"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84D060-F057-433B-8961-1C8CC3149A93}" type="doc">
      <dgm:prSet loTypeId="urn:microsoft.com/office/officeart/2005/8/layout/bProcess2" loCatId="process" qsTypeId="urn:microsoft.com/office/officeart/2005/8/quickstyle/simple1" qsCatId="simple" csTypeId="urn:microsoft.com/office/officeart/2005/8/colors/colorful1#1" csCatId="colorful" phldr="1"/>
      <dgm:spPr/>
      <dgm:t>
        <a:bodyPr/>
        <a:lstStyle/>
        <a:p>
          <a:endParaRPr lang="pt-BR"/>
        </a:p>
      </dgm:t>
    </dgm:pt>
    <dgm:pt modelId="{2D5C940C-7A75-4DAD-A667-25929B731B2B}">
      <dgm:prSet phldrT="[Text]" custT="1"/>
      <dgm:spPr>
        <a:effectLst>
          <a:outerShdw blurRad="76200" dir="18900000" sy="23000" kx="-1200000" algn="bl" rotWithShape="0">
            <a:prstClr val="black">
              <a:alpha val="20000"/>
            </a:prstClr>
          </a:outerShdw>
        </a:effectLst>
      </dgm:spPr>
      <dgm:t>
        <a:bodyPr/>
        <a:lstStyle/>
        <a:p>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envio das imagens via </a:t>
          </a:r>
          <a:r>
            <a:rPr lang="pt-BR" sz="1100" b="1" dirty="0" err="1"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ownCloud</a:t>
          </a:r>
          <a:r>
            <a:rPr lang="pt-BR" sz="11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pela coleção</a:t>
          </a:r>
          <a:endParaRPr lang="pt-BR" sz="1100" b="1"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D8CD242F-FCCD-4E97-99F5-B036765C7A56}" type="parTrans" cxnId="{53CB3994-1D1A-467C-90A7-C0144F72D861}">
      <dgm:prSet/>
      <dgm:spPr/>
      <dgm:t>
        <a:bodyPr/>
        <a:lstStyle/>
        <a:p>
          <a:endParaRPr lang="pt-BR" b="1">
            <a:solidFill>
              <a:schemeClr val="tx1"/>
            </a:solidFill>
          </a:endParaRPr>
        </a:p>
      </dgm:t>
    </dgm:pt>
    <dgm:pt modelId="{5E562879-0257-4CB6-A04F-3E0AF3364E34}" type="sibTrans" cxnId="{53CB3994-1D1A-467C-90A7-C0144F72D861}">
      <dgm:prSet/>
      <dgm:spPr>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141269E0-CB4E-47CB-ABA9-DEE1411E3A54}">
      <dgm:prSet phldrT="[Text]" custT="1"/>
      <dgm:spPr>
        <a:effectLst>
          <a:outerShdw blurRad="76200" dir="18900000" sy="23000" kx="-1200000" algn="bl" rotWithShape="0">
            <a:prstClr val="black">
              <a:alpha val="20000"/>
            </a:prstClr>
          </a:outerShdw>
        </a:effectLst>
      </dgm:spPr>
      <dgm:t>
        <a:bodyPr/>
        <a:lstStyle/>
        <a:p>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cópia para folder de trabalho</a:t>
          </a:r>
          <a:endParaRPr lang="pt-BR" sz="1100" b="1"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8A8585F2-1536-49DA-B6D2-9B3CA6B77911}" type="parTrans" cxnId="{9992F672-83AC-4692-B0DE-1390A8ACA807}">
      <dgm:prSet/>
      <dgm:spPr/>
      <dgm:t>
        <a:bodyPr/>
        <a:lstStyle/>
        <a:p>
          <a:endParaRPr lang="pt-BR" b="1">
            <a:solidFill>
              <a:schemeClr val="tx1"/>
            </a:solidFill>
          </a:endParaRPr>
        </a:p>
      </dgm:t>
    </dgm:pt>
    <dgm:pt modelId="{8A9EB1A0-0B48-435F-A420-178B36B0249C}" type="sibTrans" cxnId="{9992F672-83AC-4692-B0DE-1390A8ACA807}">
      <dgm:prSet/>
      <dgm:spPr>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A6585632-255A-476B-9D57-BFA90CE94FFD}">
      <dgm:prSet phldrT="[Text]" custT="1"/>
      <dgm:spPr>
        <a:effectLst>
          <a:outerShdw blurRad="76200" dir="18900000" sy="23000" kx="-1200000" algn="bl" rotWithShape="0">
            <a:prstClr val="black">
              <a:alpha val="20000"/>
            </a:prstClr>
          </a:outerShdw>
        </a:effectLst>
      </dgm:spPr>
      <dgm:t>
        <a:bodyPr/>
        <a:lstStyle/>
        <a:p>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conversão de formato se necessário</a:t>
          </a:r>
          <a:endParaRPr lang="pt-BR" sz="1100" b="1"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03303409-2A4F-4B5C-BF6C-A421986BE176}" type="parTrans" cxnId="{423BC87D-5BF6-425F-881A-997615061070}">
      <dgm:prSet/>
      <dgm:spPr/>
      <dgm:t>
        <a:bodyPr/>
        <a:lstStyle/>
        <a:p>
          <a:endParaRPr lang="pt-BR" b="1">
            <a:solidFill>
              <a:schemeClr val="tx1"/>
            </a:solidFill>
          </a:endParaRPr>
        </a:p>
      </dgm:t>
    </dgm:pt>
    <dgm:pt modelId="{70093C21-87F6-46CD-AD5F-A6A1E8D461D2}" type="sibTrans" cxnId="{423BC87D-5BF6-425F-881A-997615061070}">
      <dgm:prSet/>
      <dgm:spPr>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E503EA9A-626E-4EA7-8F21-879F1975A201}">
      <dgm:prSet phldrT="[Text]" custT="1"/>
      <dgm:spPr>
        <a:effectLst>
          <a:outerShdw blurRad="76200" dir="18900000" sy="23000" kx="-1200000" algn="bl" rotWithShape="0">
            <a:prstClr val="black">
              <a:alpha val="20000"/>
            </a:prstClr>
          </a:outerShdw>
        </a:effectLst>
      </dgm:spPr>
      <dgm:t>
        <a:bodyPr/>
        <a:lstStyle/>
        <a:p>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verificação visual</a:t>
          </a:r>
          <a:endParaRPr lang="pt-BR" sz="1100" b="1"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441F45DC-84E4-4A48-AF4A-271D8248155D}" type="parTrans" cxnId="{CF9DDC59-B531-4D69-BB22-D94D4D3BC023}">
      <dgm:prSet/>
      <dgm:spPr/>
      <dgm:t>
        <a:bodyPr/>
        <a:lstStyle/>
        <a:p>
          <a:endParaRPr lang="pt-BR" b="1">
            <a:solidFill>
              <a:schemeClr val="tx1"/>
            </a:solidFill>
          </a:endParaRPr>
        </a:p>
      </dgm:t>
    </dgm:pt>
    <dgm:pt modelId="{3981948D-71E1-469E-92F1-D09B2981D401}" type="sibTrans" cxnId="{CF9DDC59-B531-4D69-BB22-D94D4D3BC023}">
      <dgm:prSet/>
      <dgm:spPr>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442975D8-CF94-4B17-8454-0F8161411E4A}">
      <dgm:prSet phldrT="[Text]" custT="1"/>
      <dgm:spPr>
        <a:effectLst>
          <a:outerShdw blurRad="76200" dir="18900000" sy="23000" kx="-1200000" algn="bl" rotWithShape="0">
            <a:prstClr val="black">
              <a:alpha val="20000"/>
            </a:prstClr>
          </a:outerShdw>
        </a:effectLst>
      </dgm:spPr>
      <dgm:t>
        <a:bodyPr/>
        <a:lstStyle/>
        <a:p>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separação das imagens boas</a:t>
          </a:r>
          <a:endParaRPr lang="pt-BR" sz="1100" b="1"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2CF80BA4-EC43-47A2-9B53-F9927F6708EC}" type="parTrans" cxnId="{BD48E499-80E8-4481-91B0-1D111B32ED81}">
      <dgm:prSet/>
      <dgm:spPr/>
      <dgm:t>
        <a:bodyPr/>
        <a:lstStyle/>
        <a:p>
          <a:endParaRPr lang="pt-BR" b="1">
            <a:solidFill>
              <a:schemeClr val="tx1"/>
            </a:solidFill>
          </a:endParaRPr>
        </a:p>
      </dgm:t>
    </dgm:pt>
    <dgm:pt modelId="{1B294911-0348-4C00-8F6E-AE0E6B1D6F75}" type="sibTrans" cxnId="{BD48E499-80E8-4481-91B0-1D111B32ED81}">
      <dgm:prSet/>
      <dgm:spPr>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07CD2282-634F-4F64-9C96-6B48FB8AB79F}">
      <dgm:prSet phldrT="[Text]" custT="1"/>
      <dgm:spPr>
        <a:effectLst>
          <a:outerShdw blurRad="76200" dir="18900000" sy="23000" kx="-1200000" algn="bl" rotWithShape="0">
            <a:prstClr val="black">
              <a:alpha val="20000"/>
            </a:prstClr>
          </a:outerShdw>
        </a:effectLst>
      </dgm:spPr>
      <dgm:t>
        <a:bodyPr/>
        <a:lstStyle/>
        <a:p>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rotação, ajuste do nome, etc.	</a:t>
          </a:r>
          <a:endParaRPr lang="pt-BR" sz="1100" b="1"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55AFF8D9-988D-493D-8CCB-D6B8F174E5FD}" type="parTrans" cxnId="{1335B69B-D457-48DB-9C70-ECF2968E37EE}">
      <dgm:prSet/>
      <dgm:spPr/>
      <dgm:t>
        <a:bodyPr/>
        <a:lstStyle/>
        <a:p>
          <a:endParaRPr lang="pt-BR" b="1">
            <a:solidFill>
              <a:schemeClr val="tx1"/>
            </a:solidFill>
          </a:endParaRPr>
        </a:p>
      </dgm:t>
    </dgm:pt>
    <dgm:pt modelId="{172EB9A0-E481-44EE-BCA3-EFBB65629CF6}" type="sibTrans" cxnId="{1335B69B-D457-48DB-9C70-ECF2968E37EE}">
      <dgm:prSet/>
      <dgm:spPr>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73D0B640-AEDC-4C0E-AADB-5CFF2A539A06}">
      <dgm:prSet phldrT="[Text]" custT="1"/>
      <dgm:spPr>
        <a:effectLst>
          <a:outerShdw blurRad="76200" dir="18900000" sy="23000" kx="-1200000" algn="bl" rotWithShape="0">
            <a:prstClr val="black">
              <a:alpha val="20000"/>
            </a:prstClr>
          </a:outerShdw>
        </a:effectLst>
      </dgm:spPr>
      <dgm:t>
        <a:bodyPr/>
        <a:lstStyle/>
        <a:p>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envio para servidor FSI</a:t>
          </a:r>
          <a:endParaRPr lang="pt-BR" sz="1100" b="1"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21DB5D22-C8E9-4E5A-951B-289C7C4AA107}" type="parTrans" cxnId="{3A8DB9B4-D8E2-4C6F-9C0B-22D6E0DE5152}">
      <dgm:prSet/>
      <dgm:spPr/>
      <dgm:t>
        <a:bodyPr/>
        <a:lstStyle/>
        <a:p>
          <a:endParaRPr lang="pt-BR" b="1">
            <a:solidFill>
              <a:schemeClr val="tx1"/>
            </a:solidFill>
          </a:endParaRPr>
        </a:p>
      </dgm:t>
    </dgm:pt>
    <dgm:pt modelId="{5B729EBA-0B4D-4276-A285-098378BF4A31}" type="sibTrans" cxnId="{3A8DB9B4-D8E2-4C6F-9C0B-22D6E0DE5152}">
      <dgm:prSet/>
      <dgm:spPr>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25914DA0-39C6-434C-A38F-B07A9DB8B1BD}">
      <dgm:prSet phldrT="[Text]" custT="1"/>
      <dgm:spPr>
        <a:effectLst>
          <a:outerShdw blurRad="76200" dir="18900000" sy="23000" kx="-1200000" algn="bl" rotWithShape="0">
            <a:prstClr val="black">
              <a:alpha val="20000"/>
            </a:prstClr>
          </a:outerShdw>
        </a:effectLst>
      </dgm:spPr>
      <dgm:t>
        <a:bodyPr/>
        <a:lstStyle/>
        <a:p>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atualização banco exsiccatae</a:t>
          </a:r>
          <a:endParaRPr lang="pt-BR" sz="1100" b="1"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DE09703C-C9B4-456D-A144-9EFA5E1FD58A}" type="parTrans" cxnId="{ABFFCEC2-8193-434F-B0DB-01F5E5E2AA62}">
      <dgm:prSet/>
      <dgm:spPr/>
      <dgm:t>
        <a:bodyPr/>
        <a:lstStyle/>
        <a:p>
          <a:endParaRPr lang="pt-BR" b="1">
            <a:solidFill>
              <a:schemeClr val="tx1"/>
            </a:solidFill>
          </a:endParaRPr>
        </a:p>
      </dgm:t>
    </dgm:pt>
    <dgm:pt modelId="{7B3A5805-AB70-4861-933C-D5F7F57C150F}" type="sibTrans" cxnId="{ABFFCEC2-8193-434F-B0DB-01F5E5E2AA62}">
      <dgm:prSet/>
      <dgm:spPr>
        <a:effectLst>
          <a:outerShdw blurRad="76200" dir="18900000" sy="23000" kx="-1200000" algn="bl" rotWithShape="0">
            <a:prstClr val="black">
              <a:alpha val="20000"/>
            </a:prstClr>
          </a:outerShdw>
        </a:effectLst>
      </dgm:spPr>
      <dgm:t>
        <a:bodyPr/>
        <a:lstStyle/>
        <a:p>
          <a:endParaRPr lang="pt-BR" sz="1100" b="1">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4EE052F9-7241-4EB8-AE16-B27094E4EA82}">
      <dgm:prSet phldrT="[Text]" custT="1"/>
      <dgm:spPr>
        <a:effectLst>
          <a:outerShdw blurRad="76200" dir="18900000" sy="23000" kx="-1200000" algn="bl" rotWithShape="0">
            <a:prstClr val="black">
              <a:alpha val="20000"/>
            </a:prstClr>
          </a:outerShdw>
        </a:effectLst>
      </dgm:spPr>
      <dgm:t>
        <a:bodyPr/>
        <a:lstStyle/>
        <a:p>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atualização banco de dados </a:t>
          </a:r>
          <a:r>
            <a:rPr lang="pt-BR" sz="1100" b="1" i="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species</a:t>
          </a:r>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Link</a:t>
          </a:r>
          <a:endParaRPr lang="pt-BR" sz="1100" b="1"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E2AF6BE0-3724-4325-98C9-0111D396B962}" type="parTrans" cxnId="{33AF4821-2F8C-4CA0-BB44-E916EA132409}">
      <dgm:prSet/>
      <dgm:spPr/>
      <dgm:t>
        <a:bodyPr/>
        <a:lstStyle/>
        <a:p>
          <a:endParaRPr lang="pt-BR" b="1">
            <a:solidFill>
              <a:schemeClr val="tx1"/>
            </a:solidFill>
          </a:endParaRPr>
        </a:p>
      </dgm:t>
    </dgm:pt>
    <dgm:pt modelId="{2A3B7973-2927-4E61-8B8B-2FE9DC9DAB8B}" type="sibTrans" cxnId="{33AF4821-2F8C-4CA0-BB44-E916EA132409}">
      <dgm:prSet/>
      <dgm:spPr/>
      <dgm:t>
        <a:bodyPr/>
        <a:lstStyle/>
        <a:p>
          <a:endParaRPr lang="pt-BR" b="1">
            <a:solidFill>
              <a:schemeClr val="tx1"/>
            </a:solidFill>
          </a:endParaRPr>
        </a:p>
      </dgm:t>
    </dgm:pt>
    <dgm:pt modelId="{833BFB01-68FB-47DF-BB16-787890F30602}">
      <dgm:prSet phldrT="[Text]" custT="1"/>
      <dgm:spPr>
        <a:effectLst>
          <a:outerShdw blurRad="76200" dir="18900000" sy="23000" kx="-1200000" algn="bl" rotWithShape="0">
            <a:prstClr val="black">
              <a:alpha val="20000"/>
            </a:prstClr>
          </a:outerShdw>
        </a:effectLst>
      </dgm:spPr>
      <dgm:t>
        <a:bodyPr/>
        <a:lstStyle/>
        <a:p>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verificação visual</a:t>
          </a:r>
          <a:b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100" b="1"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repetições</a:t>
          </a:r>
          <a:endParaRPr lang="pt-BR" sz="1100" b="1"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31FAC971-8BF9-46E8-BA93-D5859D30A91C}" type="parTrans" cxnId="{B7E08EF4-3C4A-4128-9680-1254AB9B1F63}">
      <dgm:prSet/>
      <dgm:spPr/>
      <dgm:t>
        <a:bodyPr/>
        <a:lstStyle/>
        <a:p>
          <a:endParaRPr lang="pt-BR">
            <a:solidFill>
              <a:schemeClr val="tx1"/>
            </a:solidFill>
          </a:endParaRPr>
        </a:p>
      </dgm:t>
    </dgm:pt>
    <dgm:pt modelId="{B5050FFB-F60C-4A98-BC49-8BF882B5FEB4}" type="sibTrans" cxnId="{B7E08EF4-3C4A-4128-9680-1254AB9B1F63}">
      <dgm:prSet/>
      <dgm:spPr/>
      <dgm:t>
        <a:bodyPr/>
        <a:lstStyle/>
        <a:p>
          <a:endParaRPr lang="pt-BR" sz="110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gm:t>
    </dgm:pt>
    <dgm:pt modelId="{0F59FC9C-D3AA-4243-B48B-9FC5885BA2DD}" type="pres">
      <dgm:prSet presAssocID="{CE84D060-F057-433B-8961-1C8CC3149A93}" presName="diagram" presStyleCnt="0">
        <dgm:presLayoutVars>
          <dgm:dir/>
          <dgm:resizeHandles/>
        </dgm:presLayoutVars>
      </dgm:prSet>
      <dgm:spPr/>
      <dgm:t>
        <a:bodyPr/>
        <a:lstStyle/>
        <a:p>
          <a:endParaRPr lang="pt-BR"/>
        </a:p>
      </dgm:t>
    </dgm:pt>
    <dgm:pt modelId="{0FD54F6C-F8FC-4B43-B618-8F53F33D527B}" type="pres">
      <dgm:prSet presAssocID="{2D5C940C-7A75-4DAD-A667-25929B731B2B}" presName="firstNode" presStyleLbl="node1" presStyleIdx="0" presStyleCnt="10" custScaleX="138403" custScaleY="101497">
        <dgm:presLayoutVars>
          <dgm:bulletEnabled val="1"/>
        </dgm:presLayoutVars>
      </dgm:prSet>
      <dgm:spPr/>
      <dgm:t>
        <a:bodyPr/>
        <a:lstStyle/>
        <a:p>
          <a:endParaRPr lang="pt-BR"/>
        </a:p>
      </dgm:t>
    </dgm:pt>
    <dgm:pt modelId="{4E08B3C5-66B6-4EC0-AAFD-9E1D1F2B1614}" type="pres">
      <dgm:prSet presAssocID="{5E562879-0257-4CB6-A04F-3E0AF3364E34}" presName="sibTrans" presStyleLbl="sibTrans2D1" presStyleIdx="0" presStyleCnt="9"/>
      <dgm:spPr/>
      <dgm:t>
        <a:bodyPr/>
        <a:lstStyle/>
        <a:p>
          <a:endParaRPr lang="pt-BR"/>
        </a:p>
      </dgm:t>
    </dgm:pt>
    <dgm:pt modelId="{2DCF7648-3216-47DE-B7E8-F26FDAC94B52}" type="pres">
      <dgm:prSet presAssocID="{141269E0-CB4E-47CB-ABA9-DEE1411E3A54}" presName="middleNode" presStyleCnt="0"/>
      <dgm:spPr/>
    </dgm:pt>
    <dgm:pt modelId="{2438EFE7-0F85-4AAC-AACB-AC7D19E4BC70}" type="pres">
      <dgm:prSet presAssocID="{141269E0-CB4E-47CB-ABA9-DEE1411E3A54}" presName="padding" presStyleLbl="node1" presStyleIdx="0" presStyleCnt="10"/>
      <dgm:spPr/>
    </dgm:pt>
    <dgm:pt modelId="{228024E6-83D8-4C68-93BA-C9EDFD9DD7E8}" type="pres">
      <dgm:prSet presAssocID="{141269E0-CB4E-47CB-ABA9-DEE1411E3A54}" presName="shape" presStyleLbl="node1" presStyleIdx="1" presStyleCnt="10" custScaleX="138403" custScaleY="101497">
        <dgm:presLayoutVars>
          <dgm:bulletEnabled val="1"/>
        </dgm:presLayoutVars>
      </dgm:prSet>
      <dgm:spPr/>
      <dgm:t>
        <a:bodyPr/>
        <a:lstStyle/>
        <a:p>
          <a:endParaRPr lang="pt-BR"/>
        </a:p>
      </dgm:t>
    </dgm:pt>
    <dgm:pt modelId="{31B44392-B831-4E9B-A934-911D5D6410B6}" type="pres">
      <dgm:prSet presAssocID="{8A9EB1A0-0B48-435F-A420-178B36B0249C}" presName="sibTrans" presStyleLbl="sibTrans2D1" presStyleIdx="1" presStyleCnt="9"/>
      <dgm:spPr/>
      <dgm:t>
        <a:bodyPr/>
        <a:lstStyle/>
        <a:p>
          <a:endParaRPr lang="pt-BR"/>
        </a:p>
      </dgm:t>
    </dgm:pt>
    <dgm:pt modelId="{3B992F5E-3488-4C5A-8E98-BF70FD5002EE}" type="pres">
      <dgm:prSet presAssocID="{A6585632-255A-476B-9D57-BFA90CE94FFD}" presName="middleNode" presStyleCnt="0"/>
      <dgm:spPr/>
    </dgm:pt>
    <dgm:pt modelId="{4587C680-7F50-411F-B158-A4DD108C235A}" type="pres">
      <dgm:prSet presAssocID="{A6585632-255A-476B-9D57-BFA90CE94FFD}" presName="padding" presStyleLbl="node1" presStyleIdx="1" presStyleCnt="10"/>
      <dgm:spPr/>
    </dgm:pt>
    <dgm:pt modelId="{E25C4BC7-675A-4FB7-A07B-75052D80620B}" type="pres">
      <dgm:prSet presAssocID="{A6585632-255A-476B-9D57-BFA90CE94FFD}" presName="shape" presStyleLbl="node1" presStyleIdx="2" presStyleCnt="10" custScaleX="138403" custScaleY="101497">
        <dgm:presLayoutVars>
          <dgm:bulletEnabled val="1"/>
        </dgm:presLayoutVars>
      </dgm:prSet>
      <dgm:spPr/>
      <dgm:t>
        <a:bodyPr/>
        <a:lstStyle/>
        <a:p>
          <a:endParaRPr lang="pt-BR"/>
        </a:p>
      </dgm:t>
    </dgm:pt>
    <dgm:pt modelId="{628C60F3-CB51-4C24-AE9F-2F74DD563231}" type="pres">
      <dgm:prSet presAssocID="{70093C21-87F6-46CD-AD5F-A6A1E8D461D2}" presName="sibTrans" presStyleLbl="sibTrans2D1" presStyleIdx="2" presStyleCnt="9" custLinFactNeighborX="47835"/>
      <dgm:spPr/>
      <dgm:t>
        <a:bodyPr/>
        <a:lstStyle/>
        <a:p>
          <a:endParaRPr lang="pt-BR"/>
        </a:p>
      </dgm:t>
    </dgm:pt>
    <dgm:pt modelId="{2BC1A71F-09F2-4E7A-9693-86A7A280EBD6}" type="pres">
      <dgm:prSet presAssocID="{E503EA9A-626E-4EA7-8F21-879F1975A201}" presName="middleNode" presStyleCnt="0"/>
      <dgm:spPr/>
    </dgm:pt>
    <dgm:pt modelId="{2EB086B4-5176-4837-9AEC-309AE2BA6B92}" type="pres">
      <dgm:prSet presAssocID="{E503EA9A-626E-4EA7-8F21-879F1975A201}" presName="padding" presStyleLbl="node1" presStyleIdx="2" presStyleCnt="10"/>
      <dgm:spPr/>
    </dgm:pt>
    <dgm:pt modelId="{13CE8186-6657-4A07-8997-3F09F0B7D5D3}" type="pres">
      <dgm:prSet presAssocID="{E503EA9A-626E-4EA7-8F21-879F1975A201}" presName="shape" presStyleLbl="node1" presStyleIdx="3" presStyleCnt="10" custScaleX="138403" custScaleY="101497">
        <dgm:presLayoutVars>
          <dgm:bulletEnabled val="1"/>
        </dgm:presLayoutVars>
      </dgm:prSet>
      <dgm:spPr/>
      <dgm:t>
        <a:bodyPr/>
        <a:lstStyle/>
        <a:p>
          <a:endParaRPr lang="pt-BR"/>
        </a:p>
      </dgm:t>
    </dgm:pt>
    <dgm:pt modelId="{1E2459B6-EDA8-4F06-845A-8A18F28591F2}" type="pres">
      <dgm:prSet presAssocID="{3981948D-71E1-469E-92F1-D09B2981D401}" presName="sibTrans" presStyleLbl="sibTrans2D1" presStyleIdx="3" presStyleCnt="9"/>
      <dgm:spPr/>
      <dgm:t>
        <a:bodyPr/>
        <a:lstStyle/>
        <a:p>
          <a:endParaRPr lang="pt-BR"/>
        </a:p>
      </dgm:t>
    </dgm:pt>
    <dgm:pt modelId="{7F8F3208-1274-4A26-96A5-A223AB9AFE5F}" type="pres">
      <dgm:prSet presAssocID="{442975D8-CF94-4B17-8454-0F8161411E4A}" presName="middleNode" presStyleCnt="0"/>
      <dgm:spPr/>
    </dgm:pt>
    <dgm:pt modelId="{8EB2968D-6690-44CC-852F-ADA3060437EA}" type="pres">
      <dgm:prSet presAssocID="{442975D8-CF94-4B17-8454-0F8161411E4A}" presName="padding" presStyleLbl="node1" presStyleIdx="3" presStyleCnt="10"/>
      <dgm:spPr/>
    </dgm:pt>
    <dgm:pt modelId="{688B4A9D-A1FA-4EE1-BFE2-E73C206DC106}" type="pres">
      <dgm:prSet presAssocID="{442975D8-CF94-4B17-8454-0F8161411E4A}" presName="shape" presStyleLbl="node1" presStyleIdx="4" presStyleCnt="10" custScaleX="167453" custScaleY="104395">
        <dgm:presLayoutVars>
          <dgm:bulletEnabled val="1"/>
        </dgm:presLayoutVars>
      </dgm:prSet>
      <dgm:spPr/>
      <dgm:t>
        <a:bodyPr/>
        <a:lstStyle/>
        <a:p>
          <a:endParaRPr lang="pt-BR"/>
        </a:p>
      </dgm:t>
    </dgm:pt>
    <dgm:pt modelId="{479F4D90-ED67-4CE2-99E4-E8A7548E943F}" type="pres">
      <dgm:prSet presAssocID="{1B294911-0348-4C00-8F6E-AE0E6B1D6F75}" presName="sibTrans" presStyleLbl="sibTrans2D1" presStyleIdx="4" presStyleCnt="9"/>
      <dgm:spPr/>
      <dgm:t>
        <a:bodyPr/>
        <a:lstStyle/>
        <a:p>
          <a:endParaRPr lang="pt-BR"/>
        </a:p>
      </dgm:t>
    </dgm:pt>
    <dgm:pt modelId="{5E09816F-9A43-4A72-B309-5EE2623CED58}" type="pres">
      <dgm:prSet presAssocID="{07CD2282-634F-4F64-9C96-6B48FB8AB79F}" presName="middleNode" presStyleCnt="0"/>
      <dgm:spPr/>
    </dgm:pt>
    <dgm:pt modelId="{2E79060D-F6BA-4087-9B21-8E2D2B321432}" type="pres">
      <dgm:prSet presAssocID="{07CD2282-634F-4F64-9C96-6B48FB8AB79F}" presName="padding" presStyleLbl="node1" presStyleIdx="4" presStyleCnt="10"/>
      <dgm:spPr/>
    </dgm:pt>
    <dgm:pt modelId="{FE8750F5-302D-4C98-A2D1-C75BA217C342}" type="pres">
      <dgm:prSet presAssocID="{07CD2282-634F-4F64-9C96-6B48FB8AB79F}" presName="shape" presStyleLbl="node1" presStyleIdx="5" presStyleCnt="10" custScaleX="138403" custScaleY="101497">
        <dgm:presLayoutVars>
          <dgm:bulletEnabled val="1"/>
        </dgm:presLayoutVars>
      </dgm:prSet>
      <dgm:spPr/>
      <dgm:t>
        <a:bodyPr/>
        <a:lstStyle/>
        <a:p>
          <a:endParaRPr lang="pt-BR"/>
        </a:p>
      </dgm:t>
    </dgm:pt>
    <dgm:pt modelId="{BAB53C99-046C-47BB-86B3-13A15163A212}" type="pres">
      <dgm:prSet presAssocID="{172EB9A0-E481-44EE-BCA3-EFBB65629CF6}" presName="sibTrans" presStyleLbl="sibTrans2D1" presStyleIdx="5" presStyleCnt="9"/>
      <dgm:spPr/>
      <dgm:t>
        <a:bodyPr/>
        <a:lstStyle/>
        <a:p>
          <a:endParaRPr lang="pt-BR"/>
        </a:p>
      </dgm:t>
    </dgm:pt>
    <dgm:pt modelId="{2A6E6E52-F13C-4113-BF23-D8A8D3721B37}" type="pres">
      <dgm:prSet presAssocID="{73D0B640-AEDC-4C0E-AADB-5CFF2A539A06}" presName="middleNode" presStyleCnt="0"/>
      <dgm:spPr/>
    </dgm:pt>
    <dgm:pt modelId="{D5A6498A-D5C9-4DCD-BA11-5EEE8928B051}" type="pres">
      <dgm:prSet presAssocID="{73D0B640-AEDC-4C0E-AADB-5CFF2A539A06}" presName="padding" presStyleLbl="node1" presStyleIdx="5" presStyleCnt="10"/>
      <dgm:spPr/>
    </dgm:pt>
    <dgm:pt modelId="{648C2072-ED58-4C9B-8428-2487A509B0F7}" type="pres">
      <dgm:prSet presAssocID="{73D0B640-AEDC-4C0E-AADB-5CFF2A539A06}" presName="shape" presStyleLbl="node1" presStyleIdx="6" presStyleCnt="10" custScaleX="138403" custScaleY="101497">
        <dgm:presLayoutVars>
          <dgm:bulletEnabled val="1"/>
        </dgm:presLayoutVars>
      </dgm:prSet>
      <dgm:spPr/>
      <dgm:t>
        <a:bodyPr/>
        <a:lstStyle/>
        <a:p>
          <a:endParaRPr lang="pt-BR"/>
        </a:p>
      </dgm:t>
    </dgm:pt>
    <dgm:pt modelId="{C6F83114-8101-48B5-80FA-4C5297D92684}" type="pres">
      <dgm:prSet presAssocID="{5B729EBA-0B4D-4276-A285-098378BF4A31}" presName="sibTrans" presStyleLbl="sibTrans2D1" presStyleIdx="6" presStyleCnt="9"/>
      <dgm:spPr/>
      <dgm:t>
        <a:bodyPr/>
        <a:lstStyle/>
        <a:p>
          <a:endParaRPr lang="pt-BR"/>
        </a:p>
      </dgm:t>
    </dgm:pt>
    <dgm:pt modelId="{FF71DC24-49B4-48DF-92D7-87508E300B0D}" type="pres">
      <dgm:prSet presAssocID="{833BFB01-68FB-47DF-BB16-787890F30602}" presName="middleNode" presStyleCnt="0"/>
      <dgm:spPr/>
    </dgm:pt>
    <dgm:pt modelId="{FC10C689-1417-40FF-8500-913F3E7871D7}" type="pres">
      <dgm:prSet presAssocID="{833BFB01-68FB-47DF-BB16-787890F30602}" presName="padding" presStyleLbl="node1" presStyleIdx="6" presStyleCnt="10"/>
      <dgm:spPr/>
    </dgm:pt>
    <dgm:pt modelId="{817CF4F8-9CDB-4D7C-9A30-606F374903A7}" type="pres">
      <dgm:prSet presAssocID="{833BFB01-68FB-47DF-BB16-787890F30602}" presName="shape" presStyleLbl="node1" presStyleIdx="7" presStyleCnt="10" custScaleX="138403" custScaleY="101497">
        <dgm:presLayoutVars>
          <dgm:bulletEnabled val="1"/>
        </dgm:presLayoutVars>
      </dgm:prSet>
      <dgm:spPr/>
      <dgm:t>
        <a:bodyPr/>
        <a:lstStyle/>
        <a:p>
          <a:endParaRPr lang="pt-BR"/>
        </a:p>
      </dgm:t>
    </dgm:pt>
    <dgm:pt modelId="{105DE73F-BE2F-4FE2-BCB4-15E43452C855}" type="pres">
      <dgm:prSet presAssocID="{B5050FFB-F60C-4A98-BC49-8BF882B5FEB4}" presName="sibTrans" presStyleLbl="sibTrans2D1" presStyleIdx="7" presStyleCnt="9"/>
      <dgm:spPr/>
      <dgm:t>
        <a:bodyPr/>
        <a:lstStyle/>
        <a:p>
          <a:endParaRPr lang="pt-BR"/>
        </a:p>
      </dgm:t>
    </dgm:pt>
    <dgm:pt modelId="{EC531BBB-3331-4393-9C70-521BC22C0A55}" type="pres">
      <dgm:prSet presAssocID="{25914DA0-39C6-434C-A38F-B07A9DB8B1BD}" presName="middleNode" presStyleCnt="0"/>
      <dgm:spPr/>
    </dgm:pt>
    <dgm:pt modelId="{7E58FC70-C075-4E6B-88A6-0A2AAEA4B9BE}" type="pres">
      <dgm:prSet presAssocID="{25914DA0-39C6-434C-A38F-B07A9DB8B1BD}" presName="padding" presStyleLbl="node1" presStyleIdx="7" presStyleCnt="10"/>
      <dgm:spPr/>
    </dgm:pt>
    <dgm:pt modelId="{4ED9159E-8D6D-4EBA-9404-CCBB6E86D857}" type="pres">
      <dgm:prSet presAssocID="{25914DA0-39C6-434C-A38F-B07A9DB8B1BD}" presName="shape" presStyleLbl="node1" presStyleIdx="8" presStyleCnt="10" custScaleX="157986" custScaleY="109513">
        <dgm:presLayoutVars>
          <dgm:bulletEnabled val="1"/>
        </dgm:presLayoutVars>
      </dgm:prSet>
      <dgm:spPr/>
      <dgm:t>
        <a:bodyPr/>
        <a:lstStyle/>
        <a:p>
          <a:endParaRPr lang="pt-BR"/>
        </a:p>
      </dgm:t>
    </dgm:pt>
    <dgm:pt modelId="{DD11F9C5-5577-41BC-8F91-862FA29B7843}" type="pres">
      <dgm:prSet presAssocID="{7B3A5805-AB70-4861-933C-D5F7F57C150F}" presName="sibTrans" presStyleLbl="sibTrans2D1" presStyleIdx="8" presStyleCnt="9" custLinFactNeighborX="-44184"/>
      <dgm:spPr/>
      <dgm:t>
        <a:bodyPr/>
        <a:lstStyle/>
        <a:p>
          <a:endParaRPr lang="pt-BR"/>
        </a:p>
      </dgm:t>
    </dgm:pt>
    <dgm:pt modelId="{3A006417-D1DE-405C-B9EF-8F25CE30CDB2}" type="pres">
      <dgm:prSet presAssocID="{4EE052F9-7241-4EB8-AE16-B27094E4EA82}" presName="lastNode" presStyleLbl="node1" presStyleIdx="9" presStyleCnt="10" custScaleX="138403" custScaleY="101497">
        <dgm:presLayoutVars>
          <dgm:bulletEnabled val="1"/>
        </dgm:presLayoutVars>
      </dgm:prSet>
      <dgm:spPr/>
      <dgm:t>
        <a:bodyPr/>
        <a:lstStyle/>
        <a:p>
          <a:endParaRPr lang="pt-BR"/>
        </a:p>
      </dgm:t>
    </dgm:pt>
  </dgm:ptLst>
  <dgm:cxnLst>
    <dgm:cxn modelId="{33AF4821-2F8C-4CA0-BB44-E916EA132409}" srcId="{CE84D060-F057-433B-8961-1C8CC3149A93}" destId="{4EE052F9-7241-4EB8-AE16-B27094E4EA82}" srcOrd="9" destOrd="0" parTransId="{E2AF6BE0-3724-4325-98C9-0111D396B962}" sibTransId="{2A3B7973-2927-4E61-8B8B-2FE9DC9DAB8B}"/>
    <dgm:cxn modelId="{1335B69B-D457-48DB-9C70-ECF2968E37EE}" srcId="{CE84D060-F057-433B-8961-1C8CC3149A93}" destId="{07CD2282-634F-4F64-9C96-6B48FB8AB79F}" srcOrd="5" destOrd="0" parTransId="{55AFF8D9-988D-493D-8CCB-D6B8F174E5FD}" sibTransId="{172EB9A0-E481-44EE-BCA3-EFBB65629CF6}"/>
    <dgm:cxn modelId="{67A6A124-C8A6-445B-B2D7-2F480D7814CF}" type="presOf" srcId="{833BFB01-68FB-47DF-BB16-787890F30602}" destId="{817CF4F8-9CDB-4D7C-9A30-606F374903A7}" srcOrd="0" destOrd="0" presId="urn:microsoft.com/office/officeart/2005/8/layout/bProcess2"/>
    <dgm:cxn modelId="{445E7583-FCA4-4FDA-B662-DF9F5E520AE3}" type="presOf" srcId="{25914DA0-39C6-434C-A38F-B07A9DB8B1BD}" destId="{4ED9159E-8D6D-4EBA-9404-CCBB6E86D857}" srcOrd="0" destOrd="0" presId="urn:microsoft.com/office/officeart/2005/8/layout/bProcess2"/>
    <dgm:cxn modelId="{CF9DDC59-B531-4D69-BB22-D94D4D3BC023}" srcId="{CE84D060-F057-433B-8961-1C8CC3149A93}" destId="{E503EA9A-626E-4EA7-8F21-879F1975A201}" srcOrd="3" destOrd="0" parTransId="{441F45DC-84E4-4A48-AF4A-271D8248155D}" sibTransId="{3981948D-71E1-469E-92F1-D09B2981D401}"/>
    <dgm:cxn modelId="{CBDC5E54-B705-454E-B0C4-27AD43986B7B}" type="presOf" srcId="{5E562879-0257-4CB6-A04F-3E0AF3364E34}" destId="{4E08B3C5-66B6-4EC0-AAFD-9E1D1F2B1614}" srcOrd="0" destOrd="0" presId="urn:microsoft.com/office/officeart/2005/8/layout/bProcess2"/>
    <dgm:cxn modelId="{7E0C72C7-A794-4BEA-BD85-8DFBE2157F5E}" type="presOf" srcId="{8A9EB1A0-0B48-435F-A420-178B36B0249C}" destId="{31B44392-B831-4E9B-A934-911D5D6410B6}" srcOrd="0" destOrd="0" presId="urn:microsoft.com/office/officeart/2005/8/layout/bProcess2"/>
    <dgm:cxn modelId="{4215D8BD-C7D3-46E7-B1DA-0EF64223D23C}" type="presOf" srcId="{4EE052F9-7241-4EB8-AE16-B27094E4EA82}" destId="{3A006417-D1DE-405C-B9EF-8F25CE30CDB2}" srcOrd="0" destOrd="0" presId="urn:microsoft.com/office/officeart/2005/8/layout/bProcess2"/>
    <dgm:cxn modelId="{423BC87D-5BF6-425F-881A-997615061070}" srcId="{CE84D060-F057-433B-8961-1C8CC3149A93}" destId="{A6585632-255A-476B-9D57-BFA90CE94FFD}" srcOrd="2" destOrd="0" parTransId="{03303409-2A4F-4B5C-BF6C-A421986BE176}" sibTransId="{70093C21-87F6-46CD-AD5F-A6A1E8D461D2}"/>
    <dgm:cxn modelId="{B7E08EF4-3C4A-4128-9680-1254AB9B1F63}" srcId="{CE84D060-F057-433B-8961-1C8CC3149A93}" destId="{833BFB01-68FB-47DF-BB16-787890F30602}" srcOrd="7" destOrd="0" parTransId="{31FAC971-8BF9-46E8-BA93-D5859D30A91C}" sibTransId="{B5050FFB-F60C-4A98-BC49-8BF882B5FEB4}"/>
    <dgm:cxn modelId="{AEA716CF-F553-4485-BE22-A9B60B33F4F2}" type="presOf" srcId="{07CD2282-634F-4F64-9C96-6B48FB8AB79F}" destId="{FE8750F5-302D-4C98-A2D1-C75BA217C342}" srcOrd="0" destOrd="0" presId="urn:microsoft.com/office/officeart/2005/8/layout/bProcess2"/>
    <dgm:cxn modelId="{905C0C78-48C0-45E9-B146-5710D7784F5E}" type="presOf" srcId="{A6585632-255A-476B-9D57-BFA90CE94FFD}" destId="{E25C4BC7-675A-4FB7-A07B-75052D80620B}" srcOrd="0" destOrd="0" presId="urn:microsoft.com/office/officeart/2005/8/layout/bProcess2"/>
    <dgm:cxn modelId="{77EF0DED-3469-4CA5-8B62-079DA99CEB8B}" type="presOf" srcId="{172EB9A0-E481-44EE-BCA3-EFBB65629CF6}" destId="{BAB53C99-046C-47BB-86B3-13A15163A212}" srcOrd="0" destOrd="0" presId="urn:microsoft.com/office/officeart/2005/8/layout/bProcess2"/>
    <dgm:cxn modelId="{336F3669-9B4E-41A0-8360-0660FBFB033A}" type="presOf" srcId="{2D5C940C-7A75-4DAD-A667-25929B731B2B}" destId="{0FD54F6C-F8FC-4B43-B618-8F53F33D527B}" srcOrd="0" destOrd="0" presId="urn:microsoft.com/office/officeart/2005/8/layout/bProcess2"/>
    <dgm:cxn modelId="{8FF7A401-3C92-4379-8392-011EA567862E}" type="presOf" srcId="{B5050FFB-F60C-4A98-BC49-8BF882B5FEB4}" destId="{105DE73F-BE2F-4FE2-BCB4-15E43452C855}" srcOrd="0" destOrd="0" presId="urn:microsoft.com/office/officeart/2005/8/layout/bProcess2"/>
    <dgm:cxn modelId="{DABFF9BD-5D95-468F-9671-5DE8694C61A5}" type="presOf" srcId="{7B3A5805-AB70-4861-933C-D5F7F57C150F}" destId="{DD11F9C5-5577-41BC-8F91-862FA29B7843}" srcOrd="0" destOrd="0" presId="urn:microsoft.com/office/officeart/2005/8/layout/bProcess2"/>
    <dgm:cxn modelId="{7D6E8516-BFEC-4847-8D70-5553F8E6DFDC}" type="presOf" srcId="{73D0B640-AEDC-4C0E-AADB-5CFF2A539A06}" destId="{648C2072-ED58-4C9B-8428-2487A509B0F7}" srcOrd="0" destOrd="0" presId="urn:microsoft.com/office/officeart/2005/8/layout/bProcess2"/>
    <dgm:cxn modelId="{8E1BBCBD-6F8F-448E-944F-30C5FA06D3A4}" type="presOf" srcId="{CE84D060-F057-433B-8961-1C8CC3149A93}" destId="{0F59FC9C-D3AA-4243-B48B-9FC5885BA2DD}" srcOrd="0" destOrd="0" presId="urn:microsoft.com/office/officeart/2005/8/layout/bProcess2"/>
    <dgm:cxn modelId="{BD48E499-80E8-4481-91B0-1D111B32ED81}" srcId="{CE84D060-F057-433B-8961-1C8CC3149A93}" destId="{442975D8-CF94-4B17-8454-0F8161411E4A}" srcOrd="4" destOrd="0" parTransId="{2CF80BA4-EC43-47A2-9B53-F9927F6708EC}" sibTransId="{1B294911-0348-4C00-8F6E-AE0E6B1D6F75}"/>
    <dgm:cxn modelId="{DC8B8C15-3BFB-4911-9DA9-6C6D144F894D}" type="presOf" srcId="{5B729EBA-0B4D-4276-A285-098378BF4A31}" destId="{C6F83114-8101-48B5-80FA-4C5297D92684}" srcOrd="0" destOrd="0" presId="urn:microsoft.com/office/officeart/2005/8/layout/bProcess2"/>
    <dgm:cxn modelId="{9992F672-83AC-4692-B0DE-1390A8ACA807}" srcId="{CE84D060-F057-433B-8961-1C8CC3149A93}" destId="{141269E0-CB4E-47CB-ABA9-DEE1411E3A54}" srcOrd="1" destOrd="0" parTransId="{8A8585F2-1536-49DA-B6D2-9B3CA6B77911}" sibTransId="{8A9EB1A0-0B48-435F-A420-178B36B0249C}"/>
    <dgm:cxn modelId="{16F111EE-1C56-4CA1-9E45-D9D5A7DAC522}" type="presOf" srcId="{70093C21-87F6-46CD-AD5F-A6A1E8D461D2}" destId="{628C60F3-CB51-4C24-AE9F-2F74DD563231}" srcOrd="0" destOrd="0" presId="urn:microsoft.com/office/officeart/2005/8/layout/bProcess2"/>
    <dgm:cxn modelId="{22034BB1-CDE5-4C1F-9A5B-93098506A474}" type="presOf" srcId="{442975D8-CF94-4B17-8454-0F8161411E4A}" destId="{688B4A9D-A1FA-4EE1-BFE2-E73C206DC106}" srcOrd="0" destOrd="0" presId="urn:microsoft.com/office/officeart/2005/8/layout/bProcess2"/>
    <dgm:cxn modelId="{BEA961C5-B2FB-470F-87F5-3A5AFB259E9F}" type="presOf" srcId="{E503EA9A-626E-4EA7-8F21-879F1975A201}" destId="{13CE8186-6657-4A07-8997-3F09F0B7D5D3}" srcOrd="0" destOrd="0" presId="urn:microsoft.com/office/officeart/2005/8/layout/bProcess2"/>
    <dgm:cxn modelId="{3A8DB9B4-D8E2-4C6F-9C0B-22D6E0DE5152}" srcId="{CE84D060-F057-433B-8961-1C8CC3149A93}" destId="{73D0B640-AEDC-4C0E-AADB-5CFF2A539A06}" srcOrd="6" destOrd="0" parTransId="{21DB5D22-C8E9-4E5A-951B-289C7C4AA107}" sibTransId="{5B729EBA-0B4D-4276-A285-098378BF4A31}"/>
    <dgm:cxn modelId="{EA8AE177-F32C-4EA4-AA1B-DCEC44D4C664}" type="presOf" srcId="{141269E0-CB4E-47CB-ABA9-DEE1411E3A54}" destId="{228024E6-83D8-4C68-93BA-C9EDFD9DD7E8}" srcOrd="0" destOrd="0" presId="urn:microsoft.com/office/officeart/2005/8/layout/bProcess2"/>
    <dgm:cxn modelId="{D2918EE9-9995-4120-A520-7B2EBE749663}" type="presOf" srcId="{1B294911-0348-4C00-8F6E-AE0E6B1D6F75}" destId="{479F4D90-ED67-4CE2-99E4-E8A7548E943F}" srcOrd="0" destOrd="0" presId="urn:microsoft.com/office/officeart/2005/8/layout/bProcess2"/>
    <dgm:cxn modelId="{ABFFCEC2-8193-434F-B0DB-01F5E5E2AA62}" srcId="{CE84D060-F057-433B-8961-1C8CC3149A93}" destId="{25914DA0-39C6-434C-A38F-B07A9DB8B1BD}" srcOrd="8" destOrd="0" parTransId="{DE09703C-C9B4-456D-A144-9EFA5E1FD58A}" sibTransId="{7B3A5805-AB70-4861-933C-D5F7F57C150F}"/>
    <dgm:cxn modelId="{E8B1237D-3F6C-4C50-B5CE-3073DD71C402}" type="presOf" srcId="{3981948D-71E1-469E-92F1-D09B2981D401}" destId="{1E2459B6-EDA8-4F06-845A-8A18F28591F2}" srcOrd="0" destOrd="0" presId="urn:microsoft.com/office/officeart/2005/8/layout/bProcess2"/>
    <dgm:cxn modelId="{53CB3994-1D1A-467C-90A7-C0144F72D861}" srcId="{CE84D060-F057-433B-8961-1C8CC3149A93}" destId="{2D5C940C-7A75-4DAD-A667-25929B731B2B}" srcOrd="0" destOrd="0" parTransId="{D8CD242F-FCCD-4E97-99F5-B036765C7A56}" sibTransId="{5E562879-0257-4CB6-A04F-3E0AF3364E34}"/>
    <dgm:cxn modelId="{6697E8CE-13A0-40FF-835B-4B846B1D8DD4}" type="presParOf" srcId="{0F59FC9C-D3AA-4243-B48B-9FC5885BA2DD}" destId="{0FD54F6C-F8FC-4B43-B618-8F53F33D527B}" srcOrd="0" destOrd="0" presId="urn:microsoft.com/office/officeart/2005/8/layout/bProcess2"/>
    <dgm:cxn modelId="{8D988F14-A3DB-4E56-8211-BF72D909C937}" type="presParOf" srcId="{0F59FC9C-D3AA-4243-B48B-9FC5885BA2DD}" destId="{4E08B3C5-66B6-4EC0-AAFD-9E1D1F2B1614}" srcOrd="1" destOrd="0" presId="urn:microsoft.com/office/officeart/2005/8/layout/bProcess2"/>
    <dgm:cxn modelId="{8F4630DE-79B7-4A77-87D6-802A7E4BBFF7}" type="presParOf" srcId="{0F59FC9C-D3AA-4243-B48B-9FC5885BA2DD}" destId="{2DCF7648-3216-47DE-B7E8-F26FDAC94B52}" srcOrd="2" destOrd="0" presId="urn:microsoft.com/office/officeart/2005/8/layout/bProcess2"/>
    <dgm:cxn modelId="{E731C251-3397-434F-8784-D60168874EBC}" type="presParOf" srcId="{2DCF7648-3216-47DE-B7E8-F26FDAC94B52}" destId="{2438EFE7-0F85-4AAC-AACB-AC7D19E4BC70}" srcOrd="0" destOrd="0" presId="urn:microsoft.com/office/officeart/2005/8/layout/bProcess2"/>
    <dgm:cxn modelId="{4D408FB2-5C3D-4D1D-81E0-FB5B187655D7}" type="presParOf" srcId="{2DCF7648-3216-47DE-B7E8-F26FDAC94B52}" destId="{228024E6-83D8-4C68-93BA-C9EDFD9DD7E8}" srcOrd="1" destOrd="0" presId="urn:microsoft.com/office/officeart/2005/8/layout/bProcess2"/>
    <dgm:cxn modelId="{4EDC11EA-1AB0-4D6D-85CE-B4A4650A67F6}" type="presParOf" srcId="{0F59FC9C-D3AA-4243-B48B-9FC5885BA2DD}" destId="{31B44392-B831-4E9B-A934-911D5D6410B6}" srcOrd="3" destOrd="0" presId="urn:microsoft.com/office/officeart/2005/8/layout/bProcess2"/>
    <dgm:cxn modelId="{6567A62D-37FC-432A-94C2-FC4D20E3F1B3}" type="presParOf" srcId="{0F59FC9C-D3AA-4243-B48B-9FC5885BA2DD}" destId="{3B992F5E-3488-4C5A-8E98-BF70FD5002EE}" srcOrd="4" destOrd="0" presId="urn:microsoft.com/office/officeart/2005/8/layout/bProcess2"/>
    <dgm:cxn modelId="{6E8AB308-2449-4912-BAC9-DA18A220BF3C}" type="presParOf" srcId="{3B992F5E-3488-4C5A-8E98-BF70FD5002EE}" destId="{4587C680-7F50-411F-B158-A4DD108C235A}" srcOrd="0" destOrd="0" presId="urn:microsoft.com/office/officeart/2005/8/layout/bProcess2"/>
    <dgm:cxn modelId="{EA003ED6-5260-4446-877A-2CA368B85D84}" type="presParOf" srcId="{3B992F5E-3488-4C5A-8E98-BF70FD5002EE}" destId="{E25C4BC7-675A-4FB7-A07B-75052D80620B}" srcOrd="1" destOrd="0" presId="urn:microsoft.com/office/officeart/2005/8/layout/bProcess2"/>
    <dgm:cxn modelId="{96437807-A32C-4281-AD63-C90DBAEA08A2}" type="presParOf" srcId="{0F59FC9C-D3AA-4243-B48B-9FC5885BA2DD}" destId="{628C60F3-CB51-4C24-AE9F-2F74DD563231}" srcOrd="5" destOrd="0" presId="urn:microsoft.com/office/officeart/2005/8/layout/bProcess2"/>
    <dgm:cxn modelId="{87316C2B-FEF1-429D-B347-AF18948CFFE6}" type="presParOf" srcId="{0F59FC9C-D3AA-4243-B48B-9FC5885BA2DD}" destId="{2BC1A71F-09F2-4E7A-9693-86A7A280EBD6}" srcOrd="6" destOrd="0" presId="urn:microsoft.com/office/officeart/2005/8/layout/bProcess2"/>
    <dgm:cxn modelId="{D6214B23-8575-45C3-B19A-27A241FF0768}" type="presParOf" srcId="{2BC1A71F-09F2-4E7A-9693-86A7A280EBD6}" destId="{2EB086B4-5176-4837-9AEC-309AE2BA6B92}" srcOrd="0" destOrd="0" presId="urn:microsoft.com/office/officeart/2005/8/layout/bProcess2"/>
    <dgm:cxn modelId="{A8E9F7A4-A55A-48C8-8EE2-64993629651F}" type="presParOf" srcId="{2BC1A71F-09F2-4E7A-9693-86A7A280EBD6}" destId="{13CE8186-6657-4A07-8997-3F09F0B7D5D3}" srcOrd="1" destOrd="0" presId="urn:microsoft.com/office/officeart/2005/8/layout/bProcess2"/>
    <dgm:cxn modelId="{C7FC6989-3B6D-407D-9E63-4EFD8CF7372F}" type="presParOf" srcId="{0F59FC9C-D3AA-4243-B48B-9FC5885BA2DD}" destId="{1E2459B6-EDA8-4F06-845A-8A18F28591F2}" srcOrd="7" destOrd="0" presId="urn:microsoft.com/office/officeart/2005/8/layout/bProcess2"/>
    <dgm:cxn modelId="{F5EDD3B2-D3FB-4271-8CB5-3A996E4A7EC5}" type="presParOf" srcId="{0F59FC9C-D3AA-4243-B48B-9FC5885BA2DD}" destId="{7F8F3208-1274-4A26-96A5-A223AB9AFE5F}" srcOrd="8" destOrd="0" presId="urn:microsoft.com/office/officeart/2005/8/layout/bProcess2"/>
    <dgm:cxn modelId="{36A41F60-93DF-4597-9177-90DC1F4125F2}" type="presParOf" srcId="{7F8F3208-1274-4A26-96A5-A223AB9AFE5F}" destId="{8EB2968D-6690-44CC-852F-ADA3060437EA}" srcOrd="0" destOrd="0" presId="urn:microsoft.com/office/officeart/2005/8/layout/bProcess2"/>
    <dgm:cxn modelId="{ACFB3777-4459-463F-BF04-9E18324BFE55}" type="presParOf" srcId="{7F8F3208-1274-4A26-96A5-A223AB9AFE5F}" destId="{688B4A9D-A1FA-4EE1-BFE2-E73C206DC106}" srcOrd="1" destOrd="0" presId="urn:microsoft.com/office/officeart/2005/8/layout/bProcess2"/>
    <dgm:cxn modelId="{C3A366D4-999D-4442-8CA6-DC07143A58DE}" type="presParOf" srcId="{0F59FC9C-D3AA-4243-B48B-9FC5885BA2DD}" destId="{479F4D90-ED67-4CE2-99E4-E8A7548E943F}" srcOrd="9" destOrd="0" presId="urn:microsoft.com/office/officeart/2005/8/layout/bProcess2"/>
    <dgm:cxn modelId="{76063EF7-231E-4C7F-B475-08D4DBDC9115}" type="presParOf" srcId="{0F59FC9C-D3AA-4243-B48B-9FC5885BA2DD}" destId="{5E09816F-9A43-4A72-B309-5EE2623CED58}" srcOrd="10" destOrd="0" presId="urn:microsoft.com/office/officeart/2005/8/layout/bProcess2"/>
    <dgm:cxn modelId="{A27F5B5A-3078-4EFA-A7C4-F6D375A34B39}" type="presParOf" srcId="{5E09816F-9A43-4A72-B309-5EE2623CED58}" destId="{2E79060D-F6BA-4087-9B21-8E2D2B321432}" srcOrd="0" destOrd="0" presId="urn:microsoft.com/office/officeart/2005/8/layout/bProcess2"/>
    <dgm:cxn modelId="{DC686CD9-DF7F-49E3-AACF-34A582C2C48F}" type="presParOf" srcId="{5E09816F-9A43-4A72-B309-5EE2623CED58}" destId="{FE8750F5-302D-4C98-A2D1-C75BA217C342}" srcOrd="1" destOrd="0" presId="urn:microsoft.com/office/officeart/2005/8/layout/bProcess2"/>
    <dgm:cxn modelId="{C5BCB3A9-88C7-4E8D-B0CC-EC062E813DDB}" type="presParOf" srcId="{0F59FC9C-D3AA-4243-B48B-9FC5885BA2DD}" destId="{BAB53C99-046C-47BB-86B3-13A15163A212}" srcOrd="11" destOrd="0" presId="urn:microsoft.com/office/officeart/2005/8/layout/bProcess2"/>
    <dgm:cxn modelId="{3B18FACA-BC14-46C9-B497-E39B259DB386}" type="presParOf" srcId="{0F59FC9C-D3AA-4243-B48B-9FC5885BA2DD}" destId="{2A6E6E52-F13C-4113-BF23-D8A8D3721B37}" srcOrd="12" destOrd="0" presId="urn:microsoft.com/office/officeart/2005/8/layout/bProcess2"/>
    <dgm:cxn modelId="{17B69549-3B87-4A25-B684-3FA311703DED}" type="presParOf" srcId="{2A6E6E52-F13C-4113-BF23-D8A8D3721B37}" destId="{D5A6498A-D5C9-4DCD-BA11-5EEE8928B051}" srcOrd="0" destOrd="0" presId="urn:microsoft.com/office/officeart/2005/8/layout/bProcess2"/>
    <dgm:cxn modelId="{94E33F71-202F-496F-BDBA-520C9BD5A1FA}" type="presParOf" srcId="{2A6E6E52-F13C-4113-BF23-D8A8D3721B37}" destId="{648C2072-ED58-4C9B-8428-2487A509B0F7}" srcOrd="1" destOrd="0" presId="urn:microsoft.com/office/officeart/2005/8/layout/bProcess2"/>
    <dgm:cxn modelId="{AF07B546-D360-4BEC-A1FF-691091319396}" type="presParOf" srcId="{0F59FC9C-D3AA-4243-B48B-9FC5885BA2DD}" destId="{C6F83114-8101-48B5-80FA-4C5297D92684}" srcOrd="13" destOrd="0" presId="urn:microsoft.com/office/officeart/2005/8/layout/bProcess2"/>
    <dgm:cxn modelId="{15767016-ECF7-4539-847E-B5A13BA69206}" type="presParOf" srcId="{0F59FC9C-D3AA-4243-B48B-9FC5885BA2DD}" destId="{FF71DC24-49B4-48DF-92D7-87508E300B0D}" srcOrd="14" destOrd="0" presId="urn:microsoft.com/office/officeart/2005/8/layout/bProcess2"/>
    <dgm:cxn modelId="{B3D1F83D-F68A-4B3E-A1A2-13B918D75253}" type="presParOf" srcId="{FF71DC24-49B4-48DF-92D7-87508E300B0D}" destId="{FC10C689-1417-40FF-8500-913F3E7871D7}" srcOrd="0" destOrd="0" presId="urn:microsoft.com/office/officeart/2005/8/layout/bProcess2"/>
    <dgm:cxn modelId="{50B0AE69-E386-4792-BEE8-F22ED7793CF0}" type="presParOf" srcId="{FF71DC24-49B4-48DF-92D7-87508E300B0D}" destId="{817CF4F8-9CDB-4D7C-9A30-606F374903A7}" srcOrd="1" destOrd="0" presId="urn:microsoft.com/office/officeart/2005/8/layout/bProcess2"/>
    <dgm:cxn modelId="{A9A820A0-4831-4D56-A36B-52D6D9602B9C}" type="presParOf" srcId="{0F59FC9C-D3AA-4243-B48B-9FC5885BA2DD}" destId="{105DE73F-BE2F-4FE2-BCB4-15E43452C855}" srcOrd="15" destOrd="0" presId="urn:microsoft.com/office/officeart/2005/8/layout/bProcess2"/>
    <dgm:cxn modelId="{1A5E17D3-3213-4C20-BFFC-5F1871A10CC2}" type="presParOf" srcId="{0F59FC9C-D3AA-4243-B48B-9FC5885BA2DD}" destId="{EC531BBB-3331-4393-9C70-521BC22C0A55}" srcOrd="16" destOrd="0" presId="urn:microsoft.com/office/officeart/2005/8/layout/bProcess2"/>
    <dgm:cxn modelId="{5EA4BD99-CC24-4481-BE0E-563AE7918C50}" type="presParOf" srcId="{EC531BBB-3331-4393-9C70-521BC22C0A55}" destId="{7E58FC70-C075-4E6B-88A6-0A2AAEA4B9BE}" srcOrd="0" destOrd="0" presId="urn:microsoft.com/office/officeart/2005/8/layout/bProcess2"/>
    <dgm:cxn modelId="{25BCE211-8275-4861-B040-078BCE6F4A97}" type="presParOf" srcId="{EC531BBB-3331-4393-9C70-521BC22C0A55}" destId="{4ED9159E-8D6D-4EBA-9404-CCBB6E86D857}" srcOrd="1" destOrd="0" presId="urn:microsoft.com/office/officeart/2005/8/layout/bProcess2"/>
    <dgm:cxn modelId="{E18E1ABA-AE67-4175-A092-2723956E4E75}" type="presParOf" srcId="{0F59FC9C-D3AA-4243-B48B-9FC5885BA2DD}" destId="{DD11F9C5-5577-41BC-8F91-862FA29B7843}" srcOrd="17" destOrd="0" presId="urn:microsoft.com/office/officeart/2005/8/layout/bProcess2"/>
    <dgm:cxn modelId="{A91AA43E-47FD-4448-B30A-46CF4E84C056}" type="presParOf" srcId="{0F59FC9C-D3AA-4243-B48B-9FC5885BA2DD}" destId="{3A006417-D1DE-405C-B9EF-8F25CE30CDB2}" srcOrd="18"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54F6C-F8FC-4B43-B618-8F53F33D527B}">
      <dsp:nvSpPr>
        <dsp:cNvPr id="0" name=""/>
        <dsp:cNvSpPr/>
      </dsp:nvSpPr>
      <dsp:spPr>
        <a:xfrm>
          <a:off x="817855" y="1552363"/>
          <a:ext cx="1609135" cy="1180050"/>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envio das imagens via </a:t>
          </a:r>
          <a:r>
            <a:rPr lang="pt-BR" sz="1100" b="1" kern="1200" dirty="0" err="1"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ownCloud</a:t>
          </a:r>
          <a:r>
            <a:rPr lang="pt-BR" sz="1100" b="1" kern="1200"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pela coleção</a:t>
          </a:r>
          <a:endParaRPr lang="pt-BR" sz="1100" b="1" kern="1200"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1053507" y="1725177"/>
        <a:ext cx="1137831" cy="834422"/>
      </dsp:txXfrm>
    </dsp:sp>
    <dsp:sp modelId="{4E08B3C5-66B6-4EC0-AAFD-9E1D1F2B1614}">
      <dsp:nvSpPr>
        <dsp:cNvPr id="0" name=""/>
        <dsp:cNvSpPr/>
      </dsp:nvSpPr>
      <dsp:spPr>
        <a:xfrm rot="10800000">
          <a:off x="1418960" y="2888859"/>
          <a:ext cx="406925" cy="298718"/>
        </a:xfrm>
        <a:prstGeom prst="triangle">
          <a:avLst/>
        </a:prstGeom>
        <a:solidFill>
          <a:schemeClr val="accent1">
            <a:alpha val="1000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228024E6-83D8-4C68-93BA-C9EDFD9DD7E8}">
      <dsp:nvSpPr>
        <dsp:cNvPr id="0" name=""/>
        <dsp:cNvSpPr/>
      </dsp:nvSpPr>
      <dsp:spPr>
        <a:xfrm>
          <a:off x="1085776" y="3327115"/>
          <a:ext cx="1073293" cy="787093"/>
        </a:xfrm>
        <a:prstGeom prst="ellipse">
          <a:avLst/>
        </a:prstGeom>
        <a:solidFill>
          <a:schemeClr val="accent1">
            <a:alpha val="1000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cópia para folder de trabalho</a:t>
          </a:r>
          <a:endParaRPr lang="pt-BR" sz="1100" b="1" kern="1200"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1242956" y="3442382"/>
        <a:ext cx="758933" cy="556559"/>
      </dsp:txXfrm>
    </dsp:sp>
    <dsp:sp modelId="{31B44392-B831-4E9B-A934-911D5D6410B6}">
      <dsp:nvSpPr>
        <dsp:cNvPr id="0" name=""/>
        <dsp:cNvSpPr/>
      </dsp:nvSpPr>
      <dsp:spPr>
        <a:xfrm rot="10800000">
          <a:off x="1418960" y="4364542"/>
          <a:ext cx="406925" cy="298718"/>
        </a:xfrm>
        <a:prstGeom prst="triangle">
          <a:avLst/>
        </a:prstGeom>
        <a:solidFill>
          <a:schemeClr val="accent1">
            <a:alpha val="1000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E25C4BC7-675A-4FB7-A07B-75052D80620B}">
      <dsp:nvSpPr>
        <dsp:cNvPr id="0" name=""/>
        <dsp:cNvSpPr/>
      </dsp:nvSpPr>
      <dsp:spPr>
        <a:xfrm>
          <a:off x="1085776" y="4896686"/>
          <a:ext cx="1073293" cy="787093"/>
        </a:xfrm>
        <a:prstGeom prst="ellipse">
          <a:avLst/>
        </a:prstGeom>
        <a:solidFill>
          <a:schemeClr val="accent1">
            <a:alpha val="1000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conversão de formato se necessário</a:t>
          </a:r>
          <a:endParaRPr lang="pt-BR" sz="1100" b="1" kern="1200"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1242956" y="5011953"/>
        <a:ext cx="758933" cy="556559"/>
      </dsp:txXfrm>
    </dsp:sp>
    <dsp:sp modelId="{628C60F3-CB51-4C24-AE9F-2F74DD563231}">
      <dsp:nvSpPr>
        <dsp:cNvPr id="0" name=""/>
        <dsp:cNvSpPr/>
      </dsp:nvSpPr>
      <dsp:spPr>
        <a:xfrm rot="5400000">
          <a:off x="2587895" y="5140873"/>
          <a:ext cx="406925" cy="298718"/>
        </a:xfrm>
        <a:prstGeom prst="triangle">
          <a:avLst/>
        </a:prstGeom>
        <a:solidFill>
          <a:schemeClr val="accent1">
            <a:alpha val="1000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13CE8186-6657-4A07-8997-3F09F0B7D5D3}">
      <dsp:nvSpPr>
        <dsp:cNvPr id="0" name=""/>
        <dsp:cNvSpPr/>
      </dsp:nvSpPr>
      <dsp:spPr>
        <a:xfrm>
          <a:off x="3120953" y="4896686"/>
          <a:ext cx="1073293" cy="787093"/>
        </a:xfrm>
        <a:prstGeom prst="ellipse">
          <a:avLst/>
        </a:prstGeom>
        <a:solidFill>
          <a:schemeClr val="accent1">
            <a:alpha val="1000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verificação visual</a:t>
          </a:r>
          <a:endParaRPr lang="pt-BR" sz="1100" b="1" kern="1200"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3278133" y="5011953"/>
        <a:ext cx="758933" cy="556559"/>
      </dsp:txXfrm>
    </dsp:sp>
    <dsp:sp modelId="{1E2459B6-EDA8-4F06-845A-8A18F28591F2}">
      <dsp:nvSpPr>
        <dsp:cNvPr id="0" name=""/>
        <dsp:cNvSpPr/>
      </dsp:nvSpPr>
      <dsp:spPr>
        <a:xfrm>
          <a:off x="3454137" y="4353252"/>
          <a:ext cx="406925" cy="298718"/>
        </a:xfrm>
        <a:prstGeom prst="triangle">
          <a:avLst/>
        </a:prstGeom>
        <a:solidFill>
          <a:schemeClr val="accent1">
            <a:alpha val="1000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688B4A9D-A1FA-4EE1-BFE2-E73C206DC106}">
      <dsp:nvSpPr>
        <dsp:cNvPr id="0" name=""/>
        <dsp:cNvSpPr/>
      </dsp:nvSpPr>
      <dsp:spPr>
        <a:xfrm>
          <a:off x="3008314" y="3315878"/>
          <a:ext cx="1298571" cy="809566"/>
        </a:xfrm>
        <a:prstGeom prst="ellipse">
          <a:avLst/>
        </a:prstGeom>
        <a:solidFill>
          <a:schemeClr val="accent1">
            <a:alpha val="1000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separação das imagens boas</a:t>
          </a:r>
          <a:endParaRPr lang="pt-BR" sz="1100" b="1" kern="1200"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3198485" y="3434436"/>
        <a:ext cx="918229" cy="572450"/>
      </dsp:txXfrm>
    </dsp:sp>
    <dsp:sp modelId="{479F4D90-ED67-4CE2-99E4-E8A7548E943F}">
      <dsp:nvSpPr>
        <dsp:cNvPr id="0" name=""/>
        <dsp:cNvSpPr/>
      </dsp:nvSpPr>
      <dsp:spPr>
        <a:xfrm>
          <a:off x="3454137" y="2772444"/>
          <a:ext cx="406925" cy="298718"/>
        </a:xfrm>
        <a:prstGeom prst="triangle">
          <a:avLst/>
        </a:prstGeom>
        <a:solidFill>
          <a:schemeClr val="accent1">
            <a:alpha val="1000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FE8750F5-302D-4C98-A2D1-C75BA217C342}">
      <dsp:nvSpPr>
        <dsp:cNvPr id="0" name=""/>
        <dsp:cNvSpPr/>
      </dsp:nvSpPr>
      <dsp:spPr>
        <a:xfrm>
          <a:off x="3120953" y="1757544"/>
          <a:ext cx="1073293" cy="787093"/>
        </a:xfrm>
        <a:prstGeom prst="ellipse">
          <a:avLst/>
        </a:prstGeom>
        <a:solidFill>
          <a:schemeClr val="accent5">
            <a:hueOff val="0"/>
            <a:satOff val="0"/>
            <a:lumOff val="0"/>
            <a:alpha val="1000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rotação, ajuste do nome, etc.	</a:t>
          </a:r>
          <a:endParaRPr lang="pt-BR" sz="1100" b="1" kern="1200"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3278133" y="1872811"/>
        <a:ext cx="758933" cy="556559"/>
      </dsp:txXfrm>
    </dsp:sp>
    <dsp:sp modelId="{BAB53C99-046C-47BB-86B3-13A15163A212}">
      <dsp:nvSpPr>
        <dsp:cNvPr id="0" name=""/>
        <dsp:cNvSpPr/>
      </dsp:nvSpPr>
      <dsp:spPr>
        <a:xfrm>
          <a:off x="3454137" y="1208491"/>
          <a:ext cx="406925" cy="298718"/>
        </a:xfrm>
        <a:prstGeom prst="triangle">
          <a:avLst/>
        </a:prstGeom>
        <a:solidFill>
          <a:schemeClr val="accent5">
            <a:hueOff val="0"/>
            <a:satOff val="0"/>
            <a:lumOff val="0"/>
            <a:alpha val="1000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648C2072-ED58-4C9B-8428-2487A509B0F7}">
      <dsp:nvSpPr>
        <dsp:cNvPr id="0" name=""/>
        <dsp:cNvSpPr/>
      </dsp:nvSpPr>
      <dsp:spPr>
        <a:xfrm>
          <a:off x="3120953" y="187973"/>
          <a:ext cx="1073293" cy="787093"/>
        </a:xfrm>
        <a:prstGeom prst="ellipse">
          <a:avLst/>
        </a:prstGeom>
        <a:solidFill>
          <a:schemeClr val="accent5">
            <a:hueOff val="0"/>
            <a:satOff val="0"/>
            <a:lumOff val="0"/>
            <a:alpha val="1000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envio para servidor FSI</a:t>
          </a:r>
          <a:endParaRPr lang="pt-BR" sz="1100" b="1" kern="1200"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3278133" y="303240"/>
        <a:ext cx="758933" cy="556559"/>
      </dsp:txXfrm>
    </dsp:sp>
    <dsp:sp modelId="{C6F83114-8101-48B5-80FA-4C5297D92684}">
      <dsp:nvSpPr>
        <dsp:cNvPr id="0" name=""/>
        <dsp:cNvSpPr/>
      </dsp:nvSpPr>
      <dsp:spPr>
        <a:xfrm rot="5400000">
          <a:off x="4480179" y="432160"/>
          <a:ext cx="406925" cy="298718"/>
        </a:xfrm>
        <a:prstGeom prst="triangle">
          <a:avLst/>
        </a:prstGeom>
        <a:solidFill>
          <a:schemeClr val="accent5">
            <a:hueOff val="0"/>
            <a:satOff val="0"/>
            <a:lumOff val="0"/>
            <a:alpha val="1000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817CF4F8-9CDB-4D7C-9A30-606F374903A7}">
      <dsp:nvSpPr>
        <dsp:cNvPr id="0" name=""/>
        <dsp:cNvSpPr/>
      </dsp:nvSpPr>
      <dsp:spPr>
        <a:xfrm>
          <a:off x="5156129" y="187973"/>
          <a:ext cx="1073293" cy="787093"/>
        </a:xfrm>
        <a:prstGeom prst="ellipse">
          <a:avLst/>
        </a:prstGeom>
        <a:solidFill>
          <a:schemeClr val="accent5">
            <a:hueOff val="0"/>
            <a:satOff val="0"/>
            <a:lumOff val="0"/>
            <a:alpha val="1000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verificação visual</a:t>
          </a:r>
          <a:br>
            <a:rPr lang="pt-BR" sz="1100" b="1" kern="1200"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100" b="1" kern="1200"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repetições</a:t>
          </a:r>
          <a:endParaRPr lang="pt-BR" sz="1100" b="1" kern="1200"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5313309" y="303240"/>
        <a:ext cx="758933" cy="556559"/>
      </dsp:txXfrm>
    </dsp:sp>
    <dsp:sp modelId="{105DE73F-BE2F-4FE2-BCB4-15E43452C855}">
      <dsp:nvSpPr>
        <dsp:cNvPr id="0" name=""/>
        <dsp:cNvSpPr/>
      </dsp:nvSpPr>
      <dsp:spPr>
        <a:xfrm rot="10800000">
          <a:off x="5489313" y="1209859"/>
          <a:ext cx="406925" cy="298718"/>
        </a:xfrm>
        <a:prstGeom prst="triangle">
          <a:avLst/>
        </a:prstGeom>
        <a:solidFill>
          <a:schemeClr val="accent5">
            <a:hueOff val="0"/>
            <a:satOff val="0"/>
            <a:lumOff val="0"/>
            <a:alpha val="10000"/>
          </a:schemeClr>
        </a:solidFill>
        <a:ln>
          <a:noFill/>
        </a:ln>
        <a:effectLst/>
      </dsp:spPr>
      <dsp:style>
        <a:lnRef idx="0">
          <a:scrgbClr r="0" g="0" b="0"/>
        </a:lnRef>
        <a:fillRef idx="1">
          <a:scrgbClr r="0" g="0" b="0"/>
        </a:fillRef>
        <a:effectRef idx="0">
          <a:scrgbClr r="0" g="0" b="0"/>
        </a:effectRef>
        <a:fontRef idx="minor">
          <a:schemeClr val="lt1"/>
        </a:fontRef>
      </dsp:style>
    </dsp:sp>
    <dsp:sp modelId="{4ED9159E-8D6D-4EBA-9404-CCBB6E86D857}">
      <dsp:nvSpPr>
        <dsp:cNvPr id="0" name=""/>
        <dsp:cNvSpPr/>
      </dsp:nvSpPr>
      <dsp:spPr>
        <a:xfrm>
          <a:off x="5080198" y="1726462"/>
          <a:ext cx="1225156" cy="849256"/>
        </a:xfrm>
        <a:prstGeom prst="ellipse">
          <a:avLst/>
        </a:prstGeom>
        <a:solidFill>
          <a:schemeClr val="accent5">
            <a:hueOff val="0"/>
            <a:satOff val="0"/>
            <a:lumOff val="0"/>
            <a:alpha val="1000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atualização banco exsiccatae</a:t>
          </a:r>
          <a:endParaRPr lang="pt-BR" sz="1100" b="1" kern="1200"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5259618" y="1850833"/>
        <a:ext cx="866316" cy="600514"/>
      </dsp:txXfrm>
    </dsp:sp>
    <dsp:sp modelId="{DD11F9C5-5577-41BC-8F91-862FA29B7843}">
      <dsp:nvSpPr>
        <dsp:cNvPr id="0" name=""/>
        <dsp:cNvSpPr/>
      </dsp:nvSpPr>
      <dsp:spPr>
        <a:xfrm rot="10800000">
          <a:off x="5357327" y="2716624"/>
          <a:ext cx="406925" cy="298718"/>
        </a:xfrm>
        <a:prstGeom prst="triangle">
          <a:avLst/>
        </a:prstGeom>
        <a:solidFill>
          <a:schemeClr val="accent5">
            <a:hueOff val="0"/>
            <a:satOff val="0"/>
            <a:lumOff val="0"/>
            <a:alpha val="1000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3A006417-D1DE-405C-B9EF-8F25CE30CDB2}">
      <dsp:nvSpPr>
        <dsp:cNvPr id="0" name=""/>
        <dsp:cNvSpPr/>
      </dsp:nvSpPr>
      <dsp:spPr>
        <a:xfrm>
          <a:off x="4888208" y="3139339"/>
          <a:ext cx="1609135" cy="1180050"/>
        </a:xfrm>
        <a:prstGeom prst="ellipse">
          <a:avLst/>
        </a:prstGeom>
        <a:solidFill>
          <a:schemeClr val="accent6">
            <a:hueOff val="0"/>
            <a:satOff val="0"/>
            <a:lumOff val="0"/>
            <a:alpha val="1000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atualização banco de dados </a:t>
          </a:r>
          <a:r>
            <a:rPr lang="pt-BR" sz="1100" b="1" i="1" kern="1200"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species</a:t>
          </a:r>
          <a:r>
            <a:rPr lang="pt-BR" sz="1100" b="1" kern="1200" dirty="0" smtClean="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Link</a:t>
          </a:r>
          <a:endParaRPr lang="pt-BR" sz="1100" b="1" kern="1200" dirty="0">
            <a:solidFill>
              <a:schemeClr val="bg1">
                <a:lumMod val="8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5123860" y="3312153"/>
        <a:ext cx="1137831" cy="834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54F6C-F8FC-4B43-B618-8F53F33D527B}">
      <dsp:nvSpPr>
        <dsp:cNvPr id="0" name=""/>
        <dsp:cNvSpPr/>
      </dsp:nvSpPr>
      <dsp:spPr>
        <a:xfrm>
          <a:off x="817855" y="1552363"/>
          <a:ext cx="1609135" cy="1180050"/>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envio das imagens via </a:t>
          </a:r>
          <a:r>
            <a:rPr lang="pt-BR" sz="1100" b="1" kern="1200" dirty="0" err="1"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ownCloud</a:t>
          </a:r>
          <a:r>
            <a:rPr lang="pt-BR" sz="1100" b="1" kern="1200"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pela coleção</a:t>
          </a:r>
          <a:endParaRPr lang="pt-BR" sz="1100" b="1" kern="1200"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1053507" y="1725177"/>
        <a:ext cx="1137831" cy="834422"/>
      </dsp:txXfrm>
    </dsp:sp>
    <dsp:sp modelId="{4E08B3C5-66B6-4EC0-AAFD-9E1D1F2B1614}">
      <dsp:nvSpPr>
        <dsp:cNvPr id="0" name=""/>
        <dsp:cNvSpPr/>
      </dsp:nvSpPr>
      <dsp:spPr>
        <a:xfrm rot="10800000">
          <a:off x="1418960" y="2888859"/>
          <a:ext cx="406925" cy="298718"/>
        </a:xfrm>
        <a:prstGeom prst="triangle">
          <a:avLst/>
        </a:prstGeom>
        <a:solidFill>
          <a:schemeClr val="accent2">
            <a:hueOff val="0"/>
            <a:satOff val="0"/>
            <a:lumOff val="0"/>
            <a:alphaOff val="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228024E6-83D8-4C68-93BA-C9EDFD9DD7E8}">
      <dsp:nvSpPr>
        <dsp:cNvPr id="0" name=""/>
        <dsp:cNvSpPr/>
      </dsp:nvSpPr>
      <dsp:spPr>
        <a:xfrm>
          <a:off x="1085776" y="3327115"/>
          <a:ext cx="1073293" cy="787093"/>
        </a:xfrm>
        <a:prstGeom prst="ellips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cópia para folder de trabalho</a:t>
          </a:r>
          <a:endParaRPr lang="pt-BR" sz="1100" b="1" kern="1200"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1242956" y="3442382"/>
        <a:ext cx="758933" cy="556559"/>
      </dsp:txXfrm>
    </dsp:sp>
    <dsp:sp modelId="{31B44392-B831-4E9B-A934-911D5D6410B6}">
      <dsp:nvSpPr>
        <dsp:cNvPr id="0" name=""/>
        <dsp:cNvSpPr/>
      </dsp:nvSpPr>
      <dsp:spPr>
        <a:xfrm rot="10800000">
          <a:off x="1418960" y="4364542"/>
          <a:ext cx="406925" cy="298718"/>
        </a:xfrm>
        <a:prstGeom prst="triangle">
          <a:avLst/>
        </a:prstGeom>
        <a:solidFill>
          <a:schemeClr val="accent3">
            <a:hueOff val="0"/>
            <a:satOff val="0"/>
            <a:lumOff val="0"/>
            <a:alphaOff val="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E25C4BC7-675A-4FB7-A07B-75052D80620B}">
      <dsp:nvSpPr>
        <dsp:cNvPr id="0" name=""/>
        <dsp:cNvSpPr/>
      </dsp:nvSpPr>
      <dsp:spPr>
        <a:xfrm>
          <a:off x="1085776" y="4896686"/>
          <a:ext cx="1073293" cy="787093"/>
        </a:xfrm>
        <a:prstGeom prst="ellips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conversão de formato se necessário</a:t>
          </a:r>
          <a:endParaRPr lang="pt-BR" sz="1100" b="1" kern="1200"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1242956" y="5011953"/>
        <a:ext cx="758933" cy="556559"/>
      </dsp:txXfrm>
    </dsp:sp>
    <dsp:sp modelId="{628C60F3-CB51-4C24-AE9F-2F74DD563231}">
      <dsp:nvSpPr>
        <dsp:cNvPr id="0" name=""/>
        <dsp:cNvSpPr/>
      </dsp:nvSpPr>
      <dsp:spPr>
        <a:xfrm rot="5400000">
          <a:off x="2587895" y="5140873"/>
          <a:ext cx="406925" cy="298718"/>
        </a:xfrm>
        <a:prstGeom prst="triangle">
          <a:avLst/>
        </a:prstGeom>
        <a:solidFill>
          <a:schemeClr val="accent4">
            <a:hueOff val="0"/>
            <a:satOff val="0"/>
            <a:lumOff val="0"/>
            <a:alphaOff val="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13CE8186-6657-4A07-8997-3F09F0B7D5D3}">
      <dsp:nvSpPr>
        <dsp:cNvPr id="0" name=""/>
        <dsp:cNvSpPr/>
      </dsp:nvSpPr>
      <dsp:spPr>
        <a:xfrm>
          <a:off x="3120953" y="4896686"/>
          <a:ext cx="1073293" cy="787093"/>
        </a:xfrm>
        <a:prstGeom prst="ellipse">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verificação visual</a:t>
          </a:r>
          <a:endParaRPr lang="pt-BR" sz="1100" b="1" kern="1200"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3278133" y="5011953"/>
        <a:ext cx="758933" cy="556559"/>
      </dsp:txXfrm>
    </dsp:sp>
    <dsp:sp modelId="{1E2459B6-EDA8-4F06-845A-8A18F28591F2}">
      <dsp:nvSpPr>
        <dsp:cNvPr id="0" name=""/>
        <dsp:cNvSpPr/>
      </dsp:nvSpPr>
      <dsp:spPr>
        <a:xfrm>
          <a:off x="3454137" y="4353252"/>
          <a:ext cx="406925" cy="298718"/>
        </a:xfrm>
        <a:prstGeom prst="triangle">
          <a:avLst/>
        </a:prstGeom>
        <a:solidFill>
          <a:schemeClr val="accent5">
            <a:hueOff val="0"/>
            <a:satOff val="0"/>
            <a:lumOff val="0"/>
            <a:alphaOff val="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688B4A9D-A1FA-4EE1-BFE2-E73C206DC106}">
      <dsp:nvSpPr>
        <dsp:cNvPr id="0" name=""/>
        <dsp:cNvSpPr/>
      </dsp:nvSpPr>
      <dsp:spPr>
        <a:xfrm>
          <a:off x="3008314" y="3315878"/>
          <a:ext cx="1298571" cy="809566"/>
        </a:xfrm>
        <a:prstGeom prst="ellipse">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separação das imagens boas</a:t>
          </a:r>
          <a:endParaRPr lang="pt-BR" sz="1100" b="1" kern="1200"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3198485" y="3434436"/>
        <a:ext cx="918229" cy="572450"/>
      </dsp:txXfrm>
    </dsp:sp>
    <dsp:sp modelId="{479F4D90-ED67-4CE2-99E4-E8A7548E943F}">
      <dsp:nvSpPr>
        <dsp:cNvPr id="0" name=""/>
        <dsp:cNvSpPr/>
      </dsp:nvSpPr>
      <dsp:spPr>
        <a:xfrm>
          <a:off x="3454137" y="2772444"/>
          <a:ext cx="406925" cy="298718"/>
        </a:xfrm>
        <a:prstGeom prst="triangle">
          <a:avLst/>
        </a:prstGeom>
        <a:solidFill>
          <a:schemeClr val="accent6">
            <a:hueOff val="0"/>
            <a:satOff val="0"/>
            <a:lumOff val="0"/>
            <a:alphaOff val="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FE8750F5-302D-4C98-A2D1-C75BA217C342}">
      <dsp:nvSpPr>
        <dsp:cNvPr id="0" name=""/>
        <dsp:cNvSpPr/>
      </dsp:nvSpPr>
      <dsp:spPr>
        <a:xfrm>
          <a:off x="3120953" y="1757544"/>
          <a:ext cx="1073293" cy="787093"/>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rotação, ajuste do nome, etc.	</a:t>
          </a:r>
          <a:endParaRPr lang="pt-BR" sz="1100" b="1" kern="1200"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3278133" y="1872811"/>
        <a:ext cx="758933" cy="556559"/>
      </dsp:txXfrm>
    </dsp:sp>
    <dsp:sp modelId="{BAB53C99-046C-47BB-86B3-13A15163A212}">
      <dsp:nvSpPr>
        <dsp:cNvPr id="0" name=""/>
        <dsp:cNvSpPr/>
      </dsp:nvSpPr>
      <dsp:spPr>
        <a:xfrm>
          <a:off x="3454137" y="1208491"/>
          <a:ext cx="406925" cy="298718"/>
        </a:xfrm>
        <a:prstGeom prst="triangle">
          <a:avLst/>
        </a:prstGeom>
        <a:solidFill>
          <a:schemeClr val="accent2">
            <a:hueOff val="0"/>
            <a:satOff val="0"/>
            <a:lumOff val="0"/>
            <a:alphaOff val="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648C2072-ED58-4C9B-8428-2487A509B0F7}">
      <dsp:nvSpPr>
        <dsp:cNvPr id="0" name=""/>
        <dsp:cNvSpPr/>
      </dsp:nvSpPr>
      <dsp:spPr>
        <a:xfrm>
          <a:off x="3120953" y="187973"/>
          <a:ext cx="1073293" cy="787093"/>
        </a:xfrm>
        <a:prstGeom prst="ellips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envio para servidor FSI</a:t>
          </a:r>
          <a:endParaRPr lang="pt-BR" sz="1100" b="1" kern="1200"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3278133" y="303240"/>
        <a:ext cx="758933" cy="556559"/>
      </dsp:txXfrm>
    </dsp:sp>
    <dsp:sp modelId="{C6F83114-8101-48B5-80FA-4C5297D92684}">
      <dsp:nvSpPr>
        <dsp:cNvPr id="0" name=""/>
        <dsp:cNvSpPr/>
      </dsp:nvSpPr>
      <dsp:spPr>
        <a:xfrm rot="5400000">
          <a:off x="4480179" y="432160"/>
          <a:ext cx="406925" cy="298718"/>
        </a:xfrm>
        <a:prstGeom prst="triangle">
          <a:avLst/>
        </a:prstGeom>
        <a:solidFill>
          <a:schemeClr val="accent3">
            <a:hueOff val="0"/>
            <a:satOff val="0"/>
            <a:lumOff val="0"/>
            <a:alphaOff val="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817CF4F8-9CDB-4D7C-9A30-606F374903A7}">
      <dsp:nvSpPr>
        <dsp:cNvPr id="0" name=""/>
        <dsp:cNvSpPr/>
      </dsp:nvSpPr>
      <dsp:spPr>
        <a:xfrm>
          <a:off x="5156129" y="187973"/>
          <a:ext cx="1073293" cy="787093"/>
        </a:xfrm>
        <a:prstGeom prst="ellips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verificação visual</a:t>
          </a:r>
          <a:b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repetições</a:t>
          </a:r>
          <a:endParaRPr lang="pt-BR" sz="1100" b="1" kern="1200"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5313309" y="303240"/>
        <a:ext cx="758933" cy="556559"/>
      </dsp:txXfrm>
    </dsp:sp>
    <dsp:sp modelId="{105DE73F-BE2F-4FE2-BCB4-15E43452C855}">
      <dsp:nvSpPr>
        <dsp:cNvPr id="0" name=""/>
        <dsp:cNvSpPr/>
      </dsp:nvSpPr>
      <dsp:spPr>
        <a:xfrm rot="10800000">
          <a:off x="5489313" y="1209859"/>
          <a:ext cx="406925" cy="298718"/>
        </a:xfrm>
        <a:prstGeom prst="triangl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D9159E-8D6D-4EBA-9404-CCBB6E86D857}">
      <dsp:nvSpPr>
        <dsp:cNvPr id="0" name=""/>
        <dsp:cNvSpPr/>
      </dsp:nvSpPr>
      <dsp:spPr>
        <a:xfrm>
          <a:off x="5080198" y="1726462"/>
          <a:ext cx="1225156" cy="849256"/>
        </a:xfrm>
        <a:prstGeom prst="ellipse">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atualização banco exsiccatae</a:t>
          </a:r>
          <a:endParaRPr lang="pt-BR" sz="1100" b="1" kern="1200"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5259618" y="1850833"/>
        <a:ext cx="866316" cy="600514"/>
      </dsp:txXfrm>
    </dsp:sp>
    <dsp:sp modelId="{DD11F9C5-5577-41BC-8F91-862FA29B7843}">
      <dsp:nvSpPr>
        <dsp:cNvPr id="0" name=""/>
        <dsp:cNvSpPr/>
      </dsp:nvSpPr>
      <dsp:spPr>
        <a:xfrm rot="10800000">
          <a:off x="5357327" y="2716624"/>
          <a:ext cx="406925" cy="298718"/>
        </a:xfrm>
        <a:prstGeom prst="triangle">
          <a:avLst/>
        </a:prstGeom>
        <a:solidFill>
          <a:schemeClr val="accent5">
            <a:hueOff val="0"/>
            <a:satOff val="0"/>
            <a:lumOff val="0"/>
            <a:alphaOff val="0"/>
          </a:schemeClr>
        </a:solidFill>
        <a:ln>
          <a:noFill/>
        </a:ln>
        <a:effectLst>
          <a:outerShdw blurRad="76200" dir="18900000" sy="23000" kx="-1200000" algn="bl" rotWithShape="0">
            <a:prstClr val="black">
              <a:alpha val="20000"/>
            </a:prstClr>
          </a:outerShdw>
        </a:effectLst>
      </dsp:spPr>
      <dsp:style>
        <a:lnRef idx="0">
          <a:scrgbClr r="0" g="0" b="0"/>
        </a:lnRef>
        <a:fillRef idx="1">
          <a:scrgbClr r="0" g="0" b="0"/>
        </a:fillRef>
        <a:effectRef idx="0">
          <a:scrgbClr r="0" g="0" b="0"/>
        </a:effectRef>
        <a:fontRef idx="minor">
          <a:schemeClr val="lt1"/>
        </a:fontRef>
      </dsp:style>
    </dsp:sp>
    <dsp:sp modelId="{3A006417-D1DE-405C-B9EF-8F25CE30CDB2}">
      <dsp:nvSpPr>
        <dsp:cNvPr id="0" name=""/>
        <dsp:cNvSpPr/>
      </dsp:nvSpPr>
      <dsp:spPr>
        <a:xfrm>
          <a:off x="4888208" y="3139339"/>
          <a:ext cx="1609135" cy="1180050"/>
        </a:xfrm>
        <a:prstGeom prst="ellipse">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atualização banco de dados </a:t>
          </a:r>
          <a:r>
            <a:rPr lang="pt-BR" sz="1100" b="1" i="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species</a:t>
          </a:r>
          <a:r>
            <a:rPr lang="pt-BR" sz="11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Link</a:t>
          </a:r>
          <a:endParaRPr lang="pt-BR" sz="1100" b="1" kern="1200"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dsp:txBody>
      <dsp:txXfrm>
        <a:off x="5123860" y="3312153"/>
        <a:ext cx="1137831" cy="83442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pt-BR"/>
          </a:p>
        </p:txBody>
      </p:sp>
      <p:sp>
        <p:nvSpPr>
          <p:cNvPr id="3" name="Espaço Reservado para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D0DEF513-6C96-4E93-916D-EF08325439FB}" type="datetimeFigureOut">
              <a:rPr lang="pt-BR" smtClean="0"/>
              <a:t>14/06/2019</a:t>
            </a:fld>
            <a:endParaRPr lang="pt-BR"/>
          </a:p>
        </p:txBody>
      </p:sp>
      <p:sp>
        <p:nvSpPr>
          <p:cNvPr id="4" name="Espaço Reservado para Imagem de Slide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pt-BR"/>
          </a:p>
        </p:txBody>
      </p:sp>
      <p:sp>
        <p:nvSpPr>
          <p:cNvPr id="5" name="Espaço Reservado para Anotaçõ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pt-BR"/>
          </a:p>
        </p:txBody>
      </p:sp>
      <p:sp>
        <p:nvSpPr>
          <p:cNvPr id="7" name="Espaço Reservado para Número de Slid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24F08084-E901-4E61-B7B0-DE493FA90325}" type="slidenum">
              <a:rPr lang="pt-BR" smtClean="0"/>
              <a:t>‹nº›</a:t>
            </a:fld>
            <a:endParaRPr lang="pt-BR"/>
          </a:p>
        </p:txBody>
      </p:sp>
    </p:spTree>
    <p:extLst>
      <p:ext uri="{BB962C8B-B14F-4D97-AF65-F5344CB8AC3E}">
        <p14:creationId xmlns:p14="http://schemas.microsoft.com/office/powerpoint/2010/main" val="178244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1</a:t>
            </a:fld>
            <a:endParaRPr lang="pt-BR"/>
          </a:p>
        </p:txBody>
      </p:sp>
    </p:spTree>
    <p:extLst>
      <p:ext uri="{BB962C8B-B14F-4D97-AF65-F5344CB8AC3E}">
        <p14:creationId xmlns:p14="http://schemas.microsoft.com/office/powerpoint/2010/main" val="2740540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Necessário estabelecer padrões que</a:t>
            </a:r>
            <a:r>
              <a:rPr lang="pt-BR" baseline="0" dirty="0" smtClean="0"/>
              <a:t> atendessem a todos os grupos taxonômicos na rede</a:t>
            </a:r>
            <a:endParaRPr lang="pt-BR" dirty="0" smtClean="0"/>
          </a:p>
          <a:p>
            <a:endParaRPr lang="pt-BR" baseline="0" dirty="0" smtClean="0"/>
          </a:p>
          <a:p>
            <a:r>
              <a:rPr lang="pt-BR" baseline="0" dirty="0" smtClean="0"/>
              <a:t>Usando as experiências de coleções do país e do exterior que participado do projeto da </a:t>
            </a:r>
            <a:r>
              <a:rPr lang="pt-BR" baseline="0" dirty="0" err="1" smtClean="0"/>
              <a:t>Mellon</a:t>
            </a:r>
            <a:r>
              <a:rPr lang="pt-BR" baseline="0" dirty="0" smtClean="0"/>
              <a:t> Foundation / JSTOR (????) de digitalização dos tipos</a:t>
            </a:r>
          </a:p>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13</a:t>
            </a:fld>
            <a:endParaRPr lang="pt-BR"/>
          </a:p>
        </p:txBody>
      </p:sp>
    </p:spTree>
    <p:extLst>
      <p:ext uri="{BB962C8B-B14F-4D97-AF65-F5344CB8AC3E}">
        <p14:creationId xmlns:p14="http://schemas.microsoft.com/office/powerpoint/2010/main" val="692842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Iniciad</a:t>
            </a:r>
            <a:r>
              <a:rPr lang="pt-BR" baseline="0" dirty="0" smtClean="0"/>
              <a:t>o pelo código da coleção seguido de um número fixo de dígitos</a:t>
            </a:r>
          </a:p>
          <a:p>
            <a:endParaRPr lang="pt-BR" baseline="0" dirty="0" smtClean="0"/>
          </a:p>
          <a:p>
            <a:r>
              <a:rPr lang="pt-BR" baseline="0" dirty="0" smtClean="0"/>
              <a:t>Não tem relação com o número de tombo</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14</a:t>
            </a:fld>
            <a:endParaRPr lang="pt-BR"/>
          </a:p>
        </p:txBody>
      </p:sp>
    </p:spTree>
    <p:extLst>
      <p:ext uri="{BB962C8B-B14F-4D97-AF65-F5344CB8AC3E}">
        <p14:creationId xmlns:p14="http://schemas.microsoft.com/office/powerpoint/2010/main" val="988555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15</a:t>
            </a:fld>
            <a:endParaRPr lang="pt-BR"/>
          </a:p>
        </p:txBody>
      </p:sp>
    </p:spTree>
    <p:extLst>
      <p:ext uri="{BB962C8B-B14F-4D97-AF65-F5344CB8AC3E}">
        <p14:creationId xmlns:p14="http://schemas.microsoft.com/office/powerpoint/2010/main" val="3025688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Formatos</a:t>
            </a:r>
            <a:r>
              <a:rPr lang="pt-BR" baseline="0" dirty="0" smtClean="0"/>
              <a:t> aceitos  e formatos proprietários</a:t>
            </a:r>
          </a:p>
          <a:p>
            <a:endParaRPr lang="pt-BR" baseline="0" dirty="0" smtClean="0"/>
          </a:p>
          <a:p>
            <a:r>
              <a:rPr lang="pt-BR" baseline="0" dirty="0" smtClean="0"/>
              <a:t>NEF 	Nikon</a:t>
            </a:r>
          </a:p>
          <a:p>
            <a:r>
              <a:rPr lang="pt-BR" baseline="0" dirty="0" smtClean="0"/>
              <a:t>CR2	Canon</a:t>
            </a:r>
          </a:p>
          <a:p>
            <a:r>
              <a:rPr lang="pt-BR" baseline="0" dirty="0" smtClean="0"/>
              <a:t>DNG	Adobe para unificar formatos </a:t>
            </a:r>
            <a:r>
              <a:rPr lang="pt-BR" baseline="0" dirty="0" err="1" smtClean="0"/>
              <a:t>raw</a:t>
            </a:r>
            <a:endParaRPr lang="pt-BR" baseline="0" dirty="0" smtClean="0"/>
          </a:p>
          <a:p>
            <a:r>
              <a:rPr lang="pt-BR" baseline="0" dirty="0" smtClean="0"/>
              <a:t> </a:t>
            </a:r>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16</a:t>
            </a:fld>
            <a:endParaRPr lang="pt-BR"/>
          </a:p>
        </p:txBody>
      </p:sp>
    </p:spTree>
    <p:extLst>
      <p:ext uri="{BB962C8B-B14F-4D97-AF65-F5344CB8AC3E}">
        <p14:creationId xmlns:p14="http://schemas.microsoft.com/office/powerpoint/2010/main" val="2647052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18</a:t>
            </a:fld>
            <a:endParaRPr lang="pt-BR"/>
          </a:p>
        </p:txBody>
      </p:sp>
    </p:spTree>
    <p:extLst>
      <p:ext uri="{BB962C8B-B14F-4D97-AF65-F5344CB8AC3E}">
        <p14:creationId xmlns:p14="http://schemas.microsoft.com/office/powerpoint/2010/main" val="3615557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vários espécimes na mesma cartolina</a:t>
            </a:r>
          </a:p>
          <a:p>
            <a:endParaRPr lang="pt-BR" dirty="0" smtClean="0"/>
          </a:p>
          <a:p>
            <a:r>
              <a:rPr lang="pt-BR" dirty="0" smtClean="0"/>
              <a:t>uma</a:t>
            </a:r>
            <a:r>
              <a:rPr lang="pt-BR" baseline="0" dirty="0" smtClean="0"/>
              <a:t> imagem para cada código de barras</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19</a:t>
            </a:fld>
            <a:endParaRPr lang="pt-BR"/>
          </a:p>
        </p:txBody>
      </p:sp>
    </p:spTree>
    <p:extLst>
      <p:ext uri="{BB962C8B-B14F-4D97-AF65-F5344CB8AC3E}">
        <p14:creationId xmlns:p14="http://schemas.microsoft.com/office/powerpoint/2010/main" val="2956377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smtClean="0"/>
              <a:t>várias cartolinas</a:t>
            </a:r>
            <a:r>
              <a:rPr lang="pt-BR" baseline="0" dirty="0" smtClean="0"/>
              <a:t> para o mesmo espécime</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20</a:t>
            </a:fld>
            <a:endParaRPr lang="pt-BR"/>
          </a:p>
        </p:txBody>
      </p:sp>
    </p:spTree>
    <p:extLst>
      <p:ext uri="{BB962C8B-B14F-4D97-AF65-F5344CB8AC3E}">
        <p14:creationId xmlns:p14="http://schemas.microsoft.com/office/powerpoint/2010/main" val="3638151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nesse caso, usamos sufixos</a:t>
            </a:r>
            <a:r>
              <a:rPr lang="pt-BR" baseline="0" dirty="0" smtClean="0"/>
              <a:t> para diferenciar as imagens</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21</a:t>
            </a:fld>
            <a:endParaRPr lang="pt-BR"/>
          </a:p>
        </p:txBody>
      </p:sp>
    </p:spTree>
    <p:extLst>
      <p:ext uri="{BB962C8B-B14F-4D97-AF65-F5344CB8AC3E}">
        <p14:creationId xmlns:p14="http://schemas.microsoft.com/office/powerpoint/2010/main" val="3124556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22</a:t>
            </a:fld>
            <a:endParaRPr lang="pt-BR"/>
          </a:p>
        </p:txBody>
      </p:sp>
    </p:spTree>
    <p:extLst>
      <p:ext uri="{BB962C8B-B14F-4D97-AF65-F5344CB8AC3E}">
        <p14:creationId xmlns:p14="http://schemas.microsoft.com/office/powerpoint/2010/main" val="4203807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IMPORTANTE</a:t>
            </a:r>
            <a:r>
              <a:rPr lang="pt-BR" baseline="0" dirty="0" smtClean="0"/>
              <a:t> mostrar o processo</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29</a:t>
            </a:fld>
            <a:endParaRPr lang="pt-BR"/>
          </a:p>
        </p:txBody>
      </p:sp>
    </p:spTree>
    <p:extLst>
      <p:ext uri="{BB962C8B-B14F-4D97-AF65-F5344CB8AC3E}">
        <p14:creationId xmlns:p14="http://schemas.microsoft.com/office/powerpoint/2010/main" val="210506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2</a:t>
            </a:fld>
            <a:endParaRPr lang="pt-BR"/>
          </a:p>
        </p:txBody>
      </p:sp>
    </p:spTree>
    <p:extLst>
      <p:ext uri="{BB962C8B-B14F-4D97-AF65-F5344CB8AC3E}">
        <p14:creationId xmlns:p14="http://schemas.microsoft.com/office/powerpoint/2010/main" val="3969253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aseline="0" dirty="0" smtClean="0"/>
              <a:t>outras possibilidades: </a:t>
            </a:r>
            <a:r>
              <a:rPr lang="pt-BR" baseline="0" dirty="0" err="1" smtClean="0"/>
              <a:t>ftp</a:t>
            </a:r>
            <a:r>
              <a:rPr lang="pt-BR" baseline="0" dirty="0" smtClean="0"/>
              <a:t>, disco rígido </a:t>
            </a:r>
          </a:p>
          <a:p>
            <a:endParaRPr lang="pt-BR" baseline="0" dirty="0" smtClean="0"/>
          </a:p>
          <a:p>
            <a:r>
              <a:rPr lang="pt-BR" baseline="0" dirty="0" err="1" smtClean="0"/>
              <a:t>ownCloud</a:t>
            </a:r>
            <a:r>
              <a:rPr lang="pt-BR" baseline="0" dirty="0" smtClean="0"/>
              <a:t> preferencial  	facilidade de uso</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30</a:t>
            </a:fld>
            <a:endParaRPr lang="pt-BR"/>
          </a:p>
        </p:txBody>
      </p:sp>
    </p:spTree>
    <p:extLst>
      <p:ext uri="{BB962C8B-B14F-4D97-AF65-F5344CB8AC3E}">
        <p14:creationId xmlns:p14="http://schemas.microsoft.com/office/powerpoint/2010/main" val="1754958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IMPORTANTE</a:t>
            </a:r>
            <a:r>
              <a:rPr lang="pt-BR" baseline="0" dirty="0" smtClean="0"/>
              <a:t> mostrar o processo</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33</a:t>
            </a:fld>
            <a:endParaRPr lang="pt-BR"/>
          </a:p>
        </p:txBody>
      </p:sp>
    </p:spTree>
    <p:extLst>
      <p:ext uri="{BB962C8B-B14F-4D97-AF65-F5344CB8AC3E}">
        <p14:creationId xmlns:p14="http://schemas.microsoft.com/office/powerpoint/2010/main" val="3296520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Belo Horizonte</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36</a:t>
            </a:fld>
            <a:endParaRPr lang="pt-BR"/>
          </a:p>
        </p:txBody>
      </p:sp>
    </p:spTree>
    <p:extLst>
      <p:ext uri="{BB962C8B-B14F-4D97-AF65-F5344CB8AC3E}">
        <p14:creationId xmlns:p14="http://schemas.microsoft.com/office/powerpoint/2010/main" val="3547481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Unesp - Botucatu</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37</a:t>
            </a:fld>
            <a:endParaRPr lang="pt-BR"/>
          </a:p>
        </p:txBody>
      </p:sp>
    </p:spTree>
    <p:extLst>
      <p:ext uri="{BB962C8B-B14F-4D97-AF65-F5344CB8AC3E}">
        <p14:creationId xmlns:p14="http://schemas.microsoft.com/office/powerpoint/2010/main" val="4224737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imagens</a:t>
            </a:r>
            <a:r>
              <a:rPr lang="pt-BR" baseline="0" dirty="0" smtClean="0"/>
              <a:t> de fungos em campo com legendas e calibradas para medidas</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42</a:t>
            </a:fld>
            <a:endParaRPr lang="pt-BR"/>
          </a:p>
        </p:txBody>
      </p:sp>
    </p:spTree>
    <p:extLst>
      <p:ext uri="{BB962C8B-B14F-4D97-AF65-F5344CB8AC3E}">
        <p14:creationId xmlns:p14="http://schemas.microsoft.com/office/powerpoint/2010/main" val="3426899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gráfico com</a:t>
            </a:r>
            <a:r>
              <a:rPr lang="pt-BR" baseline="0" dirty="0" smtClean="0"/>
              <a:t> a evolução das imagens armazenadas pela coleção</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49</a:t>
            </a:fld>
            <a:endParaRPr lang="pt-BR"/>
          </a:p>
        </p:txBody>
      </p:sp>
    </p:spTree>
    <p:extLst>
      <p:ext uri="{BB962C8B-B14F-4D97-AF65-F5344CB8AC3E}">
        <p14:creationId xmlns:p14="http://schemas.microsoft.com/office/powerpoint/2010/main" val="740271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50</a:t>
            </a:fld>
            <a:endParaRPr lang="pt-BR"/>
          </a:p>
        </p:txBody>
      </p:sp>
    </p:spTree>
    <p:extLst>
      <p:ext uri="{BB962C8B-B14F-4D97-AF65-F5344CB8AC3E}">
        <p14:creationId xmlns:p14="http://schemas.microsoft.com/office/powerpoint/2010/main" val="126039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57</a:t>
            </a:fld>
            <a:endParaRPr lang="pt-BR"/>
          </a:p>
        </p:txBody>
      </p:sp>
    </p:spTree>
    <p:extLst>
      <p:ext uri="{BB962C8B-B14F-4D97-AF65-F5344CB8AC3E}">
        <p14:creationId xmlns:p14="http://schemas.microsoft.com/office/powerpoint/2010/main" val="2227059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58</a:t>
            </a:fld>
            <a:endParaRPr lang="pt-BR"/>
          </a:p>
        </p:txBody>
      </p:sp>
    </p:spTree>
    <p:extLst>
      <p:ext uri="{BB962C8B-B14F-4D97-AF65-F5344CB8AC3E}">
        <p14:creationId xmlns:p14="http://schemas.microsoft.com/office/powerpoint/2010/main" val="193624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59</a:t>
            </a:fld>
            <a:endParaRPr lang="pt-BR"/>
          </a:p>
        </p:txBody>
      </p:sp>
    </p:spTree>
    <p:extLst>
      <p:ext uri="{BB962C8B-B14F-4D97-AF65-F5344CB8AC3E}">
        <p14:creationId xmlns:p14="http://schemas.microsoft.com/office/powerpoint/2010/main" val="3593718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Organização</a:t>
            </a:r>
            <a:r>
              <a:rPr lang="pt-BR" baseline="0" dirty="0" smtClean="0"/>
              <a:t> não governamental, sem fins lucrativos</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3</a:t>
            </a:fld>
            <a:endParaRPr lang="pt-BR"/>
          </a:p>
        </p:txBody>
      </p:sp>
    </p:spTree>
    <p:extLst>
      <p:ext uri="{BB962C8B-B14F-4D97-AF65-F5344CB8AC3E}">
        <p14:creationId xmlns:p14="http://schemas.microsoft.com/office/powerpoint/2010/main" val="4103881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72</a:t>
            </a:fld>
            <a:endParaRPr lang="pt-BR"/>
          </a:p>
        </p:txBody>
      </p:sp>
    </p:spTree>
    <p:extLst>
      <p:ext uri="{BB962C8B-B14F-4D97-AF65-F5344CB8AC3E}">
        <p14:creationId xmlns:p14="http://schemas.microsoft.com/office/powerpoint/2010/main" val="2643042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4</a:t>
            </a:fld>
            <a:endParaRPr lang="pt-BR"/>
          </a:p>
        </p:txBody>
      </p:sp>
    </p:spTree>
    <p:extLst>
      <p:ext uri="{BB962C8B-B14F-4D97-AF65-F5344CB8AC3E}">
        <p14:creationId xmlns:p14="http://schemas.microsoft.com/office/powerpoint/2010/main" val="2669939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5</a:t>
            </a:fld>
            <a:endParaRPr lang="pt-BR"/>
          </a:p>
        </p:txBody>
      </p:sp>
    </p:spTree>
    <p:extLst>
      <p:ext uri="{BB962C8B-B14F-4D97-AF65-F5344CB8AC3E}">
        <p14:creationId xmlns:p14="http://schemas.microsoft.com/office/powerpoint/2010/main" val="3506020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6</a:t>
            </a:fld>
            <a:endParaRPr lang="pt-BR"/>
          </a:p>
        </p:txBody>
      </p:sp>
    </p:spTree>
    <p:extLst>
      <p:ext uri="{BB962C8B-B14F-4D97-AF65-F5344CB8AC3E}">
        <p14:creationId xmlns:p14="http://schemas.microsoft.com/office/powerpoint/2010/main" val="3310994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Servidor no</a:t>
            </a:r>
            <a:r>
              <a:rPr lang="pt-BR" baseline="0" dirty="0" smtClean="0"/>
              <a:t> CDC da RNP em Recife </a:t>
            </a:r>
          </a:p>
          <a:p>
            <a:r>
              <a:rPr lang="pt-BR" baseline="0" dirty="0" smtClean="0"/>
              <a:t>37 TB de espaço em disco</a:t>
            </a:r>
          </a:p>
          <a:p>
            <a:r>
              <a:rPr lang="pt-BR" baseline="0" dirty="0" smtClean="0"/>
              <a:t>Gerenciamento quase 2 milhões e meio de imagens</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8</a:t>
            </a:fld>
            <a:endParaRPr lang="pt-BR"/>
          </a:p>
        </p:txBody>
      </p:sp>
    </p:spTree>
    <p:extLst>
      <p:ext uri="{BB962C8B-B14F-4D97-AF65-F5344CB8AC3E}">
        <p14:creationId xmlns:p14="http://schemas.microsoft.com/office/powerpoint/2010/main" val="4137112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smtClean="0"/>
              <a:t>FCM	Fototeca Cristiano Menezes –</a:t>
            </a:r>
            <a:r>
              <a:rPr lang="pt-BR" b="1" baseline="0" dirty="0" smtClean="0"/>
              <a:t> abelhas</a:t>
            </a:r>
          </a:p>
          <a:p>
            <a:endParaRPr lang="pt-BR" b="1" baseline="0" dirty="0" smtClean="0"/>
          </a:p>
          <a:p>
            <a:r>
              <a:rPr lang="pt-BR" b="1" dirty="0" smtClean="0"/>
              <a:t>FMM	Fototeca Mauricio Mercadante</a:t>
            </a:r>
            <a:r>
              <a:rPr lang="pt-BR" b="1" baseline="0" dirty="0" smtClean="0"/>
              <a:t>  - ênfase nas plantas do cerrado</a:t>
            </a:r>
          </a:p>
          <a:p>
            <a:endParaRPr lang="pt-BR" b="1" dirty="0" smtClean="0"/>
          </a:p>
          <a:p>
            <a:r>
              <a:rPr lang="pt-BR" b="1" dirty="0" smtClean="0">
                <a:solidFill>
                  <a:schemeClr val="accent5">
                    <a:lumMod val="75000"/>
                  </a:schemeClr>
                </a:solidFill>
              </a:rPr>
              <a:t>FPS	Fototeca Paulo </a:t>
            </a:r>
            <a:r>
              <a:rPr lang="pt-BR" b="1" dirty="0" err="1" smtClean="0">
                <a:solidFill>
                  <a:schemeClr val="accent5">
                    <a:lumMod val="75000"/>
                  </a:schemeClr>
                </a:solidFill>
              </a:rPr>
              <a:t>Schwirkowski</a:t>
            </a:r>
            <a:r>
              <a:rPr lang="pt-BR" b="1" dirty="0" smtClean="0">
                <a:solidFill>
                  <a:schemeClr val="accent5">
                    <a:lumMod val="75000"/>
                  </a:schemeClr>
                </a:solidFill>
              </a:rPr>
              <a:t>  - São Bento do Sul – SC  -	ênfase Mata</a:t>
            </a:r>
            <a:r>
              <a:rPr lang="pt-BR" b="1" baseline="0" dirty="0" smtClean="0">
                <a:solidFill>
                  <a:schemeClr val="accent5">
                    <a:lumMod val="75000"/>
                  </a:schemeClr>
                </a:solidFill>
              </a:rPr>
              <a:t> Atlântica de SC e PR</a:t>
            </a:r>
          </a:p>
          <a:p>
            <a:endParaRPr lang="pt-BR" b="1" dirty="0" smtClean="0">
              <a:solidFill>
                <a:schemeClr val="accent5">
                  <a:lumMod val="75000"/>
                </a:schemeClr>
              </a:solidFill>
            </a:endParaRPr>
          </a:p>
          <a:p>
            <a:r>
              <a:rPr lang="pt-BR" b="1" dirty="0" smtClean="0"/>
              <a:t>FVD</a:t>
            </a:r>
            <a:r>
              <a:rPr lang="pt-BR" b="1" baseline="0" dirty="0" smtClean="0"/>
              <a:t>	</a:t>
            </a:r>
            <a:r>
              <a:rPr lang="pt-BR" b="1" dirty="0" smtClean="0"/>
              <a:t>Fototeca Vinícius Dittrich</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9</a:t>
            </a:fld>
            <a:endParaRPr lang="pt-BR"/>
          </a:p>
        </p:txBody>
      </p:sp>
    </p:spTree>
    <p:extLst>
      <p:ext uri="{BB962C8B-B14F-4D97-AF65-F5344CB8AC3E}">
        <p14:creationId xmlns:p14="http://schemas.microsoft.com/office/powerpoint/2010/main" val="1166744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Responsabilidade da coleção preservar</a:t>
            </a:r>
            <a:r>
              <a:rPr lang="pt-BR" baseline="0" dirty="0" smtClean="0"/>
              <a:t> as imagens</a:t>
            </a:r>
            <a:endParaRPr lang="pt-BR" dirty="0"/>
          </a:p>
        </p:txBody>
      </p:sp>
      <p:sp>
        <p:nvSpPr>
          <p:cNvPr id="4" name="Espaço Reservado para Número de Slide 3"/>
          <p:cNvSpPr>
            <a:spLocks noGrp="1"/>
          </p:cNvSpPr>
          <p:nvPr>
            <p:ph type="sldNum" sz="quarter" idx="10"/>
          </p:nvPr>
        </p:nvSpPr>
        <p:spPr/>
        <p:txBody>
          <a:bodyPr/>
          <a:lstStyle/>
          <a:p>
            <a:fld id="{24F08084-E901-4E61-B7B0-DE493FA90325}" type="slidenum">
              <a:rPr lang="pt-BR" smtClean="0"/>
              <a:t>12</a:t>
            </a:fld>
            <a:endParaRPr lang="pt-BR"/>
          </a:p>
        </p:txBody>
      </p:sp>
    </p:spTree>
    <p:extLst>
      <p:ext uri="{BB962C8B-B14F-4D97-AF65-F5344CB8AC3E}">
        <p14:creationId xmlns:p14="http://schemas.microsoft.com/office/powerpoint/2010/main" val="354125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b="0" cap="none" spc="0" baseline="0">
                <a:ln w="0"/>
                <a:solidFill>
                  <a:schemeClr val="accent1"/>
                </a:solidFill>
                <a:effectLst>
                  <a:outerShdw blurRad="38100" dist="25400" dir="5400000" algn="ctr" rotWithShape="0">
                    <a:srgbClr val="6E747A">
                      <a:alpha val="43000"/>
                    </a:srgbClr>
                  </a:outerShdw>
                </a:effectLst>
              </a:defRPr>
            </a:lvl1pPr>
          </a:lstStyle>
          <a:p>
            <a:r>
              <a:rPr lang="pt-BR" dirty="0" smtClean="0"/>
              <a:t>Clique para editar o título mestre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smtClean="0"/>
              <a:t>Clique para editar o estilo do subtítulo mestre</a:t>
            </a:r>
            <a:endParaRPr lang="en-US" dirty="0"/>
          </a:p>
        </p:txBody>
      </p:sp>
    </p:spTree>
    <p:extLst>
      <p:ext uri="{BB962C8B-B14F-4D97-AF65-F5344CB8AC3E}">
        <p14:creationId xmlns:p14="http://schemas.microsoft.com/office/powerpoint/2010/main" val="17254278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Tree>
    <p:extLst>
      <p:ext uri="{BB962C8B-B14F-4D97-AF65-F5344CB8AC3E}">
        <p14:creationId xmlns:p14="http://schemas.microsoft.com/office/powerpoint/2010/main" val="4169394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Tree>
    <p:extLst>
      <p:ext uri="{BB962C8B-B14F-4D97-AF65-F5344CB8AC3E}">
        <p14:creationId xmlns:p14="http://schemas.microsoft.com/office/powerpoint/2010/main" val="162946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50000"/>
                  </a:schemeClr>
                </a:solidFill>
              </a:defRPr>
            </a:lvl1pPr>
          </a:lstStyle>
          <a:p>
            <a:r>
              <a:rPr lang="pt-BR" dirty="0" smtClean="0"/>
              <a:t>Clique para editar o título mestre</a:t>
            </a:r>
            <a:endParaRPr lang="en-US" dirty="0"/>
          </a:p>
        </p:txBody>
      </p:sp>
      <p:sp>
        <p:nvSpPr>
          <p:cNvPr id="3" name="Content Placeholder 2"/>
          <p:cNvSpPr>
            <a:spLocks noGrp="1"/>
          </p:cNvSpPr>
          <p:nvPr>
            <p:ph idx="1"/>
          </p:nvPr>
        </p:nvSpPr>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en-US" dirty="0"/>
          </a:p>
        </p:txBody>
      </p:sp>
    </p:spTree>
    <p:extLst>
      <p:ext uri="{BB962C8B-B14F-4D97-AF65-F5344CB8AC3E}">
        <p14:creationId xmlns:p14="http://schemas.microsoft.com/office/powerpoint/2010/main" val="2392543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Tree>
    <p:extLst>
      <p:ext uri="{BB962C8B-B14F-4D97-AF65-F5344CB8AC3E}">
        <p14:creationId xmlns:p14="http://schemas.microsoft.com/office/powerpoint/2010/main" val="2120931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Tree>
    <p:extLst>
      <p:ext uri="{BB962C8B-B14F-4D97-AF65-F5344CB8AC3E}">
        <p14:creationId xmlns:p14="http://schemas.microsoft.com/office/powerpoint/2010/main" val="177663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Tree>
    <p:extLst>
      <p:ext uri="{BB962C8B-B14F-4D97-AF65-F5344CB8AC3E}">
        <p14:creationId xmlns:p14="http://schemas.microsoft.com/office/powerpoint/2010/main" val="308231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t-BR" smtClean="0"/>
              <a:t>Clique para editar o título mestre</a:t>
            </a:r>
            <a:endParaRPr lang="en-US" dirty="0"/>
          </a:p>
        </p:txBody>
      </p:sp>
    </p:spTree>
    <p:extLst>
      <p:ext uri="{BB962C8B-B14F-4D97-AF65-F5344CB8AC3E}">
        <p14:creationId xmlns:p14="http://schemas.microsoft.com/office/powerpoint/2010/main" val="7240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04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pt-BR" smtClean="0"/>
              <a:t>Clique para editar o título mestre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422714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89562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t">
            <a:normAutofit/>
          </a:bodyPr>
          <a:lstStyle/>
          <a:p>
            <a:r>
              <a:rPr lang="pt-BR" dirty="0" smtClean="0"/>
              <a:t>Clique para editar o título mestre</a:t>
            </a:r>
            <a:endParaRPr lang="en-US" dirty="0"/>
          </a:p>
        </p:txBody>
      </p:sp>
      <p:sp>
        <p:nvSpPr>
          <p:cNvPr id="38" name="Rectangle 37"/>
          <p:cNvSpPr/>
          <p:nvPr/>
        </p:nvSpPr>
        <p:spPr>
          <a:xfrm>
            <a:off x="11815864" y="758952"/>
            <a:ext cx="384048" cy="533095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pic>
        <p:nvPicPr>
          <p:cNvPr id="11" name="Content Placeholder 3" descr="C:\Documents and Settings\Sidnei\Desktop\apresentacao_itau\CRIA_500.gif"/>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a:off x="11213210" y="6466113"/>
            <a:ext cx="618297" cy="255563"/>
          </a:xfrm>
          <a:prstGeom prst="rect">
            <a:avLst/>
          </a:prstGeom>
          <a:ln>
            <a:noFill/>
          </a:ln>
          <a:effectLst/>
        </p:spPr>
      </p:pic>
      <p:pic>
        <p:nvPicPr>
          <p:cNvPr id="12" name="Picture 2"/>
          <p:cNvPicPr>
            <a:picLocks noChangeAspect="1" noChangeArrowheads="1"/>
          </p:cNvPicPr>
          <p:nvPr userDrawn="1"/>
        </p:nvPicPr>
        <p:blipFill>
          <a:blip r:embed="rId14">
            <a:clrChange>
              <a:clrFrom>
                <a:srgbClr val="FFFFFF"/>
              </a:clrFrom>
              <a:clrTo>
                <a:srgbClr val="FFFFFF">
                  <a:alpha val="0"/>
                </a:srgbClr>
              </a:clrTo>
            </a:clrChange>
          </a:blip>
          <a:srcRect/>
          <a:stretch>
            <a:fillRect/>
          </a:stretch>
        </p:blipFill>
        <p:spPr bwMode="auto">
          <a:xfrm rot="16200000">
            <a:off x="11596919" y="1151524"/>
            <a:ext cx="900787" cy="207181"/>
          </a:xfrm>
          <a:prstGeom prst="rect">
            <a:avLst/>
          </a:prstGeom>
          <a:noFill/>
          <a:ln w="9525">
            <a:noFill/>
            <a:miter lim="800000"/>
            <a:headEnd/>
            <a:tailEnd/>
          </a:ln>
          <a:effectLst/>
        </p:spPr>
      </p:pic>
      <p:pic>
        <p:nvPicPr>
          <p:cNvPr id="8" name="Imagem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986949" y="6466113"/>
            <a:ext cx="1219235" cy="227894"/>
          </a:xfrm>
          <a:prstGeom prst="rect">
            <a:avLst/>
          </a:prstGeom>
        </p:spPr>
      </p:pic>
      <p:pic>
        <p:nvPicPr>
          <p:cNvPr id="13" name="Imagem 12"/>
          <p:cNvPicPr>
            <a:picLocks noChangeAspect="1"/>
          </p:cNvPicPr>
          <p:nvPr userDrawn="1"/>
        </p:nvPicPr>
        <p:blipFill rotWithShape="1">
          <a:blip r:embed="rId16">
            <a:extLst>
              <a:ext uri="{28A0092B-C50C-407E-A947-70E740481C1C}">
                <a14:useLocalDpi xmlns:a14="http://schemas.microsoft.com/office/drawing/2010/main" val="0"/>
              </a:ext>
            </a:extLst>
          </a:blip>
          <a:srcRect/>
          <a:stretch/>
        </p:blipFill>
        <p:spPr>
          <a:xfrm>
            <a:off x="10446068" y="6414883"/>
            <a:ext cx="527258" cy="350099"/>
          </a:xfrm>
          <a:prstGeom prst="rect">
            <a:avLst/>
          </a:prstGeom>
        </p:spPr>
      </p:pic>
    </p:spTree>
    <p:extLst>
      <p:ext uri="{BB962C8B-B14F-4D97-AF65-F5344CB8AC3E}">
        <p14:creationId xmlns:p14="http://schemas.microsoft.com/office/powerpoint/2010/main" val="12787893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200" b="1" kern="1200" cap="none" spc="0" baseline="0">
          <a:ln w="0"/>
          <a:solidFill>
            <a:schemeClr val="accent2">
              <a:lumMod val="50000"/>
            </a:schemeClr>
          </a:solidFill>
          <a:effectLst>
            <a:outerShdw blurRad="38100" dist="25400" dir="5400000" algn="ctr" rotWithShape="0">
              <a:srgbClr val="6E747A">
                <a:alpha val="43000"/>
              </a:srgbClr>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2.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19.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70.png"/><Relationship Id="rId5" Type="http://schemas.openxmlformats.org/officeDocument/2006/relationships/diagramQuickStyle" Target="../diagrams/quickStyle1.xml"/><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diagramLayout" Target="../diagrams/layout1.xml"/><Relationship Id="rId9" Type="http://schemas.openxmlformats.org/officeDocument/2006/relationships/image" Target="../media/image68.png"/><Relationship Id="rId1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21.xml"/><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70.png"/><Relationship Id="rId5" Type="http://schemas.openxmlformats.org/officeDocument/2006/relationships/diagramQuickStyle" Target="../diagrams/quickStyle2.xml"/><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diagramLayout" Target="../diagrams/layout2.xml"/><Relationship Id="rId9" Type="http://schemas.openxmlformats.org/officeDocument/2006/relationships/image" Target="../media/image68.png"/><Relationship Id="rId14"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32.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474720" y="529200"/>
            <a:ext cx="5947786" cy="5120640"/>
          </a:xfrm>
          <a:prstGeom prst="rect">
            <a:avLst/>
          </a:prstGeom>
        </p:spPr>
        <p:txBody>
          <a:bodyPr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a:buFont typeface="Wingdings 2" pitchFamily="18" charset="2"/>
              <a:buNone/>
            </a:pPr>
            <a:endParaRPr lang="pt-BR" sz="24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pPr>
              <a:buFont typeface="Wingdings 2" pitchFamily="18" charset="2"/>
              <a:buNone/>
            </a:pPr>
            <a:r>
              <a:rPr lang="pt-BR" sz="24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serviço </a:t>
            </a:r>
            <a:endParaRPr lang="pt-BR" sz="2400" b="1" i="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pPr>
              <a:buFont typeface="Wingdings 2" pitchFamily="18" charset="2"/>
              <a:buNone/>
            </a:pPr>
            <a:r>
              <a:rPr lang="pt-BR" sz="2400" b="1" i="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agregando valor às coleções biológicas</a:t>
            </a:r>
            <a:endParaRPr lang="pt-BR" sz="18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pPr>
              <a:buFont typeface="Wingdings 2" pitchFamily="18" charset="2"/>
              <a:buNone/>
            </a:pPr>
            <a:endPar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pPr algn="r">
              <a:buFont typeface="Wingdings 2" pitchFamily="18" charset="2"/>
              <a:buNone/>
            </a:pPr>
            <a:endPar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pPr algn="r">
              <a:buFont typeface="Wingdings 2" pitchFamily="18" charset="2"/>
              <a:buNone/>
            </a:pPr>
            <a:r>
              <a:rPr lang="pt-BR" sz="1600" b="1" dirty="0" err="1"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sidnei</a:t>
            </a:r>
            <a:r>
              <a:rPr lang="pt-BR" sz="16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de souza</a:t>
            </a:r>
            <a:br>
              <a:rPr lang="pt-BR" sz="16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6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lajeado - </a:t>
            </a:r>
            <a:r>
              <a:rPr lang="pt-BR" sz="1600" b="1" dirty="0" err="1"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rs</a:t>
            </a:r>
            <a:r>
              <a:rPr lang="pt-BR" sz="16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16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6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junho 2019</a:t>
            </a:r>
          </a:p>
        </p:txBody>
      </p:sp>
      <p:pic>
        <p:nvPicPr>
          <p:cNvPr id="3" name="Picture 3"/>
          <p:cNvPicPr>
            <a:picLocks noChangeAspect="1" noChangeArrowheads="1"/>
          </p:cNvPicPr>
          <p:nvPr/>
        </p:nvPicPr>
        <p:blipFill>
          <a:blip r:embed="rId3"/>
          <a:srcRect l="15918" t="17948" r="3260" b="6056"/>
          <a:stretch>
            <a:fillRect/>
          </a:stretch>
        </p:blipFill>
        <p:spPr bwMode="auto">
          <a:xfrm>
            <a:off x="141518" y="3429000"/>
            <a:ext cx="2063089" cy="158913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 name="Picture 4"/>
          <p:cNvPicPr>
            <a:picLocks noChangeAspect="1" noChangeArrowheads="1"/>
          </p:cNvPicPr>
          <p:nvPr/>
        </p:nvPicPr>
        <p:blipFill>
          <a:blip r:embed="rId4"/>
          <a:srcRect l="44987" t="17925" r="10737"/>
          <a:stretch>
            <a:fillRect/>
          </a:stretch>
        </p:blipFill>
        <p:spPr bwMode="auto">
          <a:xfrm>
            <a:off x="141518" y="622279"/>
            <a:ext cx="1696093" cy="257560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2"/>
          <p:cNvPicPr>
            <a:picLocks noChangeAspect="1" noChangeArrowheads="1"/>
          </p:cNvPicPr>
          <p:nvPr/>
        </p:nvPicPr>
        <p:blipFill>
          <a:blip r:embed="rId5"/>
          <a:srcRect/>
          <a:stretch>
            <a:fillRect/>
          </a:stretch>
        </p:blipFill>
        <p:spPr bwMode="auto">
          <a:xfrm>
            <a:off x="4705088" y="919620"/>
            <a:ext cx="1905000" cy="438150"/>
          </a:xfrm>
          <a:prstGeom prst="rect">
            <a:avLst/>
          </a:prstGeom>
          <a:noFill/>
          <a:ln w="9525">
            <a:noFill/>
            <a:miter lim="800000"/>
            <a:headEnd/>
            <a:tailEnd/>
          </a:ln>
          <a:effectLst/>
        </p:spPr>
      </p:pic>
      <p:pic>
        <p:nvPicPr>
          <p:cNvPr id="8" name="Espaço Reservado para Conteúdo 4"/>
          <p:cNvPicPr>
            <a:picLocks noChangeAspect="1"/>
          </p:cNvPicPr>
          <p:nvPr/>
        </p:nvPicPr>
        <p:blipFill rotWithShape="1">
          <a:blip r:embed="rId6">
            <a:clrChange>
              <a:clrFrom>
                <a:srgbClr val="FFFFFF"/>
              </a:clrFrom>
              <a:clrTo>
                <a:srgbClr val="FFFFFF">
                  <a:alpha val="0"/>
                </a:srgbClr>
              </a:clrTo>
            </a:clrChange>
          </a:blip>
          <a:srcRect l="20782" t="22678" r="26613" b="13800"/>
          <a:stretch/>
        </p:blipFill>
        <p:spPr>
          <a:xfrm>
            <a:off x="3951336" y="3429000"/>
            <a:ext cx="1706252" cy="1595487"/>
          </a:xfrm>
          <a:prstGeom prst="rect">
            <a:avLst/>
          </a:prstGeom>
          <a:solidFill>
            <a:schemeClr val="bg1"/>
          </a:solidFill>
          <a:effectLst>
            <a:outerShdw blurRad="50800" dist="38100" dir="2700000" algn="tl" rotWithShape="0">
              <a:prstClr val="black">
                <a:alpha val="40000"/>
              </a:prstClr>
            </a:outerShdw>
          </a:effectLst>
        </p:spPr>
      </p:pic>
      <p:pic>
        <p:nvPicPr>
          <p:cNvPr id="2050" name="Picture 2"/>
          <p:cNvPicPr>
            <a:picLocks noChangeAspect="1" noChangeArrowheads="1"/>
          </p:cNvPicPr>
          <p:nvPr/>
        </p:nvPicPr>
        <p:blipFill>
          <a:blip r:embed="rId7"/>
          <a:srcRect l="52885" t="33260" r="9813" b="17719"/>
          <a:stretch>
            <a:fillRect/>
          </a:stretch>
        </p:blipFill>
        <p:spPr bwMode="auto">
          <a:xfrm>
            <a:off x="2356821" y="4875888"/>
            <a:ext cx="1442301" cy="137408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052" name="Picture 4"/>
          <p:cNvPicPr>
            <a:picLocks noChangeAspect="1" noChangeArrowheads="1"/>
          </p:cNvPicPr>
          <p:nvPr/>
        </p:nvPicPr>
        <p:blipFill>
          <a:blip r:embed="rId8"/>
          <a:srcRect l="32036" t="38430" r="43222" b="5393"/>
          <a:stretch>
            <a:fillRect/>
          </a:stretch>
        </p:blipFill>
        <p:spPr bwMode="auto">
          <a:xfrm>
            <a:off x="9783513" y="3694953"/>
            <a:ext cx="1800000" cy="254821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 name="Picture 2"/>
          <p:cNvPicPr>
            <a:picLocks noChangeAspect="1" noChangeArrowheads="1"/>
          </p:cNvPicPr>
          <p:nvPr/>
        </p:nvPicPr>
        <p:blipFill rotWithShape="1">
          <a:blip r:embed="rId9"/>
          <a:srcRect l="30835" t="28680" r="18482" b="18728"/>
          <a:stretch/>
        </p:blipFill>
        <p:spPr bwMode="auto">
          <a:xfrm>
            <a:off x="5956683" y="2682965"/>
            <a:ext cx="1637608" cy="132568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Imagem 4"/>
          <p:cNvPicPr>
            <a:picLocks noChangeAspect="1"/>
          </p:cNvPicPr>
          <p:nvPr/>
        </p:nvPicPr>
        <p:blipFill>
          <a:blip r:embed="rId10"/>
          <a:stretch>
            <a:fillRect/>
          </a:stretch>
        </p:blipFill>
        <p:spPr>
          <a:xfrm>
            <a:off x="6173424" y="4233510"/>
            <a:ext cx="1390616" cy="2044461"/>
          </a:xfrm>
          <a:prstGeom prst="rect">
            <a:avLst/>
          </a:prstGeom>
          <a:effectLst>
            <a:outerShdw blurRad="50800" dist="38100" dir="2700000" algn="tl" rotWithShape="0">
              <a:prstClr val="black">
                <a:alpha val="40000"/>
              </a:prstClr>
            </a:outerShdw>
          </a:effectLst>
        </p:spPr>
      </p:pic>
      <p:pic>
        <p:nvPicPr>
          <p:cNvPr id="7" name="Imagem 6"/>
          <p:cNvPicPr>
            <a:picLocks noChangeAspect="1"/>
          </p:cNvPicPr>
          <p:nvPr/>
        </p:nvPicPr>
        <p:blipFill>
          <a:blip r:embed="rId11"/>
          <a:stretch>
            <a:fillRect/>
          </a:stretch>
        </p:blipFill>
        <p:spPr>
          <a:xfrm>
            <a:off x="870879" y="5249254"/>
            <a:ext cx="1334775" cy="1000718"/>
          </a:xfrm>
          <a:prstGeom prst="rect">
            <a:avLst/>
          </a:prstGeom>
          <a:effectLst>
            <a:outerShdw blurRad="50800" dist="38100" dir="2700000" algn="tl" rotWithShape="0">
              <a:prstClr val="black">
                <a:alpha val="40000"/>
              </a:prstClr>
            </a:outerShdw>
          </a:effectLst>
        </p:spPr>
      </p:pic>
      <p:pic>
        <p:nvPicPr>
          <p:cNvPr id="9" name="Imagem 8"/>
          <p:cNvPicPr>
            <a:picLocks noChangeAspect="1"/>
          </p:cNvPicPr>
          <p:nvPr/>
        </p:nvPicPr>
        <p:blipFill>
          <a:blip r:embed="rId12"/>
          <a:stretch>
            <a:fillRect/>
          </a:stretch>
        </p:blipFill>
        <p:spPr>
          <a:xfrm>
            <a:off x="4153890" y="5649840"/>
            <a:ext cx="1503698" cy="1128626"/>
          </a:xfrm>
          <a:prstGeom prst="rect">
            <a:avLst/>
          </a:prstGeom>
          <a:effectLst>
            <a:outerShdw blurRad="50800" dist="38100" dir="2700000" algn="tl" rotWithShape="0">
              <a:prstClr val="black">
                <a:alpha val="40000"/>
              </a:prstClr>
            </a:outerShdw>
          </a:effectLst>
        </p:spPr>
      </p:pic>
      <p:pic>
        <p:nvPicPr>
          <p:cNvPr id="10" name="Imagem 9"/>
          <p:cNvPicPr>
            <a:picLocks noChangeAspect="1"/>
          </p:cNvPicPr>
          <p:nvPr/>
        </p:nvPicPr>
        <p:blipFill>
          <a:blip r:embed="rId13"/>
          <a:stretch>
            <a:fillRect/>
          </a:stretch>
        </p:blipFill>
        <p:spPr>
          <a:xfrm>
            <a:off x="7930185" y="5368244"/>
            <a:ext cx="1496846" cy="794644"/>
          </a:xfrm>
          <a:prstGeom prst="rect">
            <a:avLst/>
          </a:prstGeom>
        </p:spPr>
      </p:pic>
      <p:pic>
        <p:nvPicPr>
          <p:cNvPr id="15" name="Imagem 14"/>
          <p:cNvPicPr>
            <a:picLocks noChangeAspect="1"/>
          </p:cNvPicPr>
          <p:nvPr/>
        </p:nvPicPr>
        <p:blipFill>
          <a:blip r:embed="rId14"/>
          <a:stretch>
            <a:fillRect/>
          </a:stretch>
        </p:blipFill>
        <p:spPr>
          <a:xfrm>
            <a:off x="2631722" y="2480612"/>
            <a:ext cx="1167400" cy="1973910"/>
          </a:xfrm>
          <a:prstGeom prst="rect">
            <a:avLst/>
          </a:prstGeom>
          <a:effectLst>
            <a:outerShdw blurRad="50800" dist="38100" dir="2700000" algn="tl" rotWithShape="0">
              <a:prstClr val="black">
                <a:alpha val="40000"/>
              </a:prstClr>
            </a:outerShdw>
          </a:effectLst>
        </p:spPr>
      </p:pic>
      <p:pic>
        <p:nvPicPr>
          <p:cNvPr id="16" name="Imagem 15"/>
          <p:cNvPicPr>
            <a:picLocks noChangeAspect="1"/>
          </p:cNvPicPr>
          <p:nvPr/>
        </p:nvPicPr>
        <p:blipFill>
          <a:blip r:embed="rId15"/>
          <a:stretch>
            <a:fillRect/>
          </a:stretch>
        </p:blipFill>
        <p:spPr>
          <a:xfrm>
            <a:off x="8079876" y="4210096"/>
            <a:ext cx="1339015" cy="1039158"/>
          </a:xfrm>
          <a:prstGeom prst="rect">
            <a:avLst/>
          </a:prstGeom>
          <a:effectLst>
            <a:outerShdw blurRad="50800" dist="38100" dir="2700000" algn="tl" rotWithShape="0">
              <a:prstClr val="black">
                <a:alpha val="40000"/>
              </a:prstClr>
            </a:outerShdw>
          </a:effectLst>
        </p:spPr>
      </p:pic>
      <p:pic>
        <p:nvPicPr>
          <p:cNvPr id="17" name="Imagem 16"/>
          <p:cNvPicPr>
            <a:picLocks noChangeAspect="1"/>
          </p:cNvPicPr>
          <p:nvPr/>
        </p:nvPicPr>
        <p:blipFill>
          <a:blip r:embed="rId16"/>
          <a:stretch>
            <a:fillRect/>
          </a:stretch>
        </p:blipFill>
        <p:spPr>
          <a:xfrm>
            <a:off x="9783513" y="406048"/>
            <a:ext cx="1800000" cy="26300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822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p:cTn id="13" dur="500" fill="hold"/>
                                        <p:tgtEl>
                                          <p:spTgt spid="2052"/>
                                        </p:tgtEl>
                                        <p:attrNameLst>
                                          <p:attrName>ppt_w</p:attrName>
                                        </p:attrNameLst>
                                      </p:cBhvr>
                                      <p:tavLst>
                                        <p:tav tm="0">
                                          <p:val>
                                            <p:fltVal val="0"/>
                                          </p:val>
                                        </p:tav>
                                        <p:tav tm="100000">
                                          <p:val>
                                            <p:strVal val="#ppt_w"/>
                                          </p:val>
                                        </p:tav>
                                      </p:tavLst>
                                    </p:anim>
                                    <p:anim calcmode="lin" valueType="num">
                                      <p:cBhvr>
                                        <p:cTn id="14" dur="500" fill="hold"/>
                                        <p:tgtEl>
                                          <p:spTgt spid="2052"/>
                                        </p:tgtEl>
                                        <p:attrNameLst>
                                          <p:attrName>ppt_h</p:attrName>
                                        </p:attrNameLst>
                                      </p:cBhvr>
                                      <p:tavLst>
                                        <p:tav tm="0">
                                          <p:val>
                                            <p:fltVal val="0"/>
                                          </p:val>
                                        </p:tav>
                                        <p:tav tm="100000">
                                          <p:val>
                                            <p:strVal val="#ppt_h"/>
                                          </p:val>
                                        </p:tav>
                                      </p:tavLst>
                                    </p:anim>
                                    <p:animEffect transition="in" filter="fade">
                                      <p:cBhvr>
                                        <p:cTn id="15" dur="500"/>
                                        <p:tgtEl>
                                          <p:spTgt spid="205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animEffect transition="in" filter="fade">
                                      <p:cBhvr>
                                        <p:cTn id="63" dur="500"/>
                                        <p:tgtEl>
                                          <p:spTgt spid="15"/>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ppt_w</p:attrName>
                                        </p:attrNameLst>
                                      </p:cBhvr>
                                      <p:tavLst>
                                        <p:tav tm="0">
                                          <p:val>
                                            <p:fltVal val="0"/>
                                          </p:val>
                                        </p:tav>
                                        <p:tav tm="100000">
                                          <p:val>
                                            <p:strVal val="#ppt_w"/>
                                          </p:val>
                                        </p:tav>
                                      </p:tavLst>
                                    </p:anim>
                                    <p:anim calcmode="lin" valueType="num">
                                      <p:cBhvr>
                                        <p:cTn id="68" dur="500" fill="hold"/>
                                        <p:tgtEl>
                                          <p:spTgt spid="8"/>
                                        </p:tgtEl>
                                        <p:attrNameLst>
                                          <p:attrName>ppt_h</p:attrName>
                                        </p:attrNameLst>
                                      </p:cBhvr>
                                      <p:tavLst>
                                        <p:tav tm="0">
                                          <p:val>
                                            <p:fltVal val="0"/>
                                          </p:val>
                                        </p:tav>
                                        <p:tav tm="100000">
                                          <p:val>
                                            <p:strVal val="#ppt_h"/>
                                          </p:val>
                                        </p:tav>
                                      </p:tavLst>
                                    </p:anim>
                                    <p:animEffect transition="in" filter="fade">
                                      <p:cBhvr>
                                        <p:cTn id="69" dur="500"/>
                                        <p:tgtEl>
                                          <p:spTgt spid="8"/>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par>
                                <p:cTn id="76" presetID="53" presetClass="entr" presetSubtype="16"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p:cTn id="78" dur="500" fill="hold"/>
                                        <p:tgtEl>
                                          <p:spTgt spid="17"/>
                                        </p:tgtEl>
                                        <p:attrNameLst>
                                          <p:attrName>ppt_w</p:attrName>
                                        </p:attrNameLst>
                                      </p:cBhvr>
                                      <p:tavLst>
                                        <p:tav tm="0">
                                          <p:val>
                                            <p:fltVal val="0"/>
                                          </p:val>
                                        </p:tav>
                                        <p:tav tm="100000">
                                          <p:val>
                                            <p:strVal val="#ppt_w"/>
                                          </p:val>
                                        </p:tav>
                                      </p:tavLst>
                                    </p:anim>
                                    <p:anim calcmode="lin" valueType="num">
                                      <p:cBhvr>
                                        <p:cTn id="79" dur="500" fill="hold"/>
                                        <p:tgtEl>
                                          <p:spTgt spid="17"/>
                                        </p:tgtEl>
                                        <p:attrNameLst>
                                          <p:attrName>ppt_h</p:attrName>
                                        </p:attrNameLst>
                                      </p:cBhvr>
                                      <p:tavLst>
                                        <p:tav tm="0">
                                          <p:val>
                                            <p:fltVal val="0"/>
                                          </p:val>
                                        </p:tav>
                                        <p:tav tm="100000">
                                          <p:val>
                                            <p:strVal val="#ppt_h"/>
                                          </p:val>
                                        </p:tav>
                                      </p:tavLst>
                                    </p:anim>
                                    <p:animEffect transition="in" filter="fade">
                                      <p:cBhvr>
                                        <p:cTn id="8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4165443" y="800100"/>
            <a:ext cx="3600000" cy="4240777"/>
          </a:xfrm>
          <a:prstGeom prst="rect">
            <a:avLst/>
          </a:prstGeom>
        </p:spPr>
      </p:pic>
      <p:pic>
        <p:nvPicPr>
          <p:cNvPr id="7" name="Imagem 6"/>
          <p:cNvPicPr>
            <a:picLocks noChangeAspect="1"/>
          </p:cNvPicPr>
          <p:nvPr/>
        </p:nvPicPr>
        <p:blipFill>
          <a:blip r:embed="rId3"/>
          <a:stretch>
            <a:fillRect/>
          </a:stretch>
        </p:blipFill>
        <p:spPr>
          <a:xfrm>
            <a:off x="7982630" y="800100"/>
            <a:ext cx="3600000" cy="5020130"/>
          </a:xfrm>
          <a:prstGeom prst="rect">
            <a:avLst/>
          </a:prstGeom>
        </p:spPr>
      </p:pic>
      <p:sp>
        <p:nvSpPr>
          <p:cNvPr id="8" name="Retângulo 7"/>
          <p:cNvSpPr/>
          <p:nvPr/>
        </p:nvSpPr>
        <p:spPr>
          <a:xfrm>
            <a:off x="17009" y="400049"/>
            <a:ext cx="3927932" cy="5959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p:nvPicPr>
        <p:blipFill>
          <a:blip r:embed="rId4"/>
          <a:stretch>
            <a:fillRect/>
          </a:stretch>
        </p:blipFill>
        <p:spPr>
          <a:xfrm>
            <a:off x="348256" y="800100"/>
            <a:ext cx="3600000" cy="4893930"/>
          </a:xfrm>
          <a:prstGeom prst="rect">
            <a:avLst/>
          </a:prstGeom>
        </p:spPr>
      </p:pic>
      <p:sp>
        <p:nvSpPr>
          <p:cNvPr id="9" name="CaixaDeTexto 8"/>
          <p:cNvSpPr txBox="1"/>
          <p:nvPr/>
        </p:nvSpPr>
        <p:spPr>
          <a:xfrm>
            <a:off x="348256" y="400049"/>
            <a:ext cx="3528419" cy="369332"/>
          </a:xfrm>
          <a:prstGeom prst="rect">
            <a:avLst/>
          </a:prstGeom>
          <a:noFill/>
        </p:spPr>
        <p:txBody>
          <a:bodyPr wrap="square" rtlCol="0">
            <a:spAutoFit/>
          </a:bodyPr>
          <a:lstStyle/>
          <a:p>
            <a:r>
              <a:rPr lang="pt-BR" dirty="0" smtClean="0">
                <a:solidFill>
                  <a:srgbClr val="C00000"/>
                </a:solidFill>
                <a:latin typeface="Open Sans Condensed" panose="020B0806030504020204" pitchFamily="34" charset="0"/>
                <a:ea typeface="Open Sans Condensed" panose="020B0806030504020204" pitchFamily="34" charset="0"/>
                <a:cs typeface="Open Sans Condensed" panose="020B0806030504020204" pitchFamily="34" charset="0"/>
              </a:rPr>
              <a:t>PR</a:t>
            </a:r>
            <a:r>
              <a:rPr lang="pt-BR"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pt-BR" dirty="0" smtClean="0">
                <a:solidFill>
                  <a:srgbClr val="C00000"/>
                </a:solidFill>
                <a:latin typeface="Open Sans Condensed" panose="020B0806030504020204" pitchFamily="34" charset="0"/>
                <a:ea typeface="Open Sans Condensed" panose="020B0806030504020204" pitchFamily="34" charset="0"/>
                <a:cs typeface="Open Sans Condensed" panose="020B0806030504020204" pitchFamily="34" charset="0"/>
              </a:rPr>
              <a:t>16</a:t>
            </a:r>
            <a:r>
              <a:rPr lang="pt-BR"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coleções, </a:t>
            </a:r>
            <a:r>
              <a:rPr lang="pt-BR" dirty="0" smtClean="0">
                <a:solidFill>
                  <a:srgbClr val="C00000"/>
                </a:solidFill>
                <a:latin typeface="Open Sans Condensed" panose="020B0806030504020204" pitchFamily="34" charset="0"/>
                <a:ea typeface="Open Sans Condensed" panose="020B0806030504020204" pitchFamily="34" charset="0"/>
                <a:cs typeface="Open Sans Condensed" panose="020B0806030504020204" pitchFamily="34" charset="0"/>
              </a:rPr>
              <a:t>7</a:t>
            </a:r>
            <a:r>
              <a:rPr lang="pt-BR"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com imagens</a:t>
            </a:r>
            <a:endParaRPr lang="pt-BR"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7" name="CaixaDeTexto 16"/>
          <p:cNvSpPr txBox="1"/>
          <p:nvPr/>
        </p:nvSpPr>
        <p:spPr>
          <a:xfrm>
            <a:off x="4186831" y="400049"/>
            <a:ext cx="3528419" cy="369332"/>
          </a:xfrm>
          <a:prstGeom prst="rect">
            <a:avLst/>
          </a:prstGeom>
          <a:noFill/>
        </p:spPr>
        <p:txBody>
          <a:bodyPr wrap="square" rtlCol="0">
            <a:spAutoFit/>
          </a:bodyPr>
          <a:lstStyle/>
          <a:p>
            <a:r>
              <a:rPr lang="pt-BR" dirty="0" smtClean="0">
                <a:solidFill>
                  <a:srgbClr val="C00000"/>
                </a:solidFill>
                <a:latin typeface="Open Sans Condensed" panose="020B0806030504020204" pitchFamily="34" charset="0"/>
                <a:ea typeface="Open Sans Condensed" panose="020B0806030504020204" pitchFamily="34" charset="0"/>
                <a:cs typeface="Open Sans Condensed" panose="020B0806030504020204" pitchFamily="34" charset="0"/>
              </a:rPr>
              <a:t>SC</a:t>
            </a:r>
            <a:r>
              <a:rPr lang="pt-BR"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pt-BR" dirty="0">
                <a:solidFill>
                  <a:srgbClr val="C00000"/>
                </a:solidFill>
                <a:latin typeface="Open Sans Condensed" panose="020B0806030504020204" pitchFamily="34" charset="0"/>
                <a:ea typeface="Open Sans Condensed" panose="020B0806030504020204" pitchFamily="34" charset="0"/>
                <a:cs typeface="Open Sans Condensed" panose="020B0806030504020204" pitchFamily="34" charset="0"/>
              </a:rPr>
              <a:t>8</a:t>
            </a:r>
            <a:r>
              <a:rPr lang="pt-BR"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coleções, </a:t>
            </a:r>
            <a:r>
              <a:rPr lang="pt-BR"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6</a:t>
            </a:r>
            <a:r>
              <a:rPr lang="pt-BR"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com imagens</a:t>
            </a:r>
            <a:endParaRPr lang="pt-BR"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8" name="CaixaDeTexto 17"/>
          <p:cNvSpPr txBox="1"/>
          <p:nvPr/>
        </p:nvSpPr>
        <p:spPr>
          <a:xfrm>
            <a:off x="8013543" y="400049"/>
            <a:ext cx="3528419" cy="369332"/>
          </a:xfrm>
          <a:prstGeom prst="rect">
            <a:avLst/>
          </a:prstGeom>
          <a:noFill/>
        </p:spPr>
        <p:txBody>
          <a:bodyPr wrap="square" rtlCol="0">
            <a:spAutoFit/>
          </a:bodyPr>
          <a:lstStyle/>
          <a:p>
            <a:r>
              <a:rPr lang="pt-BR" dirty="0" smtClean="0">
                <a:solidFill>
                  <a:srgbClr val="C00000"/>
                </a:solidFill>
                <a:latin typeface="Open Sans Condensed" panose="020B0806030504020204" pitchFamily="34" charset="0"/>
                <a:ea typeface="Open Sans Condensed" panose="020B0806030504020204" pitchFamily="34" charset="0"/>
                <a:cs typeface="Open Sans Condensed" panose="020B0806030504020204" pitchFamily="34" charset="0"/>
              </a:rPr>
              <a:t>RS</a:t>
            </a:r>
            <a:r>
              <a:rPr lang="pt-BR"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a:t>
            </a:r>
            <a:r>
              <a:rPr lang="pt-BR" dirty="0" smtClean="0">
                <a:solidFill>
                  <a:srgbClr val="C00000"/>
                </a:solidFill>
                <a:latin typeface="Open Sans Condensed" panose="020B0806030504020204" pitchFamily="34" charset="0"/>
                <a:ea typeface="Open Sans Condensed" panose="020B0806030504020204" pitchFamily="34" charset="0"/>
                <a:cs typeface="Open Sans Condensed" panose="020B0806030504020204" pitchFamily="34" charset="0"/>
              </a:rPr>
              <a:t>17</a:t>
            </a:r>
            <a:r>
              <a:rPr lang="pt-BR"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coleções 	</a:t>
            </a:r>
            <a:r>
              <a:rPr lang="pt-BR" dirty="0">
                <a:solidFill>
                  <a:srgbClr val="C00000"/>
                </a:solidFill>
                <a:latin typeface="Open Sans Condensed" panose="020B0806030504020204" pitchFamily="34" charset="0"/>
                <a:ea typeface="Open Sans Condensed" panose="020B0806030504020204" pitchFamily="34" charset="0"/>
                <a:cs typeface="Open Sans Condensed" panose="020B0806030504020204" pitchFamily="34" charset="0"/>
              </a:rPr>
              <a:t>5</a:t>
            </a:r>
            <a:r>
              <a:rPr lang="pt-BR"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com imagens</a:t>
            </a:r>
            <a:endParaRPr lang="pt-BR"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6" name="CaixaDeTexto 15"/>
          <p:cNvSpPr txBox="1"/>
          <p:nvPr/>
        </p:nvSpPr>
        <p:spPr>
          <a:xfrm>
            <a:off x="832" y="6104717"/>
            <a:ext cx="3442584"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splink.org.br/</a:t>
            </a:r>
            <a:r>
              <a:rPr lang="pt-BR" sz="1400" i="1" dirty="0" err="1"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showNetwork</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1359547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chor="b">
            <a:normAutofit/>
          </a:bodyPr>
          <a:lstStyle/>
          <a:p>
            <a:pPr marL="0" indent="0">
              <a:buNone/>
            </a:pPr>
            <a:r>
              <a:rPr lang="pt-BR" sz="3600" dirty="0" smtClean="0">
                <a:solidFill>
                  <a:schemeClr val="bg1">
                    <a:lumMod val="75000"/>
                  </a:schemeClr>
                </a:solidFill>
              </a:rPr>
              <a:t>contexto</a:t>
            </a:r>
          </a:p>
          <a:p>
            <a:pPr marL="0" indent="0">
              <a:buNone/>
            </a:pPr>
            <a:r>
              <a:rPr lang="pt-BR" sz="3600" dirty="0" smtClean="0">
                <a:solidFill>
                  <a:srgbClr val="9A0000"/>
                </a:solidFill>
              </a:rPr>
              <a:t>padrões</a:t>
            </a:r>
          </a:p>
          <a:p>
            <a:pPr marL="0" indent="0">
              <a:buNone/>
            </a:pPr>
            <a:r>
              <a:rPr lang="pt-BR" sz="3600" dirty="0" smtClean="0">
                <a:solidFill>
                  <a:schemeClr val="bg1">
                    <a:lumMod val="75000"/>
                  </a:schemeClr>
                </a:solidFill>
              </a:rPr>
              <a:t>processo</a:t>
            </a:r>
          </a:p>
          <a:p>
            <a:pPr marL="0" indent="0">
              <a:buNone/>
            </a:pPr>
            <a:r>
              <a:rPr lang="pt-BR" sz="3600" dirty="0" smtClean="0">
                <a:solidFill>
                  <a:schemeClr val="bg1">
                    <a:lumMod val="75000"/>
                  </a:schemeClr>
                </a:solidFill>
              </a:rPr>
              <a:t>conteúdo</a:t>
            </a:r>
          </a:p>
          <a:p>
            <a:pPr marL="0" indent="0">
              <a:buNone/>
            </a:pPr>
            <a:r>
              <a:rPr lang="pt-BR" sz="3600" dirty="0" smtClean="0">
                <a:solidFill>
                  <a:schemeClr val="bg1">
                    <a:lumMod val="75000"/>
                  </a:schemeClr>
                </a:solidFill>
              </a:rPr>
              <a:t>ferramentas e usos</a:t>
            </a:r>
          </a:p>
          <a:p>
            <a:pPr marL="0" indent="0">
              <a:buNone/>
            </a:pPr>
            <a:r>
              <a:rPr lang="pt-BR" sz="3600" dirty="0" smtClean="0">
                <a:solidFill>
                  <a:schemeClr val="bg1">
                    <a:lumMod val="75000"/>
                  </a:schemeClr>
                </a:solidFill>
              </a:rPr>
              <a:t>estatísticas</a:t>
            </a:r>
            <a:endParaRPr lang="pt-BR" sz="3600" dirty="0">
              <a:solidFill>
                <a:schemeClr val="bg1">
                  <a:lumMod val="75000"/>
                </a:schemeClr>
              </a:solidFill>
            </a:endParaRPr>
          </a:p>
        </p:txBody>
      </p:sp>
    </p:spTree>
    <p:extLst>
      <p:ext uri="{BB962C8B-B14F-4D97-AF65-F5344CB8AC3E}">
        <p14:creationId xmlns:p14="http://schemas.microsoft.com/office/powerpoint/2010/main" val="2516414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i="1" dirty="0" smtClean="0">
                <a:solidFill>
                  <a:srgbClr val="9A0000"/>
                </a:solidFill>
                <a:effectLst/>
              </a:rPr>
              <a:t>software</a:t>
            </a:r>
            <a:r>
              <a:rPr lang="pt-BR" dirty="0" smtClean="0">
                <a:solidFill>
                  <a:srgbClr val="9A0000"/>
                </a:solidFill>
                <a:effectLst/>
              </a:rPr>
              <a:t> e </a:t>
            </a:r>
            <a:r>
              <a:rPr lang="pt-BR" i="1" dirty="0" smtClean="0">
                <a:solidFill>
                  <a:srgbClr val="9A0000"/>
                </a:solidFill>
                <a:effectLst/>
              </a:rPr>
              <a:t>hardware</a:t>
            </a:r>
            <a:r>
              <a:rPr lang="pt-BR" dirty="0" smtClean="0">
                <a:solidFill>
                  <a:srgbClr val="C00000"/>
                </a:solidFill>
                <a:effectLst/>
              </a:rPr>
              <a:t/>
            </a:r>
            <a:br>
              <a:rPr lang="pt-BR" dirty="0" smtClean="0">
                <a:solidFill>
                  <a:srgbClr val="C00000"/>
                </a:solidFill>
                <a:effectLst/>
              </a:rPr>
            </a:br>
            <a:r>
              <a:rPr lang="pt-BR" dirty="0" smtClean="0">
                <a:effectLst/>
              </a:rPr>
              <a:t/>
            </a:r>
            <a:br>
              <a:rPr lang="pt-BR" dirty="0" smtClean="0">
                <a:effectLst/>
              </a:rPr>
            </a:br>
            <a:r>
              <a:rPr lang="pt-BR" sz="2400" dirty="0" smtClean="0">
                <a:effectLst/>
              </a:rPr>
              <a:t>FSI-Server + Viewer</a:t>
            </a:r>
            <a:br>
              <a:rPr lang="pt-BR" sz="2400" dirty="0" smtClean="0">
                <a:effectLst/>
              </a:rPr>
            </a:br>
            <a:r>
              <a:rPr lang="pt-BR" sz="2400" dirty="0" smtClean="0">
                <a:effectLst/>
              </a:rPr>
              <a:t/>
            </a:r>
            <a:br>
              <a:rPr lang="pt-BR" sz="2400" dirty="0" smtClean="0">
                <a:effectLst/>
              </a:rPr>
            </a:br>
            <a:r>
              <a:rPr lang="pt-BR" sz="2400" dirty="0" smtClean="0">
                <a:effectLst/>
              </a:rPr>
              <a:t>Servidor dedicado</a:t>
            </a:r>
            <a:br>
              <a:rPr lang="pt-BR" sz="2400" dirty="0" smtClean="0">
                <a:effectLst/>
              </a:rPr>
            </a:br>
            <a:r>
              <a:rPr lang="pt-BR" sz="2400" dirty="0">
                <a:effectLst/>
              </a:rPr>
              <a:t/>
            </a:r>
            <a:br>
              <a:rPr lang="pt-BR" sz="2400" dirty="0">
                <a:effectLst/>
              </a:rPr>
            </a:br>
            <a:r>
              <a:rPr lang="pt-BR" sz="2400" dirty="0" smtClean="0">
                <a:effectLst/>
              </a:rPr>
              <a:t>40TB disco</a:t>
            </a:r>
            <a:br>
              <a:rPr lang="pt-BR" sz="2400" dirty="0" smtClean="0">
                <a:effectLst/>
              </a:rPr>
            </a:br>
            <a:r>
              <a:rPr lang="pt-BR" sz="2400" dirty="0" smtClean="0">
                <a:effectLst/>
              </a:rPr>
              <a:t/>
            </a:r>
            <a:br>
              <a:rPr lang="pt-BR" sz="2400" dirty="0" smtClean="0">
                <a:effectLst/>
              </a:rPr>
            </a:br>
            <a:r>
              <a:rPr lang="pt-BR" sz="2400" dirty="0" smtClean="0">
                <a:effectLst/>
              </a:rPr>
              <a:t/>
            </a:r>
            <a:br>
              <a:rPr lang="pt-BR" sz="2400" dirty="0" smtClean="0">
                <a:effectLst/>
              </a:rPr>
            </a:br>
            <a:r>
              <a:rPr lang="pt-BR" sz="2000" i="1" dirty="0" smtClean="0">
                <a:effectLst/>
              </a:rPr>
              <a:t>single source imaging</a:t>
            </a:r>
            <a:br>
              <a:rPr lang="pt-BR" sz="2000" i="1" dirty="0" smtClean="0">
                <a:effectLst/>
              </a:rPr>
            </a:br>
            <a:r>
              <a:rPr lang="pt-BR" sz="2400" dirty="0" smtClean="0">
                <a:effectLst/>
              </a:rPr>
              <a:t/>
            </a:r>
            <a:br>
              <a:rPr lang="pt-BR" sz="2400" dirty="0" smtClean="0">
                <a:effectLst/>
              </a:rPr>
            </a:br>
            <a:endParaRPr lang="pt-BR" sz="2400" dirty="0">
              <a:effectLst/>
            </a:endParaRPr>
          </a:p>
        </p:txBody>
      </p:sp>
      <p:pic>
        <p:nvPicPr>
          <p:cNvPr id="2050" name="Picture 2"/>
          <p:cNvPicPr>
            <a:picLocks noGrp="1" noChangeAspect="1" noChangeArrowheads="1"/>
          </p:cNvPicPr>
          <p:nvPr>
            <p:ph idx="1"/>
          </p:nvPr>
        </p:nvPicPr>
        <p:blipFill rotWithShape="1">
          <a:blip r:embed="rId3"/>
          <a:srcRect l="23538" t="36132" r="17827" b="17711"/>
          <a:stretch/>
        </p:blipFill>
        <p:spPr bwMode="auto">
          <a:xfrm>
            <a:off x="4085616" y="1478896"/>
            <a:ext cx="6837384" cy="389106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Box 4"/>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definições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7" name="CaixaDeTexto 5"/>
          <p:cNvSpPr txBox="1"/>
          <p:nvPr/>
        </p:nvSpPr>
        <p:spPr>
          <a:xfrm>
            <a:off x="832" y="6104717"/>
            <a:ext cx="3442584"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fsi-server.com</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1298448"/>
            <a:ext cx="7997952" cy="3255264"/>
          </a:xfrm>
        </p:spPr>
        <p:txBody>
          <a:bodyPr anchor="t">
            <a:normAutofit fontScale="90000"/>
          </a:bodyPr>
          <a:lstStyle/>
          <a:p>
            <a:r>
              <a:rPr lang="pt-BR" sz="3200" b="1" dirty="0">
                <a:solidFill>
                  <a:srgbClr val="9A0000"/>
                </a:solidFill>
                <a:effectLst/>
              </a:rPr>
              <a:t>n</a:t>
            </a:r>
            <a:r>
              <a:rPr lang="pt-BR" sz="3200" b="1" dirty="0" smtClean="0">
                <a:solidFill>
                  <a:srgbClr val="9A0000"/>
                </a:solidFill>
                <a:effectLst/>
              </a:rPr>
              <a:t>úmero de tombo</a:t>
            </a:r>
            <a:br>
              <a:rPr lang="pt-BR" sz="3200" b="1" dirty="0" smtClean="0">
                <a:solidFill>
                  <a:srgbClr val="9A0000"/>
                </a:solidFill>
                <a:effectLst/>
              </a:rPr>
            </a:br>
            <a:r>
              <a:rPr lang="pt-BR" sz="3200" i="1" dirty="0" smtClean="0">
                <a:solidFill>
                  <a:srgbClr val="9A0000"/>
                </a:solidFill>
                <a:effectLst/>
              </a:rPr>
              <a:t>catalognumber</a:t>
            </a:r>
            <a:r>
              <a:rPr lang="pt-BR" sz="3200" i="1" dirty="0" smtClean="0">
                <a:effectLst/>
              </a:rPr>
              <a:t/>
            </a:r>
            <a:br>
              <a:rPr lang="pt-BR" sz="3200" i="1" dirty="0" smtClean="0">
                <a:effectLst/>
              </a:rPr>
            </a:br>
            <a:r>
              <a:rPr lang="pt-BR" sz="2800" i="1" dirty="0" smtClean="0">
                <a:effectLst/>
              </a:rPr>
              <a:t/>
            </a:r>
            <a:br>
              <a:rPr lang="pt-BR" sz="2800" i="1" dirty="0" smtClean="0">
                <a:effectLst/>
              </a:rPr>
            </a:br>
            <a:r>
              <a:rPr lang="pt-BR" sz="2400" b="1" dirty="0" smtClean="0">
                <a:solidFill>
                  <a:schemeClr val="accent2">
                    <a:lumMod val="50000"/>
                  </a:schemeClr>
                </a:solidFill>
                <a:effectLst/>
              </a:rPr>
              <a:t>identifica um único espécime </a:t>
            </a:r>
            <a:br>
              <a:rPr lang="pt-BR" sz="2400" b="1" dirty="0" smtClean="0">
                <a:solidFill>
                  <a:schemeClr val="accent2">
                    <a:lumMod val="50000"/>
                  </a:schemeClr>
                </a:solidFill>
                <a:effectLst/>
              </a:rPr>
            </a:br>
            <a:r>
              <a:rPr lang="pt-BR" sz="2400" b="1" dirty="0" smtClean="0">
                <a:solidFill>
                  <a:schemeClr val="accent2">
                    <a:lumMod val="50000"/>
                  </a:schemeClr>
                </a:solidFill>
                <a:effectLst/>
              </a:rPr>
              <a:t>de uma coleta específica</a:t>
            </a:r>
            <a:br>
              <a:rPr lang="pt-BR" sz="2400" b="1" dirty="0" smtClean="0">
                <a:solidFill>
                  <a:schemeClr val="accent2">
                    <a:lumMod val="50000"/>
                  </a:schemeClr>
                </a:solidFill>
                <a:effectLst/>
              </a:rPr>
            </a:br>
            <a:r>
              <a:rPr lang="pt-BR" sz="2400" b="1" dirty="0" smtClean="0">
                <a:solidFill>
                  <a:schemeClr val="accent2">
                    <a:lumMod val="50000"/>
                  </a:schemeClr>
                </a:solidFill>
                <a:effectLst/>
              </a:rPr>
              <a:t>em uma coleção específica</a:t>
            </a:r>
            <a:br>
              <a:rPr lang="pt-BR" sz="2400" b="1" dirty="0" smtClean="0">
                <a:solidFill>
                  <a:schemeClr val="accent2">
                    <a:lumMod val="50000"/>
                  </a:schemeClr>
                </a:solidFill>
                <a:effectLst/>
              </a:rPr>
            </a:br>
            <a:r>
              <a:rPr lang="pt-BR" sz="2400" b="1" dirty="0" smtClean="0">
                <a:solidFill>
                  <a:schemeClr val="accent2">
                    <a:lumMod val="50000"/>
                  </a:schemeClr>
                </a:solidFill>
                <a:effectLst/>
              </a:rPr>
              <a:t/>
            </a:r>
            <a:br>
              <a:rPr lang="pt-BR" sz="2400" b="1" dirty="0" smtClean="0">
                <a:solidFill>
                  <a:schemeClr val="accent2">
                    <a:lumMod val="50000"/>
                  </a:schemeClr>
                </a:solidFill>
                <a:effectLst/>
              </a:rPr>
            </a:br>
            <a:r>
              <a:rPr lang="pt-BR" sz="2400" b="1" dirty="0" smtClean="0">
                <a:solidFill>
                  <a:schemeClr val="accent2">
                    <a:lumMod val="50000"/>
                  </a:schemeClr>
                </a:solidFill>
                <a:effectLst/>
              </a:rPr>
              <a:t>pode  representar várias cartolinas</a:t>
            </a:r>
            <a:br>
              <a:rPr lang="pt-BR" sz="2400" b="1" dirty="0" smtClean="0">
                <a:solidFill>
                  <a:schemeClr val="accent2">
                    <a:lumMod val="50000"/>
                  </a:schemeClr>
                </a:solidFill>
                <a:effectLst/>
              </a:rPr>
            </a:br>
            <a:r>
              <a:rPr lang="pt-BR" sz="2400" b="1" dirty="0" smtClean="0">
                <a:solidFill>
                  <a:schemeClr val="accent2">
                    <a:lumMod val="50000"/>
                  </a:schemeClr>
                </a:solidFill>
                <a:effectLst/>
              </a:rPr>
              <a:t>pode representar duplicatas</a:t>
            </a:r>
            <a:br>
              <a:rPr lang="pt-BR" sz="2400" b="1" dirty="0" smtClean="0">
                <a:solidFill>
                  <a:schemeClr val="accent2">
                    <a:lumMod val="50000"/>
                  </a:schemeClr>
                </a:solidFill>
                <a:effectLst/>
              </a:rPr>
            </a:br>
            <a:r>
              <a:rPr lang="pt-BR" sz="2400" b="1" dirty="0" smtClean="0">
                <a:solidFill>
                  <a:schemeClr val="accent2">
                    <a:lumMod val="50000"/>
                  </a:schemeClr>
                </a:solidFill>
                <a:effectLst/>
              </a:rPr>
              <a:t>uma mesma cartolina pode conter vários números de tombo</a:t>
            </a:r>
            <a:endParaRPr lang="pt-BR" sz="2400" b="1" dirty="0">
              <a:solidFill>
                <a:schemeClr val="accent2">
                  <a:lumMod val="50000"/>
                </a:schemeClr>
              </a:solidFill>
              <a:effectLst/>
            </a:endParaRPr>
          </a:p>
        </p:txBody>
      </p:sp>
      <p:sp>
        <p:nvSpPr>
          <p:cNvPr id="3" name="Subtitle 2"/>
          <p:cNvSpPr>
            <a:spLocks noGrp="1"/>
          </p:cNvSpPr>
          <p:nvPr>
            <p:ph type="subTitle" idx="1"/>
          </p:nvPr>
        </p:nvSpPr>
        <p:spPr>
          <a:xfrm>
            <a:off x="1069848" y="4908785"/>
            <a:ext cx="7315200" cy="914400"/>
          </a:xfrm>
        </p:spPr>
        <p:txBody>
          <a:bodyPr>
            <a:normAutofit fontScale="92500" lnSpcReduction="20000"/>
          </a:bodyPr>
          <a:lstStyle/>
          <a:p>
            <a:r>
              <a:rPr lang="pt-BR" b="1" dirty="0" smtClean="0">
                <a:solidFill>
                  <a:srgbClr val="00B050"/>
                </a:solidFill>
              </a:rPr>
              <a:t>HVAT 179	HVAT 179	UEC 181144	INPA 17659a</a:t>
            </a:r>
          </a:p>
          <a:p>
            <a:r>
              <a:rPr lang="pt-BR" b="1" dirty="0">
                <a:solidFill>
                  <a:srgbClr val="00B050"/>
                </a:solidFill>
              </a:rPr>
              <a:t>R </a:t>
            </a:r>
            <a:r>
              <a:rPr lang="pt-BR" b="1" dirty="0" smtClean="0">
                <a:solidFill>
                  <a:srgbClr val="00B050"/>
                </a:solidFill>
              </a:rPr>
              <a:t>6806a		HPAN 3180.1	HPUCMG BRI349</a:t>
            </a:r>
            <a:r>
              <a:rPr lang="pt-BR" b="1" dirty="0">
                <a:solidFill>
                  <a:srgbClr val="00B050"/>
                </a:solidFill>
              </a:rPr>
              <a:t>	ISE 11187bx</a:t>
            </a:r>
            <a:r>
              <a:rPr lang="pt-BR" b="1" dirty="0" smtClean="0">
                <a:solidFill>
                  <a:srgbClr val="00B050"/>
                </a:solidFill>
              </a:rPr>
              <a:t>	</a:t>
            </a:r>
            <a:endParaRPr lang="pt-BR" b="1" dirty="0">
              <a:solidFill>
                <a:srgbClr val="00B050"/>
              </a:solidFill>
            </a:endParaRPr>
          </a:p>
        </p:txBody>
      </p:sp>
      <p:pic>
        <p:nvPicPr>
          <p:cNvPr id="4" name="Picture 2"/>
          <p:cNvPicPr>
            <a:picLocks noChangeAspect="1" noChangeArrowheads="1"/>
          </p:cNvPicPr>
          <p:nvPr/>
        </p:nvPicPr>
        <p:blipFill rotWithShape="1">
          <a:blip r:embed="rId3"/>
          <a:srcRect l="21272" t="30686" r="45955" b="30694"/>
          <a:stretch/>
        </p:blipFill>
        <p:spPr bwMode="auto">
          <a:xfrm>
            <a:off x="10355046" y="2779901"/>
            <a:ext cx="1759226" cy="1502514"/>
          </a:xfrm>
          <a:prstGeom prst="rect">
            <a:avLst/>
          </a:prstGeom>
          <a:noFill/>
          <a:ln w="9525">
            <a:noFill/>
            <a:miter lim="800000"/>
            <a:headEnd/>
            <a:tailEnd/>
          </a:ln>
        </p:spPr>
      </p:pic>
      <p:pic>
        <p:nvPicPr>
          <p:cNvPr id="5" name="Espaço Reservado para Conteúdo 3"/>
          <p:cNvPicPr>
            <a:picLocks noChangeAspect="1"/>
          </p:cNvPicPr>
          <p:nvPr/>
        </p:nvPicPr>
        <p:blipFill rotWithShape="1">
          <a:blip r:embed="rId4"/>
          <a:srcRect l="55864" t="24087" r="15261" b="44667"/>
          <a:stretch/>
        </p:blipFill>
        <p:spPr>
          <a:xfrm>
            <a:off x="9317553" y="4562968"/>
            <a:ext cx="1530626" cy="1361497"/>
          </a:xfrm>
          <a:prstGeom prst="rect">
            <a:avLst/>
          </a:prstGeom>
        </p:spPr>
      </p:pic>
      <p:pic>
        <p:nvPicPr>
          <p:cNvPr id="6" name="Imagem 5"/>
          <p:cNvPicPr>
            <a:picLocks noChangeAspect="1"/>
          </p:cNvPicPr>
          <p:nvPr/>
        </p:nvPicPr>
        <p:blipFill rotWithShape="1">
          <a:blip r:embed="rId5"/>
          <a:srcRect l="68547" t="48721" r="19025" b="29930"/>
          <a:stretch/>
        </p:blipFill>
        <p:spPr>
          <a:xfrm>
            <a:off x="9317553" y="904610"/>
            <a:ext cx="1759226" cy="1750668"/>
          </a:xfrm>
          <a:prstGeom prst="rect">
            <a:avLst/>
          </a:prstGeom>
        </p:spPr>
      </p:pic>
      <p:sp>
        <p:nvSpPr>
          <p:cNvPr id="8" name="TextBox 7"/>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definições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9" name="CaixaDeTexto 8"/>
          <p:cNvSpPr txBox="1"/>
          <p:nvPr/>
        </p:nvSpPr>
        <p:spPr>
          <a:xfrm>
            <a:off x="832" y="6104717"/>
            <a:ext cx="4729788"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splink.cria.org.br/documentos/Normas_Exsiccatae.pdf</a:t>
            </a:r>
            <a:endParaRPr lang="pt-BR" sz="1400"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1298447"/>
            <a:ext cx="7315200" cy="3417391"/>
          </a:xfrm>
        </p:spPr>
        <p:txBody>
          <a:bodyPr anchor="t">
            <a:normAutofit/>
          </a:bodyPr>
          <a:lstStyle/>
          <a:p>
            <a:r>
              <a:rPr lang="pt-BR" sz="2800" b="1" dirty="0" smtClean="0">
                <a:solidFill>
                  <a:srgbClr val="9A0000"/>
                </a:solidFill>
                <a:effectLst/>
              </a:rPr>
              <a:t>código de barras</a:t>
            </a:r>
            <a:br>
              <a:rPr lang="pt-BR" sz="2800" b="1" dirty="0" smtClean="0">
                <a:solidFill>
                  <a:srgbClr val="9A0000"/>
                </a:solidFill>
                <a:effectLst/>
              </a:rPr>
            </a:br>
            <a:r>
              <a:rPr lang="pt-BR" sz="2800" i="1" dirty="0" smtClean="0">
                <a:solidFill>
                  <a:srgbClr val="9A0000"/>
                </a:solidFill>
                <a:effectLst/>
              </a:rPr>
              <a:t>barcode</a:t>
            </a:r>
            <a:r>
              <a:rPr lang="pt-BR" sz="2800" b="1" i="1" dirty="0" smtClean="0">
                <a:solidFill>
                  <a:schemeClr val="accent2">
                    <a:lumMod val="50000"/>
                  </a:schemeClr>
                </a:solidFill>
                <a:effectLst/>
              </a:rPr>
              <a:t/>
            </a:r>
            <a:br>
              <a:rPr lang="pt-BR" sz="2800" b="1" i="1" dirty="0" smtClean="0">
                <a:solidFill>
                  <a:schemeClr val="accent2">
                    <a:lumMod val="50000"/>
                  </a:schemeClr>
                </a:solidFill>
                <a:effectLst/>
              </a:rPr>
            </a:br>
            <a:r>
              <a:rPr lang="pt-BR" sz="2800" b="1" i="1" dirty="0" smtClean="0">
                <a:solidFill>
                  <a:schemeClr val="accent2">
                    <a:lumMod val="50000"/>
                  </a:schemeClr>
                </a:solidFill>
                <a:effectLst/>
              </a:rPr>
              <a:t/>
            </a:r>
            <a:br>
              <a:rPr lang="pt-BR" sz="2800" b="1" i="1" dirty="0" smtClean="0">
                <a:solidFill>
                  <a:schemeClr val="accent2">
                    <a:lumMod val="50000"/>
                  </a:schemeClr>
                </a:solidFill>
                <a:effectLst/>
              </a:rPr>
            </a:br>
            <a:r>
              <a:rPr lang="pt-BR" sz="2000" b="1" dirty="0" smtClean="0">
                <a:solidFill>
                  <a:schemeClr val="accent2">
                    <a:lumMod val="50000"/>
                  </a:schemeClr>
                </a:solidFill>
                <a:effectLst/>
              </a:rPr>
              <a:t>identifica um único material (objetos)</a:t>
            </a:r>
            <a:br>
              <a:rPr lang="pt-BR" sz="2000" b="1" dirty="0" smtClean="0">
                <a:solidFill>
                  <a:schemeClr val="accent2">
                    <a:lumMod val="50000"/>
                  </a:schemeClr>
                </a:solidFill>
                <a:effectLst/>
              </a:rPr>
            </a:br>
            <a:r>
              <a:rPr lang="pt-BR" sz="2000" b="1" dirty="0" smtClean="0">
                <a:solidFill>
                  <a:schemeClr val="accent2">
                    <a:lumMod val="50000"/>
                  </a:schemeClr>
                </a:solidFill>
                <a:effectLst/>
              </a:rPr>
              <a:t>de uma coleta específica</a:t>
            </a:r>
            <a:br>
              <a:rPr lang="pt-BR" sz="2000" b="1" dirty="0" smtClean="0">
                <a:solidFill>
                  <a:schemeClr val="accent2">
                    <a:lumMod val="50000"/>
                  </a:schemeClr>
                </a:solidFill>
                <a:effectLst/>
              </a:rPr>
            </a:br>
            <a:r>
              <a:rPr lang="pt-BR" sz="2000" b="1" dirty="0" smtClean="0">
                <a:solidFill>
                  <a:schemeClr val="accent2">
                    <a:lumMod val="50000"/>
                  </a:schemeClr>
                </a:solidFill>
                <a:effectLst/>
              </a:rPr>
              <a:t>em uma única cartolina</a:t>
            </a:r>
            <a:br>
              <a:rPr lang="pt-BR" sz="2000" b="1" dirty="0" smtClean="0">
                <a:solidFill>
                  <a:schemeClr val="accent2">
                    <a:lumMod val="50000"/>
                  </a:schemeClr>
                </a:solidFill>
                <a:effectLst/>
              </a:rPr>
            </a:br>
            <a:r>
              <a:rPr lang="pt-BR" sz="2000" b="1" dirty="0" smtClean="0">
                <a:solidFill>
                  <a:schemeClr val="accent2">
                    <a:lumMod val="50000"/>
                  </a:schemeClr>
                </a:solidFill>
                <a:effectLst/>
              </a:rPr>
              <a:t/>
            </a:r>
            <a:br>
              <a:rPr lang="pt-BR" sz="2000" b="1" dirty="0" smtClean="0">
                <a:solidFill>
                  <a:schemeClr val="accent2">
                    <a:lumMod val="50000"/>
                  </a:schemeClr>
                </a:solidFill>
                <a:effectLst/>
              </a:rPr>
            </a:br>
            <a:r>
              <a:rPr lang="pt-BR" sz="2000" b="1" dirty="0" smtClean="0">
                <a:solidFill>
                  <a:schemeClr val="accent2">
                    <a:lumMod val="50000"/>
                  </a:schemeClr>
                </a:solidFill>
                <a:effectLst/>
              </a:rPr>
              <a:t>(placa de patrimônio)</a:t>
            </a:r>
            <a:br>
              <a:rPr lang="pt-BR" sz="2000" b="1" dirty="0" smtClean="0">
                <a:solidFill>
                  <a:schemeClr val="accent2">
                    <a:lumMod val="50000"/>
                  </a:schemeClr>
                </a:solidFill>
                <a:effectLst/>
              </a:rPr>
            </a:br>
            <a:r>
              <a:rPr lang="pt-BR" sz="2000" b="1" dirty="0" smtClean="0">
                <a:solidFill>
                  <a:schemeClr val="accent2">
                    <a:lumMod val="50000"/>
                  </a:schemeClr>
                </a:solidFill>
                <a:effectLst/>
              </a:rPr>
              <a:t/>
            </a:r>
            <a:br>
              <a:rPr lang="pt-BR" sz="2000" b="1" dirty="0" smtClean="0">
                <a:solidFill>
                  <a:schemeClr val="accent2">
                    <a:lumMod val="50000"/>
                  </a:schemeClr>
                </a:solidFill>
                <a:effectLst/>
              </a:rPr>
            </a:br>
            <a:r>
              <a:rPr lang="pt-BR" sz="2000" b="1" dirty="0" smtClean="0">
                <a:solidFill>
                  <a:schemeClr val="accent2">
                    <a:lumMod val="50000"/>
                  </a:schemeClr>
                </a:solidFill>
                <a:effectLst/>
              </a:rPr>
              <a:t>tamanho fixo dentro de cada coleção</a:t>
            </a:r>
            <a:endParaRPr lang="pt-BR" sz="2000" b="1" dirty="0">
              <a:solidFill>
                <a:schemeClr val="accent2">
                  <a:lumMod val="50000"/>
                </a:schemeClr>
              </a:solidFill>
              <a:effectLst/>
            </a:endParaRPr>
          </a:p>
        </p:txBody>
      </p:sp>
      <p:sp>
        <p:nvSpPr>
          <p:cNvPr id="3" name="Subtitle 2"/>
          <p:cNvSpPr>
            <a:spLocks noGrp="1"/>
          </p:cNvSpPr>
          <p:nvPr>
            <p:ph type="subTitle" idx="1"/>
          </p:nvPr>
        </p:nvSpPr>
        <p:spPr>
          <a:xfrm>
            <a:off x="1100015" y="5133181"/>
            <a:ext cx="7315200" cy="914400"/>
          </a:xfrm>
        </p:spPr>
        <p:txBody>
          <a:bodyPr/>
          <a:lstStyle/>
          <a:p>
            <a:r>
              <a:rPr lang="pt-BR" b="1" dirty="0">
                <a:solidFill>
                  <a:srgbClr val="9A0000"/>
                </a:solidFill>
              </a:rPr>
              <a:t>SP</a:t>
            </a:r>
            <a:r>
              <a:rPr lang="pt-BR" b="1" dirty="0">
                <a:solidFill>
                  <a:srgbClr val="00B050"/>
                </a:solidFill>
              </a:rPr>
              <a:t>000204	</a:t>
            </a:r>
            <a:r>
              <a:rPr lang="pt-BR" b="1" dirty="0" smtClean="0">
                <a:solidFill>
                  <a:srgbClr val="9A0000"/>
                </a:solidFill>
              </a:rPr>
              <a:t>FURB</a:t>
            </a:r>
            <a:r>
              <a:rPr lang="pt-BR" b="1" dirty="0" smtClean="0">
                <a:solidFill>
                  <a:srgbClr val="00B050"/>
                </a:solidFill>
              </a:rPr>
              <a:t>14288</a:t>
            </a:r>
            <a:r>
              <a:rPr lang="pt-BR" b="1" dirty="0">
                <a:solidFill>
                  <a:srgbClr val="00B050"/>
                </a:solidFill>
              </a:rPr>
              <a:t>	</a:t>
            </a:r>
            <a:r>
              <a:rPr lang="pt-BR" b="1" dirty="0" smtClean="0">
                <a:solidFill>
                  <a:srgbClr val="9A0000"/>
                </a:solidFill>
              </a:rPr>
              <a:t>ICN</a:t>
            </a:r>
            <a:r>
              <a:rPr lang="pt-BR" b="1" dirty="0">
                <a:solidFill>
                  <a:srgbClr val="00B050"/>
                </a:solidFill>
              </a:rPr>
              <a:t>00022824	</a:t>
            </a:r>
            <a:r>
              <a:rPr lang="pt-BR" b="1" dirty="0">
                <a:solidFill>
                  <a:srgbClr val="9A0000"/>
                </a:solidFill>
              </a:rPr>
              <a:t>NY</a:t>
            </a:r>
            <a:r>
              <a:rPr lang="pt-BR" b="1" dirty="0">
                <a:solidFill>
                  <a:srgbClr val="00B050"/>
                </a:solidFill>
              </a:rPr>
              <a:t>01098520</a:t>
            </a:r>
            <a:endParaRPr lang="pt-BR" b="1" dirty="0" smtClean="0">
              <a:solidFill>
                <a:srgbClr val="00B050"/>
              </a:solidFill>
            </a:endParaRPr>
          </a:p>
          <a:p>
            <a:r>
              <a:rPr lang="pt-BR" b="1" dirty="0" smtClean="0">
                <a:solidFill>
                  <a:srgbClr val="9A0000"/>
                </a:solidFill>
              </a:rPr>
              <a:t>UEC</a:t>
            </a:r>
            <a:r>
              <a:rPr lang="pt-BR" b="1" dirty="0" smtClean="0">
                <a:solidFill>
                  <a:srgbClr val="00B050"/>
                </a:solidFill>
              </a:rPr>
              <a:t>085554</a:t>
            </a:r>
            <a:r>
              <a:rPr lang="pt-BR" b="1" dirty="0">
                <a:solidFill>
                  <a:srgbClr val="00B050"/>
                </a:solidFill>
              </a:rPr>
              <a:t>	</a:t>
            </a:r>
            <a:r>
              <a:rPr lang="pt-BR" b="1" dirty="0">
                <a:solidFill>
                  <a:srgbClr val="9A0000"/>
                </a:solidFill>
              </a:rPr>
              <a:t>PACA</a:t>
            </a:r>
            <a:r>
              <a:rPr lang="pt-BR" b="1" dirty="0">
                <a:solidFill>
                  <a:srgbClr val="00B050"/>
                </a:solidFill>
              </a:rPr>
              <a:t>113196	</a:t>
            </a:r>
            <a:r>
              <a:rPr lang="pt-BR" b="1" dirty="0" smtClean="0">
                <a:solidFill>
                  <a:srgbClr val="9A0000"/>
                </a:solidFill>
              </a:rPr>
              <a:t>ECT</a:t>
            </a:r>
            <a:r>
              <a:rPr lang="pt-BR" b="1" dirty="0">
                <a:solidFill>
                  <a:srgbClr val="00B050"/>
                </a:solidFill>
              </a:rPr>
              <a:t>0005964	</a:t>
            </a:r>
            <a:r>
              <a:rPr lang="pt-BR" b="1" dirty="0">
                <a:solidFill>
                  <a:srgbClr val="9A0000"/>
                </a:solidFill>
              </a:rPr>
              <a:t>P</a:t>
            </a:r>
            <a:r>
              <a:rPr lang="pt-BR" b="1" dirty="0">
                <a:solidFill>
                  <a:srgbClr val="00B050"/>
                </a:solidFill>
              </a:rPr>
              <a:t>00759155</a:t>
            </a:r>
          </a:p>
        </p:txBody>
      </p:sp>
      <p:pic>
        <p:nvPicPr>
          <p:cNvPr id="6" name="Espaço Reservado para Conteúdo 3"/>
          <p:cNvPicPr>
            <a:picLocks noChangeAspect="1"/>
          </p:cNvPicPr>
          <p:nvPr/>
        </p:nvPicPr>
        <p:blipFill rotWithShape="1">
          <a:blip r:embed="rId3"/>
          <a:srcRect l="25553" t="24087" r="43817" b="63492"/>
          <a:stretch/>
        </p:blipFill>
        <p:spPr>
          <a:xfrm>
            <a:off x="9365921" y="3179405"/>
            <a:ext cx="2476313" cy="825437"/>
          </a:xfrm>
          <a:prstGeom prst="rect">
            <a:avLst/>
          </a:prstGeom>
          <a:effectLst>
            <a:outerShdw blurRad="50800" dist="38100" dir="2700000" algn="tl" rotWithShape="0">
              <a:prstClr val="black">
                <a:alpha val="40000"/>
              </a:prstClr>
            </a:outerShdw>
          </a:effectLst>
        </p:spPr>
      </p:pic>
      <p:pic>
        <p:nvPicPr>
          <p:cNvPr id="7" name="Picture 2"/>
          <p:cNvPicPr>
            <a:picLocks noChangeAspect="1" noChangeArrowheads="1"/>
          </p:cNvPicPr>
          <p:nvPr/>
        </p:nvPicPr>
        <p:blipFill rotWithShape="1">
          <a:blip r:embed="rId4"/>
          <a:srcRect l="53482" t="22923" r="1021" b="44279"/>
          <a:stretch/>
        </p:blipFill>
        <p:spPr bwMode="auto">
          <a:xfrm>
            <a:off x="10481729" y="862410"/>
            <a:ext cx="1669081" cy="8720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Imagem 7"/>
          <p:cNvPicPr>
            <a:picLocks noChangeAspect="1"/>
          </p:cNvPicPr>
          <p:nvPr/>
        </p:nvPicPr>
        <p:blipFill rotWithShape="1">
          <a:blip r:embed="rId5"/>
          <a:srcRect l="13489" t="75175" r="69517" b="11416"/>
          <a:stretch/>
        </p:blipFill>
        <p:spPr>
          <a:xfrm>
            <a:off x="10370033" y="4218053"/>
            <a:ext cx="1780777" cy="813991"/>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definições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4" name="Imagem 3"/>
          <p:cNvPicPr>
            <a:picLocks noChangeAspect="1"/>
          </p:cNvPicPr>
          <p:nvPr/>
        </p:nvPicPr>
        <p:blipFill>
          <a:blip r:embed="rId6"/>
          <a:stretch>
            <a:fillRect/>
          </a:stretch>
        </p:blipFill>
        <p:spPr>
          <a:xfrm>
            <a:off x="10064336" y="5133181"/>
            <a:ext cx="1892995" cy="812197"/>
          </a:xfrm>
          <a:prstGeom prst="rect">
            <a:avLst/>
          </a:prstGeom>
        </p:spPr>
      </p:pic>
      <p:pic>
        <p:nvPicPr>
          <p:cNvPr id="5" name="Imagem 4"/>
          <p:cNvPicPr>
            <a:picLocks noChangeAspect="1"/>
          </p:cNvPicPr>
          <p:nvPr/>
        </p:nvPicPr>
        <p:blipFill>
          <a:blip r:embed="rId7"/>
          <a:stretch>
            <a:fillRect/>
          </a:stretch>
        </p:blipFill>
        <p:spPr>
          <a:xfrm>
            <a:off x="9870036" y="2130966"/>
            <a:ext cx="1689788" cy="731858"/>
          </a:xfrm>
          <a:prstGeom prst="rect">
            <a:avLst/>
          </a:prstGeom>
        </p:spPr>
      </p:pic>
      <p:sp>
        <p:nvSpPr>
          <p:cNvPr id="11" name="CaixaDeTexto 10"/>
          <p:cNvSpPr txBox="1"/>
          <p:nvPr/>
        </p:nvSpPr>
        <p:spPr>
          <a:xfrm>
            <a:off x="832" y="6104717"/>
            <a:ext cx="4729788"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splink.cria.org.br/documentos/Normas_Exsiccatae.pdf</a:t>
            </a:r>
            <a:endParaRPr lang="pt-BR" sz="1400"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t">
            <a:normAutofit/>
          </a:bodyPr>
          <a:lstStyle/>
          <a:p>
            <a:r>
              <a:rPr lang="pt-BR" sz="2800" b="1" dirty="0" smtClean="0">
                <a:solidFill>
                  <a:srgbClr val="9A0000"/>
                </a:solidFill>
                <a:effectLst/>
              </a:rPr>
              <a:t>código da imagem</a:t>
            </a:r>
            <a:br>
              <a:rPr lang="pt-BR" sz="2800" b="1" dirty="0" smtClean="0">
                <a:solidFill>
                  <a:srgbClr val="9A0000"/>
                </a:solidFill>
                <a:effectLst/>
              </a:rPr>
            </a:br>
            <a:r>
              <a:rPr lang="pt-BR" sz="2800" i="1" dirty="0" err="1" smtClean="0">
                <a:solidFill>
                  <a:srgbClr val="9A0000"/>
                </a:solidFill>
                <a:effectLst/>
              </a:rPr>
              <a:t>imagecode</a:t>
            </a:r>
            <a:r>
              <a:rPr lang="pt-BR" sz="3200" i="1" dirty="0" smtClean="0">
                <a:solidFill>
                  <a:schemeClr val="accent2">
                    <a:lumMod val="50000"/>
                  </a:schemeClr>
                </a:solidFill>
                <a:effectLst/>
              </a:rPr>
              <a:t/>
            </a:r>
            <a:br>
              <a:rPr lang="pt-BR" sz="3200" i="1" dirty="0" smtClean="0">
                <a:solidFill>
                  <a:schemeClr val="accent2">
                    <a:lumMod val="50000"/>
                  </a:schemeClr>
                </a:solidFill>
                <a:effectLst/>
              </a:rPr>
            </a:br>
            <a:r>
              <a:rPr lang="pt-BR" sz="2400" i="1" dirty="0">
                <a:solidFill>
                  <a:schemeClr val="bg1"/>
                </a:solidFill>
                <a:effectLst/>
              </a:rPr>
              <a:t/>
            </a:r>
            <a:br>
              <a:rPr lang="pt-BR" sz="2400" i="1" dirty="0">
                <a:solidFill>
                  <a:schemeClr val="bg1"/>
                </a:solidFill>
                <a:effectLst/>
              </a:rPr>
            </a:br>
            <a:r>
              <a:rPr lang="pt-BR" sz="2000" b="1" dirty="0" smtClean="0">
                <a:solidFill>
                  <a:schemeClr val="accent2">
                    <a:lumMod val="50000"/>
                  </a:schemeClr>
                </a:solidFill>
                <a:effectLst/>
              </a:rPr>
              <a:t>identifica cada imagem individualmente</a:t>
            </a:r>
            <a:br>
              <a:rPr lang="pt-BR" sz="2000" b="1" dirty="0" smtClean="0">
                <a:solidFill>
                  <a:schemeClr val="accent2">
                    <a:lumMod val="50000"/>
                  </a:schemeClr>
                </a:solidFill>
                <a:effectLst/>
              </a:rPr>
            </a:br>
            <a:r>
              <a:rPr lang="pt-BR" sz="2000" b="1" dirty="0" smtClean="0">
                <a:solidFill>
                  <a:schemeClr val="accent2">
                    <a:lumMod val="50000"/>
                  </a:schemeClr>
                </a:solidFill>
                <a:effectLst/>
              </a:rPr>
              <a:t/>
            </a:r>
            <a:br>
              <a:rPr lang="pt-BR" sz="2000" b="1" dirty="0" smtClean="0">
                <a:solidFill>
                  <a:schemeClr val="accent2">
                    <a:lumMod val="50000"/>
                  </a:schemeClr>
                </a:solidFill>
                <a:effectLst/>
              </a:rPr>
            </a:br>
            <a:r>
              <a:rPr lang="pt-BR" sz="2000" b="1" dirty="0" smtClean="0">
                <a:solidFill>
                  <a:schemeClr val="accent2">
                    <a:lumMod val="50000"/>
                  </a:schemeClr>
                </a:solidFill>
                <a:effectLst/>
              </a:rPr>
              <a:t>código de barras + sufixo se necessário</a:t>
            </a:r>
            <a:br>
              <a:rPr lang="pt-BR" sz="2000" b="1" dirty="0" smtClean="0">
                <a:solidFill>
                  <a:schemeClr val="accent2">
                    <a:lumMod val="50000"/>
                  </a:schemeClr>
                </a:solidFill>
                <a:effectLst/>
              </a:rPr>
            </a:br>
            <a:r>
              <a:rPr lang="pt-BR" sz="2000" b="1" dirty="0" smtClean="0">
                <a:solidFill>
                  <a:schemeClr val="accent2">
                    <a:lumMod val="50000"/>
                  </a:schemeClr>
                </a:solidFill>
                <a:effectLst/>
              </a:rPr>
              <a:t> _e1, _w2, _v01, _p1, _01, _002,...</a:t>
            </a:r>
            <a:endParaRPr lang="pt-BR" sz="2000" b="1" dirty="0">
              <a:solidFill>
                <a:schemeClr val="accent2">
                  <a:lumMod val="50000"/>
                </a:schemeClr>
              </a:solidFill>
              <a:effectLst/>
            </a:endParaRPr>
          </a:p>
        </p:txBody>
      </p:sp>
      <p:sp>
        <p:nvSpPr>
          <p:cNvPr id="3" name="Subtitle 2"/>
          <p:cNvSpPr>
            <a:spLocks noGrp="1"/>
          </p:cNvSpPr>
          <p:nvPr>
            <p:ph type="subTitle" idx="1"/>
          </p:nvPr>
        </p:nvSpPr>
        <p:spPr>
          <a:xfrm>
            <a:off x="1069848" y="4236097"/>
            <a:ext cx="8041202" cy="1329887"/>
          </a:xfrm>
        </p:spPr>
        <p:txBody>
          <a:bodyPr>
            <a:normAutofit/>
          </a:bodyPr>
          <a:lstStyle/>
          <a:p>
            <a:r>
              <a:rPr lang="pt-BR" b="1" dirty="0" smtClean="0">
                <a:solidFill>
                  <a:srgbClr val="9A0000"/>
                </a:solidFill>
              </a:rPr>
              <a:t>SP</a:t>
            </a:r>
            <a:r>
              <a:rPr lang="pt-BR" b="1" dirty="0" smtClean="0">
                <a:solidFill>
                  <a:srgbClr val="00B050"/>
                </a:solidFill>
              </a:rPr>
              <a:t>000204		</a:t>
            </a:r>
            <a:r>
              <a:rPr lang="pt-BR" b="1" dirty="0" smtClean="0">
                <a:solidFill>
                  <a:srgbClr val="9A0000"/>
                </a:solidFill>
              </a:rPr>
              <a:t>SP</a:t>
            </a:r>
            <a:r>
              <a:rPr lang="pt-BR" b="1" dirty="0" smtClean="0">
                <a:solidFill>
                  <a:srgbClr val="00B050"/>
                </a:solidFill>
              </a:rPr>
              <a:t>000204</a:t>
            </a:r>
            <a:r>
              <a:rPr lang="pt-BR" b="1" dirty="0" smtClean="0">
                <a:solidFill>
                  <a:srgbClr val="B88C00"/>
                </a:solidFill>
              </a:rPr>
              <a:t>_02</a:t>
            </a:r>
            <a:r>
              <a:rPr lang="pt-BR" b="1" dirty="0" smtClean="0">
                <a:solidFill>
                  <a:srgbClr val="00B050"/>
                </a:solidFill>
              </a:rPr>
              <a:t>		</a:t>
            </a:r>
            <a:r>
              <a:rPr lang="pt-BR" b="1" dirty="0" smtClean="0">
                <a:solidFill>
                  <a:srgbClr val="9A0000"/>
                </a:solidFill>
              </a:rPr>
              <a:t>ESA</a:t>
            </a:r>
            <a:r>
              <a:rPr lang="pt-BR" b="1" dirty="0" smtClean="0">
                <a:solidFill>
                  <a:srgbClr val="00B050"/>
                </a:solidFill>
              </a:rPr>
              <a:t>112464</a:t>
            </a:r>
            <a:r>
              <a:rPr lang="pt-BR" b="1" dirty="0" smtClean="0">
                <a:solidFill>
                  <a:srgbClr val="B88C00"/>
                </a:solidFill>
              </a:rPr>
              <a:t>_v</a:t>
            </a:r>
            <a:endParaRPr lang="pt-BR" b="1" dirty="0">
              <a:solidFill>
                <a:srgbClr val="B88C00"/>
              </a:solidFill>
            </a:endParaRPr>
          </a:p>
          <a:p>
            <a:r>
              <a:rPr lang="pt-BR" b="1" dirty="0" smtClean="0">
                <a:solidFill>
                  <a:srgbClr val="9A0000"/>
                </a:solidFill>
              </a:rPr>
              <a:t>UEC</a:t>
            </a:r>
            <a:r>
              <a:rPr lang="pt-BR" b="1" dirty="0" smtClean="0">
                <a:solidFill>
                  <a:srgbClr val="00B050"/>
                </a:solidFill>
              </a:rPr>
              <a:t>085554</a:t>
            </a:r>
            <a:r>
              <a:rPr lang="pt-BR" b="1" dirty="0" smtClean="0">
                <a:solidFill>
                  <a:srgbClr val="B88C00"/>
                </a:solidFill>
              </a:rPr>
              <a:t>_1</a:t>
            </a:r>
            <a:r>
              <a:rPr lang="pt-BR" b="1" dirty="0" smtClean="0">
                <a:solidFill>
                  <a:srgbClr val="00B050"/>
                </a:solidFill>
              </a:rPr>
              <a:t>		</a:t>
            </a:r>
            <a:r>
              <a:rPr lang="pt-BR" b="1" dirty="0" smtClean="0">
                <a:solidFill>
                  <a:srgbClr val="9A0000"/>
                </a:solidFill>
              </a:rPr>
              <a:t>UEC</a:t>
            </a:r>
            <a:r>
              <a:rPr lang="pt-BR" b="1" dirty="0" smtClean="0">
                <a:solidFill>
                  <a:srgbClr val="00B050"/>
                </a:solidFill>
              </a:rPr>
              <a:t>085554</a:t>
            </a:r>
            <a:r>
              <a:rPr lang="pt-BR" b="1" dirty="0" smtClean="0">
                <a:solidFill>
                  <a:srgbClr val="B88C00"/>
                </a:solidFill>
              </a:rPr>
              <a:t>_v02</a:t>
            </a:r>
            <a:r>
              <a:rPr lang="pt-BR" b="1" dirty="0" smtClean="0">
                <a:solidFill>
                  <a:srgbClr val="00B050"/>
                </a:solidFill>
              </a:rPr>
              <a:t>		</a:t>
            </a:r>
            <a:r>
              <a:rPr lang="pt-BR" b="1" dirty="0" smtClean="0">
                <a:solidFill>
                  <a:srgbClr val="9A0000"/>
                </a:solidFill>
              </a:rPr>
              <a:t>POL</a:t>
            </a:r>
            <a:r>
              <a:rPr lang="pt-BR" b="1" dirty="0" smtClean="0">
                <a:solidFill>
                  <a:srgbClr val="00B050"/>
                </a:solidFill>
              </a:rPr>
              <a:t>002764</a:t>
            </a:r>
            <a:r>
              <a:rPr lang="pt-BR" b="1" dirty="0" smtClean="0">
                <a:solidFill>
                  <a:srgbClr val="B88C00"/>
                </a:solidFill>
              </a:rPr>
              <a:t>_p02</a:t>
            </a:r>
          </a:p>
          <a:p>
            <a:r>
              <a:rPr lang="pt-BR" b="1" dirty="0">
                <a:solidFill>
                  <a:srgbClr val="9A0000"/>
                </a:solidFill>
              </a:rPr>
              <a:t>BOTUW</a:t>
            </a:r>
            <a:r>
              <a:rPr lang="pt-BR" b="1" dirty="0">
                <a:solidFill>
                  <a:srgbClr val="00B050"/>
                </a:solidFill>
              </a:rPr>
              <a:t>002007</a:t>
            </a:r>
            <a:r>
              <a:rPr lang="pt-BR" b="1" dirty="0">
                <a:solidFill>
                  <a:srgbClr val="B88C00"/>
                </a:solidFill>
              </a:rPr>
              <a:t>_w1</a:t>
            </a:r>
            <a:r>
              <a:rPr lang="pt-BR" b="1" dirty="0">
                <a:solidFill>
                  <a:srgbClr val="00B050"/>
                </a:solidFill>
              </a:rPr>
              <a:t>	</a:t>
            </a:r>
            <a:r>
              <a:rPr lang="pt-BR" b="1" dirty="0">
                <a:solidFill>
                  <a:srgbClr val="9A0000"/>
                </a:solidFill>
              </a:rPr>
              <a:t>HUEFS</a:t>
            </a:r>
            <a:r>
              <a:rPr lang="pt-BR" b="1" dirty="0">
                <a:solidFill>
                  <a:srgbClr val="00B050"/>
                </a:solidFill>
              </a:rPr>
              <a:t>0242071</a:t>
            </a:r>
            <a:r>
              <a:rPr lang="pt-BR" b="1" dirty="0">
                <a:solidFill>
                  <a:srgbClr val="B88C00"/>
                </a:solidFill>
              </a:rPr>
              <a:t>_e1</a:t>
            </a:r>
          </a:p>
          <a:p>
            <a:endParaRPr lang="pt-BR" b="1" dirty="0">
              <a:solidFill>
                <a:srgbClr val="00B050"/>
              </a:solidFill>
            </a:endParaRPr>
          </a:p>
        </p:txBody>
      </p:sp>
      <p:grpSp>
        <p:nvGrpSpPr>
          <p:cNvPr id="8" name="Grupo 7"/>
          <p:cNvGrpSpPr/>
          <p:nvPr/>
        </p:nvGrpSpPr>
        <p:grpSpPr>
          <a:xfrm>
            <a:off x="7879404" y="1457203"/>
            <a:ext cx="4027251" cy="1766131"/>
            <a:chOff x="7879404" y="1457203"/>
            <a:chExt cx="4027251" cy="1766131"/>
          </a:xfrm>
        </p:grpSpPr>
        <p:pic>
          <p:nvPicPr>
            <p:cNvPr id="5" name="Imagem 4"/>
            <p:cNvPicPr>
              <a:picLocks noChangeAspect="1"/>
            </p:cNvPicPr>
            <p:nvPr/>
          </p:nvPicPr>
          <p:blipFill rotWithShape="1">
            <a:blip r:embed="rId3">
              <a:clrChange>
                <a:clrFrom>
                  <a:srgbClr val="FFFFFF"/>
                </a:clrFrom>
                <a:clrTo>
                  <a:srgbClr val="FFFFFF">
                    <a:alpha val="0"/>
                  </a:srgbClr>
                </a:clrTo>
              </a:clrChange>
            </a:blip>
            <a:srcRect l="6271" t="30023" r="6552" b="54225"/>
            <a:stretch/>
          </p:blipFill>
          <p:spPr>
            <a:xfrm>
              <a:off x="7879404" y="1457203"/>
              <a:ext cx="4027251" cy="1468877"/>
            </a:xfrm>
            <a:prstGeom prst="rect">
              <a:avLst/>
            </a:prstGeom>
          </p:spPr>
        </p:pic>
        <p:sp>
          <p:nvSpPr>
            <p:cNvPr id="4" name="CaixaDeTexto 3"/>
            <p:cNvSpPr txBox="1"/>
            <p:nvPr/>
          </p:nvSpPr>
          <p:spPr>
            <a:xfrm>
              <a:off x="7945308" y="2946335"/>
              <a:ext cx="1165742" cy="276999"/>
            </a:xfrm>
            <a:prstGeom prst="rect">
              <a:avLst/>
            </a:prstGeom>
            <a:noFill/>
          </p:spPr>
          <p:txBody>
            <a:bodyPr wrap="square" rtlCol="0">
              <a:spAutoFit/>
            </a:bodyPr>
            <a:lstStyle/>
            <a:p>
              <a:r>
                <a:rPr lang="pt-BR" sz="1200" b="1" dirty="0" smtClean="0">
                  <a:latin typeface="Open Sans Condensed" panose="020B0806030504020204" pitchFamily="34" charset="0"/>
                  <a:ea typeface="Open Sans Condensed" panose="020B0806030504020204" pitchFamily="34" charset="0"/>
                  <a:cs typeface="Open Sans Condensed" panose="020B0806030504020204" pitchFamily="34" charset="0"/>
                </a:rPr>
                <a:t>SP000054_01</a:t>
              </a:r>
              <a:endParaRPr lang="pt-BR" sz="12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6" name="CaixaDeTexto 5"/>
            <p:cNvSpPr txBox="1"/>
            <p:nvPr/>
          </p:nvSpPr>
          <p:spPr>
            <a:xfrm>
              <a:off x="9327500" y="2946335"/>
              <a:ext cx="1165742" cy="276999"/>
            </a:xfrm>
            <a:prstGeom prst="rect">
              <a:avLst/>
            </a:prstGeom>
            <a:noFill/>
          </p:spPr>
          <p:txBody>
            <a:bodyPr wrap="square" rtlCol="0">
              <a:spAutoFit/>
            </a:bodyPr>
            <a:lstStyle/>
            <a:p>
              <a:r>
                <a:rPr lang="pt-BR" sz="1200" b="1" dirty="0" smtClean="0">
                  <a:latin typeface="Open Sans Condensed" panose="020B0806030504020204" pitchFamily="34" charset="0"/>
                  <a:ea typeface="Open Sans Condensed" panose="020B0806030504020204" pitchFamily="34" charset="0"/>
                  <a:cs typeface="Open Sans Condensed" panose="020B0806030504020204" pitchFamily="34" charset="0"/>
                </a:rPr>
                <a:t>SP000054_02</a:t>
              </a:r>
              <a:endParaRPr lang="pt-BR" sz="12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7" name="CaixaDeTexto 6"/>
            <p:cNvSpPr txBox="1"/>
            <p:nvPr/>
          </p:nvSpPr>
          <p:spPr>
            <a:xfrm>
              <a:off x="10709692" y="2946335"/>
              <a:ext cx="1165742" cy="276999"/>
            </a:xfrm>
            <a:prstGeom prst="rect">
              <a:avLst/>
            </a:prstGeom>
            <a:noFill/>
          </p:spPr>
          <p:txBody>
            <a:bodyPr wrap="square" rtlCol="0">
              <a:spAutoFit/>
            </a:bodyPr>
            <a:lstStyle/>
            <a:p>
              <a:r>
                <a:rPr lang="pt-BR" sz="1200" b="1" dirty="0" smtClean="0">
                  <a:latin typeface="Open Sans Condensed" panose="020B0806030504020204" pitchFamily="34" charset="0"/>
                  <a:ea typeface="Open Sans Condensed" panose="020B0806030504020204" pitchFamily="34" charset="0"/>
                  <a:cs typeface="Open Sans Condensed" panose="020B0806030504020204" pitchFamily="34" charset="0"/>
                </a:rPr>
                <a:t>SP000054_03</a:t>
              </a:r>
              <a:endParaRPr lang="pt-BR" sz="12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
        <p:nvSpPr>
          <p:cNvPr id="10" name="TextBox 9"/>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definições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1" name="CaixaDeTexto 10"/>
          <p:cNvSpPr txBox="1"/>
          <p:nvPr/>
        </p:nvSpPr>
        <p:spPr>
          <a:xfrm>
            <a:off x="832" y="6104717"/>
            <a:ext cx="4729788"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splink.cria.org.br/documentos/Normas_Exsiccatae.pdf</a:t>
            </a:r>
            <a:endParaRPr lang="pt-BR" sz="1400"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9" name="CaixaDeTexto 8"/>
          <p:cNvSpPr txBox="1"/>
          <p:nvPr/>
        </p:nvSpPr>
        <p:spPr>
          <a:xfrm>
            <a:off x="9677400" y="4365655"/>
            <a:ext cx="2445683" cy="1200329"/>
          </a:xfrm>
          <a:prstGeom prst="rect">
            <a:avLst/>
          </a:prstGeom>
          <a:noFill/>
        </p:spPr>
        <p:txBody>
          <a:bodyPr wrap="square" rtlCol="0">
            <a:spAutoFit/>
          </a:bodyPr>
          <a:lstStyle/>
          <a:p>
            <a:r>
              <a:rPr lang="pt-BR"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_e	etiqueta</a:t>
            </a:r>
          </a:p>
          <a:p>
            <a:r>
              <a:rPr lang="pt-BR"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_p 	pólen</a:t>
            </a:r>
          </a:p>
          <a:p>
            <a:r>
              <a:rPr lang="pt-BR"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_</a:t>
            </a:r>
            <a:r>
              <a:rPr lang="pt-BR"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v	material vivo</a:t>
            </a:r>
          </a:p>
          <a:p>
            <a:r>
              <a:rPr lang="pt-BR"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_w	madeira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t">
            <a:normAutofit/>
          </a:bodyPr>
          <a:lstStyle/>
          <a:p>
            <a:r>
              <a:rPr lang="pt-BR" sz="2800" b="1" dirty="0" smtClean="0">
                <a:solidFill>
                  <a:srgbClr val="9A0000"/>
                </a:solidFill>
                <a:effectLst/>
              </a:rPr>
              <a:t>nome da imagem</a:t>
            </a:r>
            <a:br>
              <a:rPr lang="pt-BR" sz="2800" b="1" dirty="0" smtClean="0">
                <a:solidFill>
                  <a:srgbClr val="9A0000"/>
                </a:solidFill>
                <a:effectLst/>
              </a:rPr>
            </a:br>
            <a:r>
              <a:rPr lang="pt-BR" sz="2800" i="1" dirty="0" err="1" smtClean="0">
                <a:solidFill>
                  <a:srgbClr val="9A0000"/>
                </a:solidFill>
                <a:effectLst/>
              </a:rPr>
              <a:t>imagename</a:t>
            </a:r>
            <a:r>
              <a:rPr lang="pt-BR" sz="3200" i="1" dirty="0" smtClean="0">
                <a:solidFill>
                  <a:schemeClr val="accent2">
                    <a:lumMod val="50000"/>
                  </a:schemeClr>
                </a:solidFill>
                <a:effectLst/>
              </a:rPr>
              <a:t/>
            </a:r>
            <a:br>
              <a:rPr lang="pt-BR" sz="3200" i="1" dirty="0" smtClean="0">
                <a:solidFill>
                  <a:schemeClr val="accent2">
                    <a:lumMod val="50000"/>
                  </a:schemeClr>
                </a:solidFill>
                <a:effectLst/>
              </a:rPr>
            </a:br>
            <a:r>
              <a:rPr lang="pt-BR" sz="2400" i="1" dirty="0">
                <a:solidFill>
                  <a:schemeClr val="bg1"/>
                </a:solidFill>
                <a:effectLst/>
              </a:rPr>
              <a:t/>
            </a:r>
            <a:br>
              <a:rPr lang="pt-BR" sz="2400" i="1" dirty="0">
                <a:solidFill>
                  <a:schemeClr val="bg1"/>
                </a:solidFill>
                <a:effectLst/>
              </a:rPr>
            </a:br>
            <a:r>
              <a:rPr lang="pt-BR" sz="2000" b="1" dirty="0" smtClean="0">
                <a:solidFill>
                  <a:schemeClr val="accent2">
                    <a:lumMod val="50000"/>
                  </a:schemeClr>
                </a:solidFill>
                <a:effectLst/>
              </a:rPr>
              <a:t>identifica cada imagem no  disco</a:t>
            </a:r>
            <a:br>
              <a:rPr lang="pt-BR" sz="2000" b="1" dirty="0" smtClean="0">
                <a:solidFill>
                  <a:schemeClr val="accent2">
                    <a:lumMod val="50000"/>
                  </a:schemeClr>
                </a:solidFill>
                <a:effectLst/>
              </a:rPr>
            </a:br>
            <a:r>
              <a:rPr lang="pt-BR" sz="2000" b="1" dirty="0" smtClean="0">
                <a:solidFill>
                  <a:schemeClr val="accent2">
                    <a:lumMod val="50000"/>
                  </a:schemeClr>
                </a:solidFill>
                <a:effectLst/>
              </a:rPr>
              <a:t/>
            </a:r>
            <a:br>
              <a:rPr lang="pt-BR" sz="2000" b="1" dirty="0" smtClean="0">
                <a:solidFill>
                  <a:schemeClr val="accent2">
                    <a:lumMod val="50000"/>
                  </a:schemeClr>
                </a:solidFill>
                <a:effectLst/>
              </a:rPr>
            </a:br>
            <a:r>
              <a:rPr lang="pt-BR" sz="2000" b="1" dirty="0" smtClean="0">
                <a:solidFill>
                  <a:schemeClr val="accent2">
                    <a:lumMod val="50000"/>
                  </a:schemeClr>
                </a:solidFill>
                <a:effectLst/>
              </a:rPr>
              <a:t>código de barras </a:t>
            </a:r>
            <a:br>
              <a:rPr lang="pt-BR" sz="2000" b="1" dirty="0" smtClean="0">
                <a:solidFill>
                  <a:schemeClr val="accent2">
                    <a:lumMod val="50000"/>
                  </a:schemeClr>
                </a:solidFill>
                <a:effectLst/>
              </a:rPr>
            </a:br>
            <a:r>
              <a:rPr lang="pt-BR" sz="2000" b="1" dirty="0" smtClean="0">
                <a:solidFill>
                  <a:schemeClr val="accent2">
                    <a:lumMod val="50000"/>
                  </a:schemeClr>
                </a:solidFill>
                <a:effectLst/>
              </a:rPr>
              <a:t>+ sufixo </a:t>
            </a:r>
            <a:r>
              <a:rPr lang="pt-BR" sz="2000" dirty="0" smtClean="0">
                <a:solidFill>
                  <a:schemeClr val="accent2">
                    <a:lumMod val="50000"/>
                  </a:schemeClr>
                </a:solidFill>
                <a:effectLst/>
              </a:rPr>
              <a:t>(_p1, _v01, _01, _002,...) </a:t>
            </a:r>
            <a:r>
              <a:rPr lang="pt-BR" sz="2000" b="1" dirty="0" smtClean="0">
                <a:solidFill>
                  <a:schemeClr val="accent2">
                    <a:lumMod val="50000"/>
                  </a:schemeClr>
                </a:solidFill>
                <a:effectLst/>
              </a:rPr>
              <a:t/>
            </a:r>
            <a:br>
              <a:rPr lang="pt-BR" sz="2000" b="1" dirty="0" smtClean="0">
                <a:solidFill>
                  <a:schemeClr val="accent2">
                    <a:lumMod val="50000"/>
                  </a:schemeClr>
                </a:solidFill>
                <a:effectLst/>
              </a:rPr>
            </a:br>
            <a:r>
              <a:rPr lang="pt-BR" sz="2000" b="1" dirty="0" smtClean="0">
                <a:solidFill>
                  <a:schemeClr val="accent2">
                    <a:lumMod val="50000"/>
                  </a:schemeClr>
                </a:solidFill>
                <a:effectLst/>
              </a:rPr>
              <a:t>+ extensão </a:t>
            </a:r>
            <a:r>
              <a:rPr lang="pt-BR" sz="2000" dirty="0" smtClean="0">
                <a:solidFill>
                  <a:schemeClr val="accent2">
                    <a:lumMod val="50000"/>
                  </a:schemeClr>
                </a:solidFill>
                <a:effectLst/>
              </a:rPr>
              <a:t>(.</a:t>
            </a:r>
            <a:r>
              <a:rPr lang="pt-BR" sz="2000" dirty="0" err="1" smtClean="0">
                <a:solidFill>
                  <a:schemeClr val="accent2">
                    <a:lumMod val="50000"/>
                  </a:schemeClr>
                </a:solidFill>
                <a:effectLst/>
              </a:rPr>
              <a:t>jpg</a:t>
            </a:r>
            <a:r>
              <a:rPr lang="pt-BR" sz="2000" dirty="0" smtClean="0">
                <a:solidFill>
                  <a:schemeClr val="accent2">
                    <a:lumMod val="50000"/>
                  </a:schemeClr>
                </a:solidFill>
                <a:effectLst/>
              </a:rPr>
              <a:t>, .</a:t>
            </a:r>
            <a:r>
              <a:rPr lang="pt-BR" sz="2000" dirty="0" err="1" smtClean="0">
                <a:solidFill>
                  <a:schemeClr val="accent2">
                    <a:lumMod val="50000"/>
                  </a:schemeClr>
                </a:solidFill>
                <a:effectLst/>
              </a:rPr>
              <a:t>nef</a:t>
            </a:r>
            <a:r>
              <a:rPr lang="pt-BR" sz="2000" dirty="0" smtClean="0">
                <a:solidFill>
                  <a:schemeClr val="accent2">
                    <a:lumMod val="50000"/>
                  </a:schemeClr>
                </a:solidFill>
                <a:effectLst/>
              </a:rPr>
              <a:t>, .</a:t>
            </a:r>
            <a:r>
              <a:rPr lang="pt-BR" sz="2000" dirty="0" err="1" smtClean="0">
                <a:solidFill>
                  <a:schemeClr val="accent2">
                    <a:lumMod val="50000"/>
                  </a:schemeClr>
                </a:solidFill>
                <a:effectLst/>
              </a:rPr>
              <a:t>tif</a:t>
            </a:r>
            <a:r>
              <a:rPr lang="pt-BR" sz="2000" dirty="0" smtClean="0">
                <a:solidFill>
                  <a:schemeClr val="accent2">
                    <a:lumMod val="50000"/>
                  </a:schemeClr>
                </a:solidFill>
                <a:effectLst/>
              </a:rPr>
              <a:t>, ...)</a:t>
            </a:r>
            <a:endParaRPr lang="pt-BR" sz="2000" dirty="0">
              <a:solidFill>
                <a:schemeClr val="accent2">
                  <a:lumMod val="50000"/>
                </a:schemeClr>
              </a:solidFill>
              <a:effectLst/>
            </a:endParaRPr>
          </a:p>
        </p:txBody>
      </p:sp>
      <p:sp>
        <p:nvSpPr>
          <p:cNvPr id="3" name="Subtitle 2"/>
          <p:cNvSpPr>
            <a:spLocks noGrp="1"/>
          </p:cNvSpPr>
          <p:nvPr>
            <p:ph type="subTitle" idx="1"/>
          </p:nvPr>
        </p:nvSpPr>
        <p:spPr>
          <a:xfrm>
            <a:off x="927019" y="4670245"/>
            <a:ext cx="7315200" cy="1434471"/>
          </a:xfrm>
        </p:spPr>
        <p:txBody>
          <a:bodyPr>
            <a:normAutofit/>
          </a:bodyPr>
          <a:lstStyle/>
          <a:p>
            <a:pPr algn="just"/>
            <a:r>
              <a:rPr lang="pt-BR" b="1" dirty="0" smtClean="0">
                <a:solidFill>
                  <a:srgbClr val="9A0000"/>
                </a:solidFill>
              </a:rPr>
              <a:t>SP</a:t>
            </a:r>
            <a:r>
              <a:rPr lang="pt-BR" b="1" dirty="0" smtClean="0">
                <a:solidFill>
                  <a:srgbClr val="00B050"/>
                </a:solidFill>
              </a:rPr>
              <a:t>000204</a:t>
            </a:r>
            <a:r>
              <a:rPr lang="pt-BR" b="1" dirty="0" smtClean="0">
                <a:solidFill>
                  <a:srgbClr val="B88C00"/>
                </a:solidFill>
              </a:rPr>
              <a:t>_01</a:t>
            </a:r>
            <a:r>
              <a:rPr lang="pt-BR" b="1" dirty="0" smtClean="0">
                <a:solidFill>
                  <a:srgbClr val="0070C0"/>
                </a:solidFill>
              </a:rPr>
              <a:t>.tif</a:t>
            </a:r>
            <a:r>
              <a:rPr lang="pt-BR" b="1" dirty="0" smtClean="0">
                <a:solidFill>
                  <a:srgbClr val="00B050"/>
                </a:solidFill>
              </a:rPr>
              <a:t>        </a:t>
            </a:r>
            <a:r>
              <a:rPr lang="pt-BR" b="1" dirty="0" smtClean="0">
                <a:solidFill>
                  <a:srgbClr val="9A0000"/>
                </a:solidFill>
              </a:rPr>
              <a:t>ESA</a:t>
            </a:r>
            <a:r>
              <a:rPr lang="pt-BR" b="1" dirty="0" smtClean="0">
                <a:solidFill>
                  <a:srgbClr val="00B050"/>
                </a:solidFill>
              </a:rPr>
              <a:t>112464</a:t>
            </a:r>
            <a:r>
              <a:rPr lang="pt-BR" b="1" dirty="0" smtClean="0">
                <a:solidFill>
                  <a:srgbClr val="B88C00"/>
                </a:solidFill>
              </a:rPr>
              <a:t>_v</a:t>
            </a:r>
            <a:r>
              <a:rPr lang="pt-BR" b="1" dirty="0" smtClean="0">
                <a:solidFill>
                  <a:srgbClr val="0070C0"/>
                </a:solidFill>
              </a:rPr>
              <a:t>.jpg	</a:t>
            </a:r>
            <a:r>
              <a:rPr lang="pt-BR" b="1" dirty="0" smtClean="0">
                <a:solidFill>
                  <a:srgbClr val="9A0000"/>
                </a:solidFill>
              </a:rPr>
              <a:t>UEC</a:t>
            </a:r>
            <a:r>
              <a:rPr lang="pt-BR" b="1" dirty="0" smtClean="0">
                <a:solidFill>
                  <a:srgbClr val="00B050"/>
                </a:solidFill>
              </a:rPr>
              <a:t>085554</a:t>
            </a:r>
            <a:r>
              <a:rPr lang="pt-BR" b="1" dirty="0" smtClean="0">
                <a:solidFill>
                  <a:srgbClr val="B88C00"/>
                </a:solidFill>
              </a:rPr>
              <a:t>_1</a:t>
            </a:r>
            <a:r>
              <a:rPr lang="pt-BR" b="1" dirty="0" smtClean="0">
                <a:solidFill>
                  <a:srgbClr val="0070C0"/>
                </a:solidFill>
              </a:rPr>
              <a:t>.png</a:t>
            </a:r>
            <a:r>
              <a:rPr lang="pt-BR" b="1" dirty="0" smtClean="0">
                <a:solidFill>
                  <a:srgbClr val="00B050"/>
                </a:solidFill>
              </a:rPr>
              <a:t>     </a:t>
            </a:r>
          </a:p>
          <a:p>
            <a:pPr algn="just"/>
            <a:endParaRPr lang="pt-BR" b="1" dirty="0" smtClean="0">
              <a:solidFill>
                <a:srgbClr val="00B050"/>
              </a:solidFill>
            </a:endParaRPr>
          </a:p>
          <a:p>
            <a:pPr algn="just"/>
            <a:r>
              <a:rPr lang="pt-BR" b="1" dirty="0" smtClean="0">
                <a:solidFill>
                  <a:srgbClr val="9A0000"/>
                </a:solidFill>
              </a:rPr>
              <a:t>UEC</a:t>
            </a:r>
            <a:r>
              <a:rPr lang="pt-BR" b="1" dirty="0" smtClean="0">
                <a:solidFill>
                  <a:srgbClr val="00B050"/>
                </a:solidFill>
              </a:rPr>
              <a:t>085554</a:t>
            </a:r>
            <a:r>
              <a:rPr lang="pt-BR" b="1" dirty="0" smtClean="0">
                <a:solidFill>
                  <a:srgbClr val="B88C00"/>
                </a:solidFill>
              </a:rPr>
              <a:t>_02</a:t>
            </a:r>
            <a:r>
              <a:rPr lang="pt-BR" b="1" dirty="0" smtClean="0">
                <a:solidFill>
                  <a:srgbClr val="0070C0"/>
                </a:solidFill>
              </a:rPr>
              <a:t>.nef</a:t>
            </a:r>
            <a:r>
              <a:rPr lang="pt-BR" b="1" dirty="0" smtClean="0">
                <a:solidFill>
                  <a:srgbClr val="00B050"/>
                </a:solidFill>
              </a:rPr>
              <a:t>    </a:t>
            </a:r>
            <a:r>
              <a:rPr lang="pt-BR" b="1" dirty="0" smtClean="0">
                <a:solidFill>
                  <a:srgbClr val="9A0000"/>
                </a:solidFill>
              </a:rPr>
              <a:t>POL</a:t>
            </a:r>
            <a:r>
              <a:rPr lang="pt-BR" b="1" dirty="0" smtClean="0">
                <a:solidFill>
                  <a:srgbClr val="00B050"/>
                </a:solidFill>
              </a:rPr>
              <a:t>002764</a:t>
            </a:r>
            <a:r>
              <a:rPr lang="pt-BR" b="1" dirty="0" smtClean="0">
                <a:solidFill>
                  <a:srgbClr val="B88C00"/>
                </a:solidFill>
              </a:rPr>
              <a:t>_p02</a:t>
            </a:r>
            <a:r>
              <a:rPr lang="pt-BR" b="1" dirty="0" smtClean="0">
                <a:solidFill>
                  <a:srgbClr val="0070C0"/>
                </a:solidFill>
              </a:rPr>
              <a:t>.cr2	</a:t>
            </a:r>
            <a:r>
              <a:rPr lang="pt-BR" b="1" dirty="0">
                <a:solidFill>
                  <a:srgbClr val="9A0000"/>
                </a:solidFill>
              </a:rPr>
              <a:t> </a:t>
            </a:r>
            <a:r>
              <a:rPr lang="pt-BR" b="1" dirty="0" smtClean="0">
                <a:solidFill>
                  <a:srgbClr val="9A0000"/>
                </a:solidFill>
              </a:rPr>
              <a:t>ICN</a:t>
            </a:r>
            <a:r>
              <a:rPr lang="pt-BR" b="1" dirty="0" smtClean="0">
                <a:solidFill>
                  <a:srgbClr val="00B050"/>
                </a:solidFill>
              </a:rPr>
              <a:t>00022824</a:t>
            </a:r>
            <a:r>
              <a:rPr lang="pt-BR" b="1" dirty="0" smtClean="0">
                <a:solidFill>
                  <a:srgbClr val="0070C0"/>
                </a:solidFill>
              </a:rPr>
              <a:t>.dng</a:t>
            </a:r>
          </a:p>
          <a:p>
            <a:pPr algn="just"/>
            <a:endParaRPr lang="pt-BR" b="1" dirty="0">
              <a:solidFill>
                <a:srgbClr val="00B050"/>
              </a:solidFill>
            </a:endParaRPr>
          </a:p>
          <a:p>
            <a:endParaRPr lang="pt-BR" b="1" dirty="0">
              <a:solidFill>
                <a:srgbClr val="00B050"/>
              </a:solidFill>
            </a:endParaRPr>
          </a:p>
        </p:txBody>
      </p:sp>
      <p:pic>
        <p:nvPicPr>
          <p:cNvPr id="5" name="Imagem 4"/>
          <p:cNvPicPr>
            <a:picLocks noChangeAspect="1"/>
          </p:cNvPicPr>
          <p:nvPr/>
        </p:nvPicPr>
        <p:blipFill rotWithShape="1">
          <a:blip r:embed="rId3">
            <a:clrChange>
              <a:clrFrom>
                <a:srgbClr val="FCFCFC"/>
              </a:clrFrom>
              <a:clrTo>
                <a:srgbClr val="FCFCFC">
                  <a:alpha val="0"/>
                </a:srgbClr>
              </a:clrTo>
            </a:clrChange>
          </a:blip>
          <a:srcRect l="49737" t="10066" r="7262" b="53762"/>
          <a:stretch/>
        </p:blipFill>
        <p:spPr>
          <a:xfrm>
            <a:off x="9396919" y="877241"/>
            <a:ext cx="2645924" cy="3414408"/>
          </a:xfrm>
          <a:prstGeom prst="rect">
            <a:avLst/>
          </a:prstGeom>
        </p:spPr>
      </p:pic>
      <p:grpSp>
        <p:nvGrpSpPr>
          <p:cNvPr id="6" name="Grupo 5"/>
          <p:cNvGrpSpPr/>
          <p:nvPr/>
        </p:nvGrpSpPr>
        <p:grpSpPr>
          <a:xfrm>
            <a:off x="7868184" y="4291649"/>
            <a:ext cx="4027251" cy="1743048"/>
            <a:chOff x="7879404" y="1457203"/>
            <a:chExt cx="4027251" cy="1743048"/>
          </a:xfrm>
        </p:grpSpPr>
        <p:pic>
          <p:nvPicPr>
            <p:cNvPr id="7" name="Imagem 6"/>
            <p:cNvPicPr>
              <a:picLocks noChangeAspect="1"/>
            </p:cNvPicPr>
            <p:nvPr/>
          </p:nvPicPr>
          <p:blipFill rotWithShape="1">
            <a:blip r:embed="rId4">
              <a:clrChange>
                <a:clrFrom>
                  <a:srgbClr val="FFFFFF"/>
                </a:clrFrom>
                <a:clrTo>
                  <a:srgbClr val="FFFFFF">
                    <a:alpha val="0"/>
                  </a:srgbClr>
                </a:clrTo>
              </a:clrChange>
            </a:blip>
            <a:srcRect l="6271" t="30023" r="6552" b="54225"/>
            <a:stretch/>
          </p:blipFill>
          <p:spPr>
            <a:xfrm>
              <a:off x="7879404" y="1457203"/>
              <a:ext cx="4027251" cy="1468877"/>
            </a:xfrm>
            <a:prstGeom prst="rect">
              <a:avLst/>
            </a:prstGeom>
          </p:spPr>
        </p:pic>
        <p:sp>
          <p:nvSpPr>
            <p:cNvPr id="8" name="CaixaDeTexto 7"/>
            <p:cNvSpPr txBox="1"/>
            <p:nvPr/>
          </p:nvSpPr>
          <p:spPr>
            <a:xfrm>
              <a:off x="7945308" y="2946335"/>
              <a:ext cx="1165742" cy="246221"/>
            </a:xfrm>
            <a:prstGeom prst="rect">
              <a:avLst/>
            </a:prstGeom>
            <a:noFill/>
          </p:spPr>
          <p:txBody>
            <a:bodyPr wrap="square" rtlCol="0">
              <a:spAutoFit/>
            </a:bodyPr>
            <a:lstStyle/>
            <a:p>
              <a:r>
                <a:rPr lang="pt-BR" sz="1000" b="1" dirty="0" smtClean="0">
                  <a:latin typeface="Open Sans Condensed" panose="020B0806030504020204" pitchFamily="34" charset="0"/>
                  <a:ea typeface="Open Sans Condensed" panose="020B0806030504020204" pitchFamily="34" charset="0"/>
                  <a:cs typeface="Open Sans Condensed" panose="020B0806030504020204" pitchFamily="34" charset="0"/>
                </a:rPr>
                <a:t>SP000054_01.jpg</a:t>
              </a:r>
              <a:endParaRPr lang="pt-BR"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9" name="CaixaDeTexto 8"/>
            <p:cNvSpPr txBox="1"/>
            <p:nvPr/>
          </p:nvSpPr>
          <p:spPr>
            <a:xfrm>
              <a:off x="9327500" y="2946335"/>
              <a:ext cx="1165742" cy="246221"/>
            </a:xfrm>
            <a:prstGeom prst="rect">
              <a:avLst/>
            </a:prstGeom>
            <a:noFill/>
          </p:spPr>
          <p:txBody>
            <a:bodyPr wrap="square" rtlCol="0">
              <a:spAutoFit/>
            </a:bodyPr>
            <a:lstStyle/>
            <a:p>
              <a:r>
                <a:rPr lang="pt-BR" sz="1000" b="1" dirty="0" smtClean="0">
                  <a:latin typeface="Open Sans Condensed" panose="020B0806030504020204" pitchFamily="34" charset="0"/>
                  <a:ea typeface="Open Sans Condensed" panose="020B0806030504020204" pitchFamily="34" charset="0"/>
                  <a:cs typeface="Open Sans Condensed" panose="020B0806030504020204" pitchFamily="34" charset="0"/>
                </a:rPr>
                <a:t>SP000054_02.jpg</a:t>
              </a:r>
              <a:endParaRPr lang="pt-BR"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0" name="CaixaDeTexto 9"/>
            <p:cNvSpPr txBox="1"/>
            <p:nvPr/>
          </p:nvSpPr>
          <p:spPr>
            <a:xfrm>
              <a:off x="10709692" y="2946335"/>
              <a:ext cx="1165742" cy="253916"/>
            </a:xfrm>
            <a:prstGeom prst="rect">
              <a:avLst/>
            </a:prstGeom>
            <a:noFill/>
          </p:spPr>
          <p:txBody>
            <a:bodyPr wrap="square" rtlCol="0">
              <a:spAutoFit/>
            </a:bodyPr>
            <a:lstStyle/>
            <a:p>
              <a:r>
                <a:rPr lang="pt-BR" sz="1000" b="1" dirty="0" smtClean="0">
                  <a:latin typeface="Open Sans Condensed" panose="020B0806030504020204" pitchFamily="34" charset="0"/>
                  <a:ea typeface="Open Sans Condensed" panose="020B0806030504020204" pitchFamily="34" charset="0"/>
                  <a:cs typeface="Open Sans Condensed" panose="020B0806030504020204" pitchFamily="34" charset="0"/>
                </a:rPr>
                <a:t>SP000054_03.jpg</a:t>
              </a:r>
              <a:endParaRPr lang="pt-BR" sz="1000" b="1"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
        <p:nvSpPr>
          <p:cNvPr id="12" name="TextBox 11"/>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definições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1" name="CaixaDeTexto 10"/>
          <p:cNvSpPr txBox="1"/>
          <p:nvPr/>
        </p:nvSpPr>
        <p:spPr>
          <a:xfrm>
            <a:off x="832" y="6104717"/>
            <a:ext cx="4729788"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splink.cria.org.br/documentos/Normas_Exsiccatae.pdf</a:t>
            </a:r>
            <a:endParaRPr lang="pt-BR" sz="1400"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1007900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b="1" i="1" dirty="0" smtClean="0">
                <a:solidFill>
                  <a:srgbClr val="9A0000"/>
                </a:solidFill>
                <a:effectLst/>
              </a:rPr>
              <a:t>barcode x catalognumber</a:t>
            </a:r>
            <a:r>
              <a:rPr lang="pt-BR" sz="2800" b="1" i="1" dirty="0" smtClean="0">
                <a:effectLst/>
              </a:rPr>
              <a:t/>
            </a:r>
            <a:br>
              <a:rPr lang="pt-BR" sz="2800" b="1" i="1" dirty="0" smtClean="0">
                <a:effectLst/>
              </a:rPr>
            </a:br>
            <a:r>
              <a:rPr lang="pt-BR" sz="2800" b="1" i="1" dirty="0" smtClean="0">
                <a:effectLst/>
              </a:rPr>
              <a:t/>
            </a:r>
            <a:br>
              <a:rPr lang="pt-BR" sz="2800" b="1" i="1" dirty="0" smtClean="0">
                <a:effectLst/>
              </a:rPr>
            </a:br>
            <a:r>
              <a:rPr lang="pt-BR" sz="2000" b="1" dirty="0" smtClean="0">
                <a:effectLst/>
              </a:rPr>
              <a:t>idealmente</a:t>
            </a:r>
            <a:r>
              <a:rPr lang="pt-BR" sz="2000" b="1" i="1" dirty="0" smtClean="0">
                <a:effectLst/>
              </a:rPr>
              <a:t> </a:t>
            </a:r>
            <a:r>
              <a:rPr lang="pt-BR" sz="2000" b="1" dirty="0" smtClean="0">
                <a:effectLst/>
              </a:rPr>
              <a:t>são entidades distintas e independentes</a:t>
            </a:r>
            <a:br>
              <a:rPr lang="pt-BR" sz="2000" b="1" dirty="0" smtClean="0">
                <a:effectLst/>
              </a:rPr>
            </a:br>
            <a:r>
              <a:rPr lang="pt-BR" sz="2000" b="1" dirty="0" smtClean="0">
                <a:effectLst/>
              </a:rPr>
              <a:t/>
            </a:r>
            <a:br>
              <a:rPr lang="pt-BR" sz="2000" b="1" dirty="0" smtClean="0">
                <a:effectLst/>
              </a:rPr>
            </a:br>
            <a:r>
              <a:rPr lang="pt-BR" sz="2000" b="1" dirty="0" smtClean="0">
                <a:effectLst/>
              </a:rPr>
              <a:t/>
            </a:r>
            <a:br>
              <a:rPr lang="pt-BR" sz="2000" b="1" dirty="0" smtClean="0">
                <a:effectLst/>
              </a:rPr>
            </a:br>
            <a:r>
              <a:rPr lang="pt-BR" sz="2000" b="1" dirty="0" smtClean="0">
                <a:effectLst/>
              </a:rPr>
              <a:t> </a:t>
            </a:r>
            <a:endParaRPr lang="pt-BR" sz="2000" b="1" dirty="0">
              <a:effectLst/>
            </a:endParaRPr>
          </a:p>
        </p:txBody>
      </p:sp>
      <p:pic>
        <p:nvPicPr>
          <p:cNvPr id="7170" name="Picture 2"/>
          <p:cNvPicPr>
            <a:picLocks noGrp="1" noChangeAspect="1" noChangeArrowheads="1"/>
          </p:cNvPicPr>
          <p:nvPr>
            <p:ph idx="1"/>
          </p:nvPr>
        </p:nvPicPr>
        <p:blipFill rotWithShape="1">
          <a:blip r:embed="rId2"/>
          <a:srcRect l="21131" t="22456" r="538" b="31387"/>
          <a:stretch/>
        </p:blipFill>
        <p:spPr bwMode="auto">
          <a:xfrm>
            <a:off x="6289970" y="721887"/>
            <a:ext cx="3215613" cy="137327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 name="Espaço Reservado para Conteúdo 3"/>
          <p:cNvPicPr>
            <a:picLocks noChangeAspect="1"/>
          </p:cNvPicPr>
          <p:nvPr/>
        </p:nvPicPr>
        <p:blipFill rotWithShape="1">
          <a:blip r:embed="rId3"/>
          <a:srcRect l="25553" t="24087" r="15261" b="43308"/>
          <a:stretch/>
        </p:blipFill>
        <p:spPr>
          <a:xfrm>
            <a:off x="7389107" y="4374262"/>
            <a:ext cx="3687417" cy="1669773"/>
          </a:xfrm>
          <a:prstGeom prst="rect">
            <a:avLst/>
          </a:prstGeom>
          <a:effectLst>
            <a:outerShdw blurRad="50800" dist="38100" dir="2700000" algn="tl" rotWithShape="0">
              <a:prstClr val="black">
                <a:alpha val="40000"/>
              </a:prstClr>
            </a:outerShdw>
          </a:effectLst>
        </p:spPr>
      </p:pic>
      <p:grpSp>
        <p:nvGrpSpPr>
          <p:cNvPr id="12" name="Group 11"/>
          <p:cNvGrpSpPr/>
          <p:nvPr/>
        </p:nvGrpSpPr>
        <p:grpSpPr>
          <a:xfrm>
            <a:off x="3977146" y="3429000"/>
            <a:ext cx="2372283" cy="2921229"/>
            <a:chOff x="3977146" y="3108956"/>
            <a:chExt cx="2735555" cy="3241273"/>
          </a:xfrm>
        </p:grpSpPr>
        <p:pic>
          <p:nvPicPr>
            <p:cNvPr id="5" name="Imagem 4"/>
            <p:cNvPicPr>
              <a:picLocks noChangeAspect="1"/>
            </p:cNvPicPr>
            <p:nvPr/>
          </p:nvPicPr>
          <p:blipFill rotWithShape="1">
            <a:blip r:embed="rId4"/>
            <a:srcRect l="13489" t="75175" r="69517" b="11416"/>
            <a:stretch/>
          </p:blipFill>
          <p:spPr>
            <a:xfrm>
              <a:off x="3977146" y="5099810"/>
              <a:ext cx="2735555" cy="1250419"/>
            </a:xfrm>
            <a:prstGeom prst="rect">
              <a:avLst/>
            </a:prstGeom>
            <a:effectLst>
              <a:outerShdw blurRad="50800" dist="38100" dir="2700000" algn="tl" rotWithShape="0">
                <a:prstClr val="black">
                  <a:alpha val="40000"/>
                </a:prstClr>
              </a:outerShdw>
            </a:effectLst>
          </p:spPr>
        </p:pic>
        <p:pic>
          <p:nvPicPr>
            <p:cNvPr id="6" name="Imagem 5"/>
            <p:cNvPicPr>
              <a:picLocks noChangeAspect="1"/>
            </p:cNvPicPr>
            <p:nvPr/>
          </p:nvPicPr>
          <p:blipFill rotWithShape="1">
            <a:blip r:embed="rId4"/>
            <a:srcRect l="68547" t="48721" r="19025" b="29930"/>
            <a:stretch/>
          </p:blipFill>
          <p:spPr>
            <a:xfrm>
              <a:off x="4712115" y="3108956"/>
              <a:ext cx="2000586" cy="1990854"/>
            </a:xfrm>
            <a:prstGeom prst="rect">
              <a:avLst/>
            </a:prstGeom>
            <a:effectLst>
              <a:outerShdw blurRad="50800" dist="38100" dir="2700000" algn="tl" rotWithShape="0">
                <a:prstClr val="black">
                  <a:alpha val="40000"/>
                </a:prstClr>
              </a:outerShdw>
            </a:effectLst>
          </p:spPr>
        </p:pic>
      </p:grpSp>
      <p:sp>
        <p:nvSpPr>
          <p:cNvPr id="8" name="TextBox 7"/>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mundo ideal</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nvGrpSpPr>
          <p:cNvPr id="11" name="Group 10"/>
          <p:cNvGrpSpPr/>
          <p:nvPr/>
        </p:nvGrpSpPr>
        <p:grpSpPr>
          <a:xfrm>
            <a:off x="3780888" y="287674"/>
            <a:ext cx="1800001" cy="2238355"/>
            <a:chOff x="3739792" y="123290"/>
            <a:chExt cx="1800001" cy="2238355"/>
          </a:xfrm>
          <a:effectLst>
            <a:outerShdw blurRad="50800" dist="38100" dir="2700000" algn="tl" rotWithShape="0">
              <a:prstClr val="black">
                <a:alpha val="40000"/>
              </a:prstClr>
            </a:outerShdw>
          </a:effectLst>
        </p:grpSpPr>
        <p:pic>
          <p:nvPicPr>
            <p:cNvPr id="64513" name="Picture 1"/>
            <p:cNvPicPr>
              <a:picLocks noChangeAspect="1" noChangeArrowheads="1"/>
            </p:cNvPicPr>
            <p:nvPr/>
          </p:nvPicPr>
          <p:blipFill>
            <a:blip r:embed="rId5"/>
            <a:srcRect l="49325" t="59331" r="29892" b="23081"/>
            <a:stretch>
              <a:fillRect/>
            </a:stretch>
          </p:blipFill>
          <p:spPr bwMode="auto">
            <a:xfrm>
              <a:off x="3739792" y="123290"/>
              <a:ext cx="1800000" cy="1258407"/>
            </a:xfrm>
            <a:prstGeom prst="rect">
              <a:avLst/>
            </a:prstGeom>
            <a:noFill/>
            <a:ln w="9525">
              <a:noFill/>
              <a:miter lim="800000"/>
              <a:headEnd/>
              <a:tailEnd/>
            </a:ln>
          </p:spPr>
        </p:pic>
        <p:pic>
          <p:nvPicPr>
            <p:cNvPr id="64514" name="Picture 2"/>
            <p:cNvPicPr>
              <a:picLocks noChangeAspect="1" noChangeArrowheads="1"/>
            </p:cNvPicPr>
            <p:nvPr/>
          </p:nvPicPr>
          <p:blipFill>
            <a:blip r:embed="rId6"/>
            <a:srcRect l="29371" t="39962" r="36513" b="37441"/>
            <a:stretch>
              <a:fillRect/>
            </a:stretch>
          </p:blipFill>
          <p:spPr bwMode="auto">
            <a:xfrm>
              <a:off x="3739793" y="1376739"/>
              <a:ext cx="1800000" cy="984906"/>
            </a:xfrm>
            <a:prstGeom prst="rect">
              <a:avLst/>
            </a:prstGeom>
            <a:noFill/>
            <a:ln w="9525">
              <a:noFill/>
              <a:miter lim="800000"/>
              <a:headEnd/>
              <a:tailEnd/>
            </a:ln>
          </p:spPr>
        </p:pic>
      </p:grpSp>
      <p:grpSp>
        <p:nvGrpSpPr>
          <p:cNvPr id="15" name="Group 14"/>
          <p:cNvGrpSpPr/>
          <p:nvPr/>
        </p:nvGrpSpPr>
        <p:grpSpPr>
          <a:xfrm>
            <a:off x="7263830" y="2404153"/>
            <a:ext cx="4110116" cy="1346400"/>
            <a:chOff x="7263830" y="2404153"/>
            <a:chExt cx="4110116" cy="1346400"/>
          </a:xfrm>
          <a:effectLst>
            <a:outerShdw blurRad="50800" dist="38100" dir="2700000" algn="tl" rotWithShape="0">
              <a:prstClr val="black">
                <a:alpha val="40000"/>
              </a:prstClr>
            </a:outerShdw>
          </a:effectLst>
        </p:grpSpPr>
        <p:pic>
          <p:nvPicPr>
            <p:cNvPr id="64515" name="Picture 3"/>
            <p:cNvPicPr>
              <a:picLocks noChangeAspect="1" noChangeArrowheads="1"/>
            </p:cNvPicPr>
            <p:nvPr/>
          </p:nvPicPr>
          <p:blipFill>
            <a:blip r:embed="rId7"/>
            <a:srcRect l="34245" t="26245" r="43686" b="57092"/>
            <a:stretch>
              <a:fillRect/>
            </a:stretch>
          </p:blipFill>
          <p:spPr bwMode="auto">
            <a:xfrm>
              <a:off x="7263830" y="2404153"/>
              <a:ext cx="2465797" cy="1345915"/>
            </a:xfrm>
            <a:prstGeom prst="rect">
              <a:avLst/>
            </a:prstGeom>
            <a:noFill/>
            <a:ln w="9525">
              <a:noFill/>
              <a:miter lim="800000"/>
              <a:headEnd/>
              <a:tailEnd/>
            </a:ln>
          </p:spPr>
        </p:pic>
        <p:pic>
          <p:nvPicPr>
            <p:cNvPr id="64516" name="Picture 4"/>
            <p:cNvPicPr>
              <a:picLocks noChangeAspect="1" noChangeArrowheads="1"/>
            </p:cNvPicPr>
            <p:nvPr/>
          </p:nvPicPr>
          <p:blipFill>
            <a:blip r:embed="rId8"/>
            <a:srcRect l="42245" t="61225" r="42674" b="21730"/>
            <a:stretch>
              <a:fillRect/>
            </a:stretch>
          </p:blipFill>
          <p:spPr bwMode="auto">
            <a:xfrm>
              <a:off x="9726113" y="2404153"/>
              <a:ext cx="1647833" cy="1346400"/>
            </a:xfrm>
            <a:prstGeom prst="rect">
              <a:avLst/>
            </a:prstGeom>
            <a:noFill/>
            <a:ln w="9525">
              <a:noFill/>
              <a:miter lim="800000"/>
              <a:headEnd/>
              <a:tailEnd/>
            </a:ln>
          </p:spPr>
        </p:pic>
      </p:grpSp>
      <p:sp>
        <p:nvSpPr>
          <p:cNvPr id="16" name="CaixaDeTexto 15"/>
          <p:cNvSpPr txBox="1"/>
          <p:nvPr/>
        </p:nvSpPr>
        <p:spPr>
          <a:xfrm>
            <a:off x="832" y="6104717"/>
            <a:ext cx="4729788"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splink.cria.org.br/documentos/Normas_Exsiccatae.pdf</a:t>
            </a:r>
            <a:endParaRPr lang="pt-BR" sz="1400"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i="1" dirty="0" smtClean="0">
                <a:solidFill>
                  <a:srgbClr val="9A0000"/>
                </a:solidFill>
                <a:effectLst/>
              </a:rPr>
              <a:t>barcode</a:t>
            </a:r>
            <a:r>
              <a:rPr lang="pt-BR" sz="2800" b="1" i="1" dirty="0" smtClean="0">
                <a:solidFill>
                  <a:srgbClr val="9A0000"/>
                </a:solidFill>
                <a:effectLst/>
              </a:rPr>
              <a:t> x catalognumber</a:t>
            </a:r>
            <a:r>
              <a:rPr lang="pt-BR" sz="2800" b="1" i="1" dirty="0" smtClean="0">
                <a:effectLst/>
              </a:rPr>
              <a:t/>
            </a:r>
            <a:br>
              <a:rPr lang="pt-BR" sz="2800" b="1" i="1" dirty="0" smtClean="0">
                <a:effectLst/>
              </a:rPr>
            </a:br>
            <a:r>
              <a:rPr lang="pt-BR" sz="2800" b="1" i="1" dirty="0" smtClean="0">
                <a:effectLst/>
              </a:rPr>
              <a:t/>
            </a:r>
            <a:br>
              <a:rPr lang="pt-BR" sz="2800" b="1" i="1" dirty="0" smtClean="0">
                <a:effectLst/>
              </a:rPr>
            </a:br>
            <a:r>
              <a:rPr lang="pt-BR" sz="2000" b="1" dirty="0" smtClean="0">
                <a:effectLst/>
              </a:rPr>
              <a:t/>
            </a:r>
            <a:br>
              <a:rPr lang="pt-BR" sz="2000" b="1" dirty="0" smtClean="0">
                <a:effectLst/>
              </a:rPr>
            </a:br>
            <a:r>
              <a:rPr lang="pt-BR" sz="2000" b="1" dirty="0" smtClean="0">
                <a:effectLst/>
              </a:rPr>
              <a:t/>
            </a:r>
            <a:br>
              <a:rPr lang="pt-BR" sz="2000" b="1" dirty="0" smtClean="0">
                <a:effectLst/>
              </a:rPr>
            </a:br>
            <a:r>
              <a:rPr lang="pt-BR" sz="2000" b="1" dirty="0" smtClean="0">
                <a:effectLst/>
              </a:rPr>
              <a:t>no mundo real</a:t>
            </a:r>
            <a:br>
              <a:rPr lang="pt-BR" sz="2000" b="1" dirty="0" smtClean="0">
                <a:effectLst/>
              </a:rPr>
            </a:br>
            <a:r>
              <a:rPr lang="pt-BR" sz="2000" b="1" dirty="0" smtClean="0">
                <a:effectLst/>
              </a:rPr>
              <a:t>algumas adaptações foram necessárias</a:t>
            </a:r>
            <a:br>
              <a:rPr lang="pt-BR" sz="2000" b="1" dirty="0" smtClean="0">
                <a:effectLst/>
              </a:rPr>
            </a:br>
            <a:r>
              <a:rPr lang="pt-BR" sz="2000" b="1" dirty="0" smtClean="0">
                <a:effectLst/>
              </a:rPr>
              <a:t/>
            </a:r>
            <a:br>
              <a:rPr lang="pt-BR" sz="2000" b="1" dirty="0" smtClean="0">
                <a:effectLst/>
              </a:rPr>
            </a:br>
            <a:r>
              <a:rPr lang="pt-BR" sz="2000" b="1" i="1" dirty="0" smtClean="0">
                <a:effectLst/>
              </a:rPr>
              <a:t>catalognumber </a:t>
            </a:r>
            <a:br>
              <a:rPr lang="pt-BR" sz="2000" b="1" i="1" dirty="0" smtClean="0">
                <a:effectLst/>
              </a:rPr>
            </a:br>
            <a:r>
              <a:rPr lang="pt-BR" sz="2000" b="1" i="1" dirty="0" smtClean="0">
                <a:effectLst/>
              </a:rPr>
              <a:t>-&gt; barcode</a:t>
            </a:r>
            <a:r>
              <a:rPr lang="pt-BR" sz="2000" b="1" dirty="0" smtClean="0">
                <a:effectLst/>
              </a:rPr>
              <a:t/>
            </a:r>
            <a:br>
              <a:rPr lang="pt-BR" sz="2000" b="1" dirty="0" smtClean="0">
                <a:effectLst/>
              </a:rPr>
            </a:br>
            <a:r>
              <a:rPr lang="pt-BR" sz="2000" b="1" dirty="0" smtClean="0">
                <a:effectLst/>
              </a:rPr>
              <a:t/>
            </a:r>
            <a:br>
              <a:rPr lang="pt-BR" sz="2000" b="1" dirty="0" smtClean="0">
                <a:effectLst/>
              </a:rPr>
            </a:br>
            <a:r>
              <a:rPr lang="pt-BR" sz="2000" b="1" dirty="0" smtClean="0">
                <a:effectLst/>
              </a:rPr>
              <a:t> </a:t>
            </a:r>
            <a:endParaRPr lang="pt-BR" sz="2000" b="1" dirty="0">
              <a:effectLst/>
            </a:endParaRPr>
          </a:p>
        </p:txBody>
      </p:sp>
      <p:sp>
        <p:nvSpPr>
          <p:cNvPr id="8" name="TextBox 7"/>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 mundo real</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1026" name="Picture 2"/>
          <p:cNvPicPr>
            <a:picLocks noChangeAspect="1" noChangeArrowheads="1"/>
          </p:cNvPicPr>
          <p:nvPr/>
        </p:nvPicPr>
        <p:blipFill>
          <a:blip r:embed="rId3"/>
          <a:srcRect l="22199" t="42453" r="42030" b="32584"/>
          <a:stretch>
            <a:fillRect/>
          </a:stretch>
        </p:blipFill>
        <p:spPr bwMode="auto">
          <a:xfrm>
            <a:off x="3883633" y="852755"/>
            <a:ext cx="1690302" cy="85275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7" name="Picture 3"/>
          <p:cNvPicPr>
            <a:picLocks noChangeAspect="1" noChangeArrowheads="1"/>
          </p:cNvPicPr>
          <p:nvPr/>
        </p:nvPicPr>
        <p:blipFill>
          <a:blip r:embed="rId4"/>
          <a:srcRect l="33509" t="36676" r="42306" b="42845"/>
          <a:stretch>
            <a:fillRect/>
          </a:stretch>
        </p:blipFill>
        <p:spPr bwMode="auto">
          <a:xfrm>
            <a:off x="3935003" y="5152867"/>
            <a:ext cx="1972638" cy="120758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8" name="Picture 4"/>
          <p:cNvPicPr>
            <a:picLocks noChangeAspect="1" noChangeArrowheads="1"/>
          </p:cNvPicPr>
          <p:nvPr/>
        </p:nvPicPr>
        <p:blipFill>
          <a:blip r:embed="rId5"/>
          <a:srcRect l="15762" t="59148" r="63916" b="28387"/>
          <a:stretch>
            <a:fillRect/>
          </a:stretch>
        </p:blipFill>
        <p:spPr bwMode="auto">
          <a:xfrm>
            <a:off x="3846050" y="1875453"/>
            <a:ext cx="1701996" cy="75473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9" name="Picture 5"/>
          <p:cNvPicPr>
            <a:picLocks noChangeAspect="1" noChangeArrowheads="1"/>
          </p:cNvPicPr>
          <p:nvPr/>
        </p:nvPicPr>
        <p:blipFill>
          <a:blip r:embed="rId6"/>
          <a:srcRect l="35900" t="46343" r="49815" b="34323"/>
          <a:stretch>
            <a:fillRect/>
          </a:stretch>
        </p:blipFill>
        <p:spPr bwMode="auto">
          <a:xfrm>
            <a:off x="3883633" y="2820787"/>
            <a:ext cx="1243172" cy="121642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30" name="Picture 6"/>
          <p:cNvPicPr>
            <a:picLocks noChangeAspect="1" noChangeArrowheads="1"/>
          </p:cNvPicPr>
          <p:nvPr/>
        </p:nvPicPr>
        <p:blipFill>
          <a:blip r:embed="rId7"/>
          <a:srcRect l="50185" t="40238" r="32559" b="54675"/>
          <a:stretch>
            <a:fillRect/>
          </a:stretch>
        </p:blipFill>
        <p:spPr bwMode="auto">
          <a:xfrm>
            <a:off x="3825501" y="4365554"/>
            <a:ext cx="1928027" cy="41096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969125" y="4170927"/>
            <a:ext cx="2003460" cy="800219"/>
          </a:xfrm>
          <a:prstGeom prst="rect">
            <a:avLst/>
          </a:prstGeom>
          <a:noFill/>
        </p:spPr>
        <p:txBody>
          <a:bodyPr wrap="square" rtlCol="0">
            <a:spAutoFit/>
          </a:bodyPr>
          <a:lstStyle/>
          <a:p>
            <a:r>
              <a:rPr lang="pt-BR"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HUTO</a:t>
            </a:r>
            <a:r>
              <a:rPr lang="pt-BR" b="1" dirty="0" smtClean="0">
                <a:solidFill>
                  <a:srgbClr val="00B050"/>
                </a:solidFill>
                <a:latin typeface="Open Sans Condensed" panose="020B0806030504020204" pitchFamily="34" charset="0"/>
                <a:ea typeface="Open Sans Condensed" panose="020B0806030504020204" pitchFamily="34" charset="0"/>
                <a:cs typeface="Open Sans Condensed" panose="020B0806030504020204" pitchFamily="34" charset="0"/>
              </a:rPr>
              <a:t>004473</a:t>
            </a:r>
            <a:r>
              <a:rPr lang="pt-BR"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
            </a:r>
            <a:br>
              <a:rPr lang="pt-BR"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400" b="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BC </a:t>
            </a:r>
            <a:r>
              <a:rPr lang="pt-BR" sz="1400" b="1" i="1" dirty="0" err="1">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fake</a:t>
            </a:r>
            <a:r>
              <a:rPr lang="pt-BR" sz="1400" b="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 </a:t>
            </a:r>
            <a:r>
              <a:rPr lang="pt-BR" sz="1400" b="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tombo</a:t>
            </a:r>
            <a:endParaRPr lang="pt-BR" sz="1400" b="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r>
              <a:rPr lang="pt-BR" sz="1400" b="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Não tem BC </a:t>
            </a:r>
            <a:r>
              <a:rPr lang="pt-BR" sz="1400" b="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real</a:t>
            </a:r>
            <a:endParaRPr lang="pt-BR" sz="1400" b="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23" name="TextBox 22"/>
          <p:cNvSpPr txBox="1"/>
          <p:nvPr/>
        </p:nvSpPr>
        <p:spPr>
          <a:xfrm>
            <a:off x="6969125" y="5166939"/>
            <a:ext cx="2003460" cy="800219"/>
          </a:xfrm>
          <a:prstGeom prst="rect">
            <a:avLst/>
          </a:prstGeom>
          <a:noFill/>
        </p:spPr>
        <p:txBody>
          <a:bodyPr wrap="square" rtlCol="0">
            <a:spAutoFit/>
          </a:bodyPr>
          <a:lstStyle/>
          <a:p>
            <a:r>
              <a:rPr lang="pt-BR"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HUEFS</a:t>
            </a:r>
            <a:r>
              <a:rPr lang="pt-BR" b="1" dirty="0" smtClean="0">
                <a:solidFill>
                  <a:srgbClr val="00B050"/>
                </a:solidFill>
                <a:latin typeface="Open Sans Condensed" panose="020B0806030504020204" pitchFamily="34" charset="0"/>
                <a:ea typeface="Open Sans Condensed" panose="020B0806030504020204" pitchFamily="34" charset="0"/>
                <a:cs typeface="Open Sans Condensed" panose="020B0806030504020204" pitchFamily="34" charset="0"/>
              </a:rPr>
              <a:t>0150786</a:t>
            </a:r>
          </a:p>
          <a:p>
            <a:r>
              <a:rPr lang="pt-BR" sz="1400" b="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BC </a:t>
            </a:r>
            <a:r>
              <a:rPr lang="pt-BR" sz="1400" b="1" i="1" dirty="0" err="1"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fake</a:t>
            </a:r>
            <a:r>
              <a:rPr lang="pt-BR" sz="1400" b="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&lt;= tombo</a:t>
            </a:r>
          </a:p>
          <a:p>
            <a:r>
              <a:rPr lang="pt-BR" sz="1400" b="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BC real não usado</a:t>
            </a:r>
            <a:endParaRPr lang="pt-BR" sz="1400" b="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24" name="TextBox 23"/>
          <p:cNvSpPr txBox="1"/>
          <p:nvPr/>
        </p:nvSpPr>
        <p:spPr>
          <a:xfrm>
            <a:off x="6969125" y="3059668"/>
            <a:ext cx="2003460" cy="584775"/>
          </a:xfrm>
          <a:prstGeom prst="rect">
            <a:avLst/>
          </a:prstGeom>
          <a:noFill/>
        </p:spPr>
        <p:txBody>
          <a:bodyPr wrap="square" rtlCol="0">
            <a:spAutoFit/>
          </a:bodyPr>
          <a:lstStyle/>
          <a:p>
            <a:r>
              <a:rPr lang="pt-BR"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FLOR</a:t>
            </a:r>
            <a:r>
              <a:rPr lang="pt-BR" b="1" dirty="0" smtClean="0">
                <a:solidFill>
                  <a:srgbClr val="00B050"/>
                </a:solidFill>
                <a:latin typeface="Open Sans Condensed" panose="020B0806030504020204" pitchFamily="34" charset="0"/>
                <a:ea typeface="Open Sans Condensed" panose="020B0806030504020204" pitchFamily="34" charset="0"/>
                <a:cs typeface="Open Sans Condensed" panose="020B0806030504020204" pitchFamily="34" charset="0"/>
              </a:rPr>
              <a:t>036177</a:t>
            </a:r>
            <a:r>
              <a:rPr lang="pt-BR"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
            </a:r>
            <a:br>
              <a:rPr lang="pt-BR"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400" b="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tombo gera BC</a:t>
            </a:r>
          </a:p>
        </p:txBody>
      </p:sp>
      <p:sp>
        <p:nvSpPr>
          <p:cNvPr id="25" name="TextBox 24"/>
          <p:cNvSpPr txBox="1"/>
          <p:nvPr/>
        </p:nvSpPr>
        <p:spPr>
          <a:xfrm>
            <a:off x="6969125" y="1989444"/>
            <a:ext cx="2003460" cy="584775"/>
          </a:xfrm>
          <a:prstGeom prst="rect">
            <a:avLst/>
          </a:prstGeom>
          <a:noFill/>
        </p:spPr>
        <p:txBody>
          <a:bodyPr wrap="square" rtlCol="0">
            <a:spAutoFit/>
          </a:bodyPr>
          <a:lstStyle/>
          <a:p>
            <a:r>
              <a:rPr lang="pt-BR"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CEN</a:t>
            </a:r>
            <a:r>
              <a:rPr lang="pt-BR" b="1" dirty="0" smtClean="0">
                <a:solidFill>
                  <a:srgbClr val="00B050"/>
                </a:solidFill>
                <a:latin typeface="Open Sans Condensed" panose="020B0806030504020204" pitchFamily="34" charset="0"/>
                <a:ea typeface="Open Sans Condensed" panose="020B0806030504020204" pitchFamily="34" charset="0"/>
                <a:cs typeface="Open Sans Condensed" panose="020B0806030504020204" pitchFamily="34" charset="0"/>
              </a:rPr>
              <a:t>0046356</a:t>
            </a:r>
          </a:p>
          <a:p>
            <a:r>
              <a:rPr lang="pt-BR" sz="1400" b="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tombo gera BC</a:t>
            </a:r>
            <a:endParaRPr lang="pt-BR" sz="1400" b="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26" name="TextBox 25"/>
          <p:cNvSpPr txBox="1"/>
          <p:nvPr/>
        </p:nvSpPr>
        <p:spPr>
          <a:xfrm>
            <a:off x="6969125" y="867849"/>
            <a:ext cx="2003460" cy="800219"/>
          </a:xfrm>
          <a:prstGeom prst="rect">
            <a:avLst/>
          </a:prstGeom>
          <a:noFill/>
        </p:spPr>
        <p:txBody>
          <a:bodyPr wrap="square" rtlCol="0">
            <a:spAutoFit/>
          </a:bodyPr>
          <a:lstStyle/>
          <a:p>
            <a:r>
              <a:rPr lang="pt-BR"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ESA</a:t>
            </a:r>
            <a:r>
              <a:rPr lang="pt-BR" b="1" dirty="0" smtClean="0">
                <a:solidFill>
                  <a:srgbClr val="00B050"/>
                </a:solidFill>
                <a:latin typeface="Open Sans Condensed" panose="020B0806030504020204" pitchFamily="34" charset="0"/>
                <a:ea typeface="Open Sans Condensed" panose="020B0806030504020204" pitchFamily="34" charset="0"/>
                <a:cs typeface="Open Sans Condensed" panose="020B0806030504020204" pitchFamily="34" charset="0"/>
              </a:rPr>
              <a:t>102236</a:t>
            </a:r>
          </a:p>
          <a:p>
            <a:r>
              <a:rPr lang="pt-BR" sz="1400" b="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BC </a:t>
            </a:r>
            <a:r>
              <a:rPr lang="pt-BR" sz="1400" b="1" i="1" dirty="0" err="1"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fake</a:t>
            </a:r>
            <a:r>
              <a:rPr lang="pt-BR" sz="1400" b="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 tombo</a:t>
            </a:r>
          </a:p>
          <a:p>
            <a:r>
              <a:rPr lang="pt-BR" sz="1400" b="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Não tem BC real</a:t>
            </a:r>
            <a:endParaRPr lang="pt-BR" sz="1400" b="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4" name="Imagem 3"/>
          <p:cNvPicPr>
            <a:picLocks noChangeAspect="1"/>
          </p:cNvPicPr>
          <p:nvPr/>
        </p:nvPicPr>
        <p:blipFill>
          <a:blip r:embed="rId8"/>
          <a:stretch>
            <a:fillRect/>
          </a:stretch>
        </p:blipFill>
        <p:spPr>
          <a:xfrm>
            <a:off x="9299426" y="2962437"/>
            <a:ext cx="1933309" cy="923981"/>
          </a:xfrm>
          <a:prstGeom prst="rect">
            <a:avLst/>
          </a:prstGeom>
        </p:spPr>
      </p:pic>
      <p:pic>
        <p:nvPicPr>
          <p:cNvPr id="5" name="Imagem 4"/>
          <p:cNvPicPr>
            <a:picLocks noChangeAspect="1"/>
          </p:cNvPicPr>
          <p:nvPr/>
        </p:nvPicPr>
        <p:blipFill>
          <a:blip r:embed="rId9"/>
          <a:stretch>
            <a:fillRect/>
          </a:stretch>
        </p:blipFill>
        <p:spPr>
          <a:xfrm>
            <a:off x="8972585" y="5445112"/>
            <a:ext cx="2492375" cy="623094"/>
          </a:xfrm>
          <a:prstGeom prst="rect">
            <a:avLst/>
          </a:prstGeom>
        </p:spPr>
      </p:pic>
      <p:pic>
        <p:nvPicPr>
          <p:cNvPr id="6" name="Imagem 5"/>
          <p:cNvPicPr>
            <a:picLocks noChangeAspect="1"/>
          </p:cNvPicPr>
          <p:nvPr/>
        </p:nvPicPr>
        <p:blipFill>
          <a:blip r:embed="rId10"/>
          <a:stretch>
            <a:fillRect/>
          </a:stretch>
        </p:blipFill>
        <p:spPr>
          <a:xfrm>
            <a:off x="9611344" y="1773029"/>
            <a:ext cx="1621391" cy="80216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b="1" dirty="0" smtClean="0">
                <a:solidFill>
                  <a:srgbClr val="9A0000"/>
                </a:solidFill>
                <a:effectLst/>
              </a:rPr>
              <a:t>2 códigos de barra</a:t>
            </a:r>
            <a:r>
              <a:rPr lang="pt-BR" sz="2800" b="1" dirty="0" smtClean="0">
                <a:solidFill>
                  <a:schemeClr val="accent2">
                    <a:lumMod val="50000"/>
                  </a:schemeClr>
                </a:solidFill>
                <a:effectLst/>
              </a:rPr>
              <a:t/>
            </a:r>
            <a:br>
              <a:rPr lang="pt-BR" sz="2800" b="1" dirty="0" smtClean="0">
                <a:solidFill>
                  <a:schemeClr val="accent2">
                    <a:lumMod val="50000"/>
                  </a:schemeClr>
                </a:solidFill>
                <a:effectLst/>
              </a:rPr>
            </a:br>
            <a:r>
              <a:rPr lang="pt-BR" sz="2000" b="1" dirty="0" smtClean="0">
                <a:solidFill>
                  <a:schemeClr val="accent2">
                    <a:lumMod val="50000"/>
                  </a:schemeClr>
                </a:solidFill>
                <a:effectLst/>
              </a:rPr>
              <a:t>mesma cartolina</a:t>
            </a:r>
            <a:r>
              <a:rPr lang="pt-BR" sz="2800" b="1" dirty="0" smtClean="0">
                <a:solidFill>
                  <a:schemeClr val="accent2">
                    <a:lumMod val="50000"/>
                  </a:schemeClr>
                </a:solidFill>
                <a:effectLst/>
              </a:rPr>
              <a:t/>
            </a:r>
            <a:br>
              <a:rPr lang="pt-BR" sz="2800" b="1" dirty="0" smtClean="0">
                <a:solidFill>
                  <a:schemeClr val="accent2">
                    <a:lumMod val="50000"/>
                  </a:schemeClr>
                </a:solidFill>
                <a:effectLst/>
              </a:rPr>
            </a:br>
            <a:r>
              <a:rPr lang="pt-BR" sz="2800" b="1" dirty="0" smtClean="0">
                <a:solidFill>
                  <a:schemeClr val="accent2">
                    <a:lumMod val="50000"/>
                  </a:schemeClr>
                </a:solidFill>
                <a:effectLst/>
              </a:rPr>
              <a:t/>
            </a:r>
            <a:br>
              <a:rPr lang="pt-BR" sz="2800" b="1" dirty="0" smtClean="0">
                <a:solidFill>
                  <a:schemeClr val="accent2">
                    <a:lumMod val="50000"/>
                  </a:schemeClr>
                </a:solidFill>
                <a:effectLst/>
              </a:rPr>
            </a:br>
            <a:r>
              <a:rPr lang="pt-BR" sz="2800" dirty="0" smtClean="0">
                <a:effectLst/>
              </a:rPr>
              <a:t/>
            </a:r>
            <a:br>
              <a:rPr lang="pt-BR" sz="2800" dirty="0" smtClean="0">
                <a:effectLst/>
              </a:rPr>
            </a:br>
            <a:r>
              <a:rPr lang="pt-BR" sz="2400" b="1" dirty="0" smtClean="0">
                <a:solidFill>
                  <a:srgbClr val="00B050"/>
                </a:solidFill>
                <a:effectLst/>
              </a:rPr>
              <a:t>NY00000051</a:t>
            </a:r>
            <a:r>
              <a:rPr lang="pt-BR" sz="2400" b="1" dirty="0" smtClean="0">
                <a:effectLst/>
              </a:rPr>
              <a:t/>
            </a:r>
            <a:br>
              <a:rPr lang="pt-BR" sz="2400" b="1" dirty="0" smtClean="0">
                <a:effectLst/>
              </a:rPr>
            </a:br>
            <a:r>
              <a:rPr lang="pt-BR" sz="2400" b="1" dirty="0" smtClean="0">
                <a:effectLst/>
              </a:rPr>
              <a:t/>
            </a:r>
            <a:br>
              <a:rPr lang="pt-BR" sz="2400" b="1" dirty="0" smtClean="0">
                <a:effectLst/>
              </a:rPr>
            </a:br>
            <a:r>
              <a:rPr lang="pt-BR" sz="2400" b="1" dirty="0" smtClean="0">
                <a:solidFill>
                  <a:srgbClr val="00B050"/>
                </a:solidFill>
                <a:effectLst/>
              </a:rPr>
              <a:t>NY00023514</a:t>
            </a:r>
            <a:r>
              <a:rPr lang="pt-BR" sz="2400" b="1" dirty="0" smtClean="0">
                <a:effectLst/>
              </a:rPr>
              <a:t/>
            </a:r>
            <a:br>
              <a:rPr lang="pt-BR" sz="2400" b="1" dirty="0" smtClean="0">
                <a:effectLst/>
              </a:rPr>
            </a:br>
            <a:r>
              <a:rPr lang="pt-BR" sz="2400" b="1" dirty="0" smtClean="0">
                <a:effectLst/>
              </a:rPr>
              <a:t/>
            </a:r>
            <a:br>
              <a:rPr lang="pt-BR" sz="2400" b="1" dirty="0" smtClean="0">
                <a:effectLst/>
              </a:rPr>
            </a:br>
            <a:r>
              <a:rPr lang="pt-BR" sz="2400" b="1" dirty="0" smtClean="0">
                <a:effectLst/>
              </a:rPr>
              <a:t>2 espécimes</a:t>
            </a:r>
            <a:br>
              <a:rPr lang="pt-BR" sz="2400" b="1" dirty="0" smtClean="0">
                <a:effectLst/>
              </a:rPr>
            </a:br>
            <a:r>
              <a:rPr lang="pt-BR" sz="2400" b="1" dirty="0" smtClean="0">
                <a:effectLst/>
              </a:rPr>
              <a:t>2 imagens</a:t>
            </a:r>
            <a:endParaRPr lang="pt-BR" sz="2400" b="1" dirty="0">
              <a:effectLst/>
            </a:endParaRPr>
          </a:p>
        </p:txBody>
      </p:sp>
      <p:pic>
        <p:nvPicPr>
          <p:cNvPr id="5" name="Picture 3" descr="C:\Documents and Settings\sidnei\Meus documentos\Dropbox\BH\NY00000051.jpg"/>
          <p:cNvPicPr>
            <a:picLocks noGrp="1" noChangeAspect="1" noChangeArrowheads="1"/>
          </p:cNvPicPr>
          <p:nvPr>
            <p:ph sz="half" idx="1"/>
          </p:nvPr>
        </p:nvPicPr>
        <p:blipFill>
          <a:blip r:embed="rId3"/>
          <a:stretch>
            <a:fillRect/>
          </a:stretch>
        </p:blipFill>
        <p:spPr bwMode="auto">
          <a:xfrm>
            <a:off x="3867150" y="953752"/>
            <a:ext cx="3475038" cy="4950497"/>
          </a:xfrm>
          <a:prstGeom prst="rect">
            <a:avLst/>
          </a:prstGeom>
          <a:noFill/>
        </p:spPr>
      </p:pic>
      <p:sp>
        <p:nvSpPr>
          <p:cNvPr id="4" name="Content Placeholder 3"/>
          <p:cNvSpPr>
            <a:spLocks noGrp="1"/>
          </p:cNvSpPr>
          <p:nvPr>
            <p:ph sz="half" idx="2"/>
          </p:nvPr>
        </p:nvSpPr>
        <p:spPr/>
        <p:txBody>
          <a:bodyPr/>
          <a:lstStyle/>
          <a:p>
            <a:pPr>
              <a:buNone/>
            </a:pPr>
            <a:r>
              <a:rPr lang="pt-BR" dirty="0" smtClean="0">
                <a:solidFill>
                  <a:schemeClr val="tx1">
                    <a:lumMod val="95000"/>
                    <a:lumOff val="5000"/>
                  </a:schemeClr>
                </a:solidFill>
              </a:rPr>
              <a:t>	NY00000051 - </a:t>
            </a:r>
            <a:r>
              <a:rPr lang="pt-BR" i="1" dirty="0" smtClean="0">
                <a:solidFill>
                  <a:schemeClr val="tx1">
                    <a:lumMod val="95000"/>
                    <a:lumOff val="5000"/>
                  </a:schemeClr>
                </a:solidFill>
              </a:rPr>
              <a:t>Drimys granadensis</a:t>
            </a:r>
            <a:r>
              <a:rPr lang="pt-BR" dirty="0" smtClean="0">
                <a:solidFill>
                  <a:schemeClr val="tx1">
                    <a:lumMod val="95000"/>
                    <a:lumOff val="5000"/>
                  </a:schemeClr>
                </a:solidFill>
              </a:rPr>
              <a:t> var. </a:t>
            </a:r>
            <a:r>
              <a:rPr lang="pt-BR" i="1" dirty="0" smtClean="0">
                <a:solidFill>
                  <a:schemeClr val="tx1">
                    <a:lumMod val="95000"/>
                    <a:lumOff val="5000"/>
                  </a:schemeClr>
                </a:solidFill>
              </a:rPr>
              <a:t>campestris</a:t>
            </a:r>
            <a:r>
              <a:rPr lang="pt-BR" dirty="0" smtClean="0">
                <a:solidFill>
                  <a:schemeClr val="tx1">
                    <a:lumMod val="95000"/>
                    <a:lumOff val="5000"/>
                  </a:schemeClr>
                </a:solidFill>
              </a:rPr>
              <a:t> A. St.-Hil.</a:t>
            </a:r>
          </a:p>
          <a:p>
            <a:pPr>
              <a:buNone/>
            </a:pPr>
            <a:r>
              <a:rPr lang="pt-BR" dirty="0" smtClean="0">
                <a:solidFill>
                  <a:schemeClr val="tx1">
                    <a:lumMod val="95000"/>
                    <a:lumOff val="5000"/>
                  </a:schemeClr>
                </a:solidFill>
              </a:rPr>
              <a:t>	</a:t>
            </a:r>
            <a:r>
              <a:rPr lang="pt-BR" b="1" dirty="0" smtClean="0">
                <a:solidFill>
                  <a:srgbClr val="00B050"/>
                </a:solidFill>
              </a:rPr>
              <a:t>NY00000051.tif</a:t>
            </a:r>
          </a:p>
          <a:p>
            <a:endParaRPr lang="pt-BR" dirty="0" smtClean="0">
              <a:solidFill>
                <a:schemeClr val="tx1">
                  <a:lumMod val="95000"/>
                  <a:lumOff val="5000"/>
                </a:schemeClr>
              </a:solidFill>
            </a:endParaRPr>
          </a:p>
          <a:p>
            <a:endParaRPr lang="pt-BR" dirty="0" smtClean="0">
              <a:solidFill>
                <a:schemeClr val="tx1">
                  <a:lumMod val="95000"/>
                  <a:lumOff val="5000"/>
                </a:schemeClr>
              </a:solidFill>
            </a:endParaRPr>
          </a:p>
          <a:p>
            <a:pPr>
              <a:buNone/>
            </a:pPr>
            <a:r>
              <a:rPr lang="pt-BR" dirty="0" smtClean="0">
                <a:solidFill>
                  <a:schemeClr val="tx1">
                    <a:lumMod val="95000"/>
                    <a:lumOff val="5000"/>
                  </a:schemeClr>
                </a:solidFill>
              </a:rPr>
              <a:t>	NY00023514 – </a:t>
            </a:r>
            <a:r>
              <a:rPr lang="pt-BR" i="1" dirty="0" smtClean="0">
                <a:solidFill>
                  <a:schemeClr val="tx1">
                    <a:lumMod val="95000"/>
                    <a:lumOff val="5000"/>
                  </a:schemeClr>
                </a:solidFill>
              </a:rPr>
              <a:t>Drimys</a:t>
            </a:r>
            <a:r>
              <a:rPr lang="pt-BR" dirty="0" smtClean="0">
                <a:solidFill>
                  <a:schemeClr val="tx1">
                    <a:lumMod val="95000"/>
                    <a:lumOff val="5000"/>
                  </a:schemeClr>
                </a:solidFill>
              </a:rPr>
              <a:t> </a:t>
            </a:r>
            <a:r>
              <a:rPr lang="pt-BR" i="1" dirty="0" smtClean="0">
                <a:solidFill>
                  <a:schemeClr val="tx1">
                    <a:lumMod val="95000"/>
                    <a:lumOff val="5000"/>
                  </a:schemeClr>
                </a:solidFill>
              </a:rPr>
              <a:t>granadensis</a:t>
            </a:r>
            <a:r>
              <a:rPr lang="pt-BR" dirty="0" smtClean="0">
                <a:solidFill>
                  <a:schemeClr val="tx1">
                    <a:lumMod val="95000"/>
                    <a:lumOff val="5000"/>
                  </a:schemeClr>
                </a:solidFill>
              </a:rPr>
              <a:t> var. </a:t>
            </a:r>
            <a:r>
              <a:rPr lang="pt-BR" i="1" dirty="0" smtClean="0">
                <a:solidFill>
                  <a:schemeClr val="tx1">
                    <a:lumMod val="95000"/>
                    <a:lumOff val="5000"/>
                  </a:schemeClr>
                </a:solidFill>
              </a:rPr>
              <a:t>sylvatica</a:t>
            </a:r>
            <a:r>
              <a:rPr lang="pt-BR" dirty="0" smtClean="0">
                <a:solidFill>
                  <a:schemeClr val="tx1">
                    <a:lumMod val="95000"/>
                    <a:lumOff val="5000"/>
                  </a:schemeClr>
                </a:solidFill>
              </a:rPr>
              <a:t> A. St.-Hil.</a:t>
            </a:r>
          </a:p>
          <a:p>
            <a:pPr>
              <a:buNone/>
            </a:pPr>
            <a:r>
              <a:rPr lang="pt-BR" dirty="0" smtClean="0">
                <a:solidFill>
                  <a:schemeClr val="tx1">
                    <a:lumMod val="95000"/>
                    <a:lumOff val="5000"/>
                  </a:schemeClr>
                </a:solidFill>
              </a:rPr>
              <a:t>	 </a:t>
            </a:r>
            <a:r>
              <a:rPr lang="pt-BR" b="1" dirty="0" smtClean="0">
                <a:solidFill>
                  <a:srgbClr val="00B050"/>
                </a:solidFill>
              </a:rPr>
              <a:t>NY00023514.tif</a:t>
            </a:r>
            <a:endParaRPr lang="pt-BR" b="1" dirty="0">
              <a:solidFill>
                <a:srgbClr val="00B050"/>
              </a:solidFill>
            </a:endParaRPr>
          </a:p>
        </p:txBody>
      </p:sp>
      <p:sp>
        <p:nvSpPr>
          <p:cNvPr id="7" name="TextBox 6"/>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 mundo real</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chor="b">
            <a:normAutofit/>
          </a:bodyPr>
          <a:lstStyle/>
          <a:p>
            <a:pPr marL="0" indent="0">
              <a:buNone/>
            </a:pPr>
            <a:r>
              <a:rPr lang="pt-BR" sz="3600" dirty="0" smtClean="0">
                <a:solidFill>
                  <a:srgbClr val="9A0000"/>
                </a:solidFill>
              </a:rPr>
              <a:t>contexto</a:t>
            </a:r>
          </a:p>
          <a:p>
            <a:pPr marL="0" indent="0">
              <a:buNone/>
            </a:pPr>
            <a:r>
              <a:rPr lang="pt-BR" sz="3600" dirty="0" smtClean="0">
                <a:solidFill>
                  <a:schemeClr val="bg1">
                    <a:lumMod val="75000"/>
                  </a:schemeClr>
                </a:solidFill>
              </a:rPr>
              <a:t>padrões</a:t>
            </a:r>
          </a:p>
          <a:p>
            <a:pPr marL="0" indent="0">
              <a:buNone/>
            </a:pPr>
            <a:r>
              <a:rPr lang="pt-BR" sz="3600" dirty="0" smtClean="0">
                <a:solidFill>
                  <a:schemeClr val="bg1">
                    <a:lumMod val="75000"/>
                  </a:schemeClr>
                </a:solidFill>
              </a:rPr>
              <a:t>processo</a:t>
            </a:r>
          </a:p>
          <a:p>
            <a:pPr marL="0" indent="0">
              <a:buNone/>
            </a:pPr>
            <a:r>
              <a:rPr lang="pt-BR" sz="3600" dirty="0" smtClean="0">
                <a:solidFill>
                  <a:schemeClr val="bg1">
                    <a:lumMod val="75000"/>
                  </a:schemeClr>
                </a:solidFill>
              </a:rPr>
              <a:t>conteúdo</a:t>
            </a:r>
          </a:p>
          <a:p>
            <a:pPr marL="0" indent="0">
              <a:buNone/>
            </a:pPr>
            <a:r>
              <a:rPr lang="pt-BR" sz="3600" dirty="0" smtClean="0">
                <a:solidFill>
                  <a:schemeClr val="bg1">
                    <a:lumMod val="75000"/>
                  </a:schemeClr>
                </a:solidFill>
              </a:rPr>
              <a:t>ferramentas e usos</a:t>
            </a:r>
          </a:p>
          <a:p>
            <a:pPr marL="0" indent="0">
              <a:buNone/>
            </a:pPr>
            <a:r>
              <a:rPr lang="pt-BR" sz="3600" dirty="0" smtClean="0">
                <a:solidFill>
                  <a:schemeClr val="bg1">
                    <a:lumMod val="75000"/>
                  </a:schemeClr>
                </a:solidFill>
              </a:rPr>
              <a:t>estatísticas</a:t>
            </a:r>
            <a:endParaRPr lang="pt-BR" sz="3600" dirty="0">
              <a:solidFill>
                <a:schemeClr val="bg1">
                  <a:lumMod val="75000"/>
                </a:schemeClr>
              </a:solidFill>
            </a:endParaRPr>
          </a:p>
        </p:txBody>
      </p:sp>
    </p:spTree>
    <p:extLst>
      <p:ext uri="{BB962C8B-B14F-4D97-AF65-F5344CB8AC3E}">
        <p14:creationId xmlns:p14="http://schemas.microsoft.com/office/powerpoint/2010/main" val="30109488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400" b="1" dirty="0">
                <a:solidFill>
                  <a:srgbClr val="9A0000"/>
                </a:solidFill>
                <a:effectLst/>
              </a:rPr>
              <a:t>mesmo exemplar </a:t>
            </a:r>
            <a:r>
              <a:rPr lang="pt-BR" sz="2400" b="1" dirty="0">
                <a:solidFill>
                  <a:schemeClr val="accent2">
                    <a:lumMod val="50000"/>
                  </a:schemeClr>
                </a:solidFill>
                <a:effectLst/>
              </a:rPr>
              <a:t/>
            </a:r>
            <a:br>
              <a:rPr lang="pt-BR" sz="2400" b="1" dirty="0">
                <a:solidFill>
                  <a:schemeClr val="accent2">
                    <a:lumMod val="50000"/>
                  </a:schemeClr>
                </a:solidFill>
                <a:effectLst/>
              </a:rPr>
            </a:br>
            <a:r>
              <a:rPr lang="pt-BR" sz="2400" b="1" dirty="0">
                <a:solidFill>
                  <a:schemeClr val="accent2">
                    <a:lumMod val="50000"/>
                  </a:schemeClr>
                </a:solidFill>
                <a:effectLst/>
              </a:rPr>
              <a:t/>
            </a:r>
            <a:br>
              <a:rPr lang="pt-BR" sz="2400" b="1" dirty="0">
                <a:solidFill>
                  <a:schemeClr val="accent2">
                    <a:lumMod val="50000"/>
                  </a:schemeClr>
                </a:solidFill>
                <a:effectLst/>
              </a:rPr>
            </a:br>
            <a:r>
              <a:rPr lang="pt-BR" sz="2400" b="1" dirty="0">
                <a:effectLst/>
              </a:rPr>
              <a:t>mesmo número de tombo </a:t>
            </a:r>
            <a:r>
              <a:rPr lang="pt-BR" sz="2400" b="1" dirty="0" smtClean="0">
                <a:solidFill>
                  <a:srgbClr val="00B050"/>
                </a:solidFill>
                <a:effectLst/>
              </a:rPr>
              <a:t>HBRA 774</a:t>
            </a:r>
            <a:r>
              <a:rPr lang="pt-BR" sz="2400" b="1" dirty="0">
                <a:effectLst/>
              </a:rPr>
              <a:t/>
            </a:r>
            <a:br>
              <a:rPr lang="pt-BR" sz="2400" b="1" dirty="0">
                <a:effectLst/>
              </a:rPr>
            </a:br>
            <a:r>
              <a:rPr lang="pt-BR" sz="2400" b="1" dirty="0">
                <a:effectLst/>
              </a:rPr>
              <a:t/>
            </a:r>
            <a:br>
              <a:rPr lang="pt-BR" sz="2400" b="1" dirty="0">
                <a:effectLst/>
              </a:rPr>
            </a:br>
            <a:r>
              <a:rPr lang="pt-BR" sz="2400" b="1" dirty="0" smtClean="0">
                <a:effectLst/>
              </a:rPr>
              <a:t>vários </a:t>
            </a:r>
            <a:r>
              <a:rPr lang="pt-BR" sz="2400" b="1" dirty="0">
                <a:effectLst/>
              </a:rPr>
              <a:t>códigos de </a:t>
            </a:r>
            <a:r>
              <a:rPr lang="pt-BR" sz="2400" b="1" dirty="0" smtClean="0">
                <a:effectLst/>
              </a:rPr>
              <a:t>barra</a:t>
            </a:r>
            <a:br>
              <a:rPr lang="pt-BR" sz="2400" b="1" dirty="0" smtClean="0">
                <a:effectLst/>
              </a:rPr>
            </a:br>
            <a:r>
              <a:rPr lang="pt-BR" sz="2400" b="1" dirty="0" smtClean="0">
                <a:solidFill>
                  <a:srgbClr val="00B050"/>
                </a:solidFill>
                <a:effectLst/>
              </a:rPr>
              <a:t>HBRA0000237 HBRA0000241</a:t>
            </a:r>
            <a:br>
              <a:rPr lang="pt-BR" sz="2400" b="1" dirty="0" smtClean="0">
                <a:solidFill>
                  <a:srgbClr val="00B050"/>
                </a:solidFill>
                <a:effectLst/>
              </a:rPr>
            </a:br>
            <a:r>
              <a:rPr lang="pt-BR" sz="2400" b="1" dirty="0" smtClean="0">
                <a:solidFill>
                  <a:srgbClr val="00B050"/>
                </a:solidFill>
                <a:effectLst/>
              </a:rPr>
              <a:t>HBRA0000245</a:t>
            </a:r>
            <a:br>
              <a:rPr lang="pt-BR" sz="2400" b="1" dirty="0" smtClean="0">
                <a:solidFill>
                  <a:srgbClr val="00B050"/>
                </a:solidFill>
                <a:effectLst/>
              </a:rPr>
            </a:br>
            <a:r>
              <a:rPr lang="pt-BR" sz="2400" b="1" dirty="0" smtClean="0">
                <a:solidFill>
                  <a:srgbClr val="00B050"/>
                </a:solidFill>
                <a:effectLst/>
              </a:rPr>
              <a:t>HBRA0000249</a:t>
            </a:r>
            <a:r>
              <a:rPr lang="pt-BR" sz="2400" b="1" dirty="0" smtClean="0">
                <a:effectLst/>
              </a:rPr>
              <a:t/>
            </a:r>
            <a:br>
              <a:rPr lang="pt-BR" sz="2400" b="1" dirty="0" smtClean="0">
                <a:effectLst/>
              </a:rPr>
            </a:br>
            <a:r>
              <a:rPr lang="pt-BR" sz="2400" b="1" dirty="0" smtClean="0">
                <a:effectLst/>
              </a:rPr>
              <a:t>...</a:t>
            </a:r>
            <a:r>
              <a:rPr lang="pt-BR" sz="2400" b="1" dirty="0">
                <a:effectLst/>
              </a:rPr>
              <a:t/>
            </a:r>
            <a:br>
              <a:rPr lang="pt-BR" sz="2400" b="1" dirty="0">
                <a:effectLst/>
              </a:rPr>
            </a:br>
            <a:endParaRPr lang="pt-BR" sz="2400" dirty="0">
              <a:effectLst/>
            </a:endParaRPr>
          </a:p>
        </p:txBody>
      </p:sp>
      <p:pic>
        <p:nvPicPr>
          <p:cNvPr id="3074" name="Picture 2"/>
          <p:cNvPicPr>
            <a:picLocks noGrp="1" noChangeAspect="1" noChangeArrowheads="1"/>
          </p:cNvPicPr>
          <p:nvPr>
            <p:ph idx="1"/>
          </p:nvPr>
        </p:nvPicPr>
        <p:blipFill>
          <a:blip r:embed="rId3"/>
          <a:srcRect l="2909" t="32876" r="5252" b="30139"/>
          <a:stretch>
            <a:fillRect/>
          </a:stretch>
        </p:blipFill>
        <p:spPr bwMode="auto">
          <a:xfrm>
            <a:off x="3462194" y="809894"/>
            <a:ext cx="8378245" cy="4898571"/>
          </a:xfrm>
          <a:prstGeom prst="rect">
            <a:avLst/>
          </a:prstGeom>
          <a:noFill/>
          <a:ln w="9525">
            <a:noFill/>
            <a:miter lim="800000"/>
            <a:headEnd/>
            <a:tailEnd/>
          </a:ln>
        </p:spPr>
      </p:pic>
      <p:sp>
        <p:nvSpPr>
          <p:cNvPr id="5" name="TextBox 4"/>
          <p:cNvSpPr txBox="1"/>
          <p:nvPr/>
        </p:nvSpPr>
        <p:spPr>
          <a:xfrm>
            <a:off x="3861881" y="5904689"/>
            <a:ext cx="7665396" cy="369332"/>
          </a:xfrm>
          <a:prstGeom prst="rect">
            <a:avLst/>
          </a:prstGeom>
          <a:noFill/>
        </p:spPr>
        <p:txBody>
          <a:bodyPr wrap="square" rtlCol="0">
            <a:spAutoFit/>
          </a:bodyPr>
          <a:lstStyle/>
          <a:p>
            <a:r>
              <a:rPr lang="pt-BR" dirty="0" smtClean="0">
                <a:solidFill>
                  <a:schemeClr val="bg1">
                    <a:lumMod val="6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HBRA 774 - </a:t>
            </a:r>
            <a:r>
              <a:rPr lang="pt-BR" i="1" dirty="0" smtClean="0">
                <a:solidFill>
                  <a:schemeClr val="bg1">
                    <a:lumMod val="6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Philodendron acutatum</a:t>
            </a:r>
            <a:r>
              <a:rPr lang="pt-BR" dirty="0" smtClean="0">
                <a:solidFill>
                  <a:schemeClr val="bg1">
                    <a:lumMod val="6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Schott.</a:t>
            </a:r>
            <a:endParaRPr lang="pt-BR" dirty="0">
              <a:solidFill>
                <a:schemeClr val="bg1">
                  <a:lumMod val="6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7" name="TextBox 6"/>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 mundo real</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t">
            <a:normAutofit/>
          </a:bodyPr>
          <a:lstStyle/>
          <a:p>
            <a:r>
              <a:rPr lang="pt-BR" sz="2400" b="1" dirty="0" smtClean="0">
                <a:solidFill>
                  <a:srgbClr val="9A0000"/>
                </a:solidFill>
                <a:effectLst/>
              </a:rPr>
              <a:t>mesmo exemplar</a:t>
            </a:r>
            <a:r>
              <a:rPr lang="pt-BR" sz="2400" dirty="0" smtClean="0">
                <a:effectLst/>
              </a:rPr>
              <a:t/>
            </a:r>
            <a:br>
              <a:rPr lang="pt-BR" sz="2400" dirty="0" smtClean="0">
                <a:effectLst/>
              </a:rPr>
            </a:br>
            <a:r>
              <a:rPr lang="pt-BR" sz="2400" dirty="0" smtClean="0">
                <a:effectLst/>
              </a:rPr>
              <a:t/>
            </a:r>
            <a:br>
              <a:rPr lang="pt-BR" sz="2400" dirty="0" smtClean="0">
                <a:effectLst/>
              </a:rPr>
            </a:br>
            <a:r>
              <a:rPr lang="pt-BR" sz="2400" b="1" dirty="0" smtClean="0">
                <a:effectLst/>
              </a:rPr>
              <a:t>mesmo número de tombo  </a:t>
            </a:r>
            <a:r>
              <a:rPr lang="pt-BR" sz="2400" b="1" dirty="0" smtClean="0">
                <a:solidFill>
                  <a:srgbClr val="00B050"/>
                </a:solidFill>
                <a:effectLst/>
              </a:rPr>
              <a:t>FURB 6578</a:t>
            </a:r>
            <a:r>
              <a:rPr lang="pt-BR" sz="2400" b="1" dirty="0" smtClean="0">
                <a:effectLst/>
              </a:rPr>
              <a:t/>
            </a:r>
            <a:br>
              <a:rPr lang="pt-BR" sz="2400" b="1" dirty="0" smtClean="0">
                <a:effectLst/>
              </a:rPr>
            </a:br>
            <a:r>
              <a:rPr lang="pt-BR" sz="2400" b="1" dirty="0" smtClean="0">
                <a:effectLst/>
              </a:rPr>
              <a:t/>
            </a:r>
            <a:br>
              <a:rPr lang="pt-BR" sz="2400" b="1" dirty="0" smtClean="0">
                <a:effectLst/>
              </a:rPr>
            </a:br>
            <a:r>
              <a:rPr lang="pt-BR" sz="2400" b="1" dirty="0" smtClean="0">
                <a:effectLst/>
              </a:rPr>
              <a:t>várias cartolinas</a:t>
            </a:r>
            <a:br>
              <a:rPr lang="pt-BR" sz="2400" b="1" dirty="0" smtClean="0">
                <a:effectLst/>
              </a:rPr>
            </a:br>
            <a:r>
              <a:rPr lang="pt-BR" sz="2400" b="1" dirty="0" smtClean="0">
                <a:effectLst/>
              </a:rPr>
              <a:t/>
            </a:r>
            <a:br>
              <a:rPr lang="pt-BR" sz="2400" b="1" dirty="0" smtClean="0">
                <a:effectLst/>
              </a:rPr>
            </a:br>
            <a:r>
              <a:rPr lang="pt-BR" sz="2400" b="1" dirty="0" smtClean="0">
                <a:effectLst/>
              </a:rPr>
              <a:t>apenas a cartolina principal tem código de barras </a:t>
            </a:r>
            <a:r>
              <a:rPr lang="pt-BR" sz="2400" b="1" dirty="0" smtClean="0">
                <a:solidFill>
                  <a:srgbClr val="00B050"/>
                </a:solidFill>
                <a:effectLst/>
              </a:rPr>
              <a:t>FURB08412</a:t>
            </a:r>
            <a:r>
              <a:rPr lang="pt-BR" sz="2400" b="1" dirty="0" smtClean="0">
                <a:effectLst/>
              </a:rPr>
              <a:t/>
            </a:r>
            <a:br>
              <a:rPr lang="pt-BR" sz="2400" b="1" dirty="0" smtClean="0">
                <a:effectLst/>
              </a:rPr>
            </a:br>
            <a:r>
              <a:rPr lang="pt-BR" sz="2400" b="1" dirty="0" smtClean="0">
                <a:effectLst/>
              </a:rPr>
              <a:t/>
            </a:r>
            <a:br>
              <a:rPr lang="pt-BR" sz="2400" b="1" dirty="0" smtClean="0">
                <a:effectLst/>
              </a:rPr>
            </a:br>
            <a:endParaRPr lang="pt-BR" sz="2400" b="1" dirty="0">
              <a:effectLst/>
            </a:endParaRPr>
          </a:p>
        </p:txBody>
      </p:sp>
      <p:pic>
        <p:nvPicPr>
          <p:cNvPr id="4098" name="Picture 2" descr="http://fsi.cria.org.br/fsicache/fsi3?type=image&amp;source=herbaria/FURB/FURB08412_1.jpg&amp;profile=png&amp;height=1024&amp;quality=9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67150" y="887258"/>
            <a:ext cx="3475038" cy="50834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fsi.cria.org.br/fsicache/fsi3?type=image&amp;source=herbaria/FURB/FURB08412_2.jpg&amp;profile=png&amp;height=1024&amp;quality=96"/>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818438" y="898106"/>
            <a:ext cx="3475037" cy="5061789"/>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3867150" y="5966983"/>
            <a:ext cx="2220686" cy="338554"/>
          </a:xfrm>
          <a:prstGeom prst="rect">
            <a:avLst/>
          </a:prstGeom>
          <a:noFill/>
        </p:spPr>
        <p:txBody>
          <a:bodyPr wrap="square" rtlCol="0">
            <a:spAutoFit/>
          </a:bodyPr>
          <a:lstStyle/>
          <a:p>
            <a:r>
              <a:rPr lang="pt-BR" sz="1600" b="1" dirty="0" smtClean="0">
                <a:solidFill>
                  <a:srgbClr val="00B050"/>
                </a:solidFill>
                <a:latin typeface="Open Sans Condensed" panose="020B0806030504020204" pitchFamily="34" charset="0"/>
                <a:ea typeface="Open Sans Condensed" panose="020B0806030504020204" pitchFamily="34" charset="0"/>
                <a:cs typeface="Open Sans Condensed" panose="020B0806030504020204" pitchFamily="34" charset="0"/>
              </a:rPr>
              <a:t>FURB08412_1.jpg</a:t>
            </a:r>
            <a:endParaRPr lang="pt-BR" sz="1600" b="1" dirty="0">
              <a:solidFill>
                <a:srgbClr val="00B050"/>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8" name="CaixaDeTexto 7"/>
          <p:cNvSpPr txBox="1"/>
          <p:nvPr/>
        </p:nvSpPr>
        <p:spPr>
          <a:xfrm>
            <a:off x="7818438" y="5966983"/>
            <a:ext cx="2220686" cy="338554"/>
          </a:xfrm>
          <a:prstGeom prst="rect">
            <a:avLst/>
          </a:prstGeom>
          <a:noFill/>
        </p:spPr>
        <p:txBody>
          <a:bodyPr wrap="square" rtlCol="0">
            <a:spAutoFit/>
          </a:bodyPr>
          <a:lstStyle/>
          <a:p>
            <a:r>
              <a:rPr lang="pt-BR" sz="1600" b="1" dirty="0" smtClean="0">
                <a:solidFill>
                  <a:srgbClr val="00B050"/>
                </a:solidFill>
                <a:latin typeface="Open Sans Condensed" panose="020B0806030504020204" pitchFamily="34" charset="0"/>
                <a:ea typeface="Open Sans Condensed" panose="020B0806030504020204" pitchFamily="34" charset="0"/>
                <a:cs typeface="Open Sans Condensed" panose="020B0806030504020204" pitchFamily="34" charset="0"/>
              </a:rPr>
              <a:t>FURB08412_2.jpg</a:t>
            </a:r>
            <a:endParaRPr lang="pt-BR" sz="1600" b="1" dirty="0">
              <a:solidFill>
                <a:srgbClr val="00B050"/>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9" name="TextBox 8"/>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 mundo real</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3259571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reflora.cria.org.br/inct/exsiccatae/image/imagecode/UEC000395/size/960/format/jpe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67150" y="1112308"/>
            <a:ext cx="3475038" cy="4633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6" name="Picture 6" descr="http://reflora.cria.org.br/inct/exsiccatae/image/imagecode/UEC000395_b/size/960/format/jpe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818438" y="1112309"/>
            <a:ext cx="3475037" cy="46333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3867150" y="5745691"/>
            <a:ext cx="2220686" cy="338554"/>
          </a:xfrm>
          <a:prstGeom prst="rect">
            <a:avLst/>
          </a:prstGeom>
          <a:noFill/>
        </p:spPr>
        <p:txBody>
          <a:bodyPr wrap="square" rtlCol="0">
            <a:spAutoFit/>
          </a:bodyPr>
          <a:lstStyle/>
          <a:p>
            <a:r>
              <a:rPr lang="pt-BR" sz="1600" b="1" dirty="0" smtClean="0">
                <a:solidFill>
                  <a:srgbClr val="00B050"/>
                </a:solidFill>
                <a:latin typeface="Open Sans Condensed" panose="020B0806030504020204" pitchFamily="34" charset="0"/>
                <a:ea typeface="Open Sans Condensed" panose="020B0806030504020204" pitchFamily="34" charset="0"/>
                <a:cs typeface="Open Sans Condensed" panose="020B0806030504020204" pitchFamily="34" charset="0"/>
              </a:rPr>
              <a:t>UEC000395.jpg</a:t>
            </a:r>
            <a:endParaRPr lang="pt-BR" sz="1600" b="1" dirty="0">
              <a:solidFill>
                <a:srgbClr val="00B050"/>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9" name="CaixaDeTexto 8"/>
          <p:cNvSpPr txBox="1"/>
          <p:nvPr/>
        </p:nvSpPr>
        <p:spPr>
          <a:xfrm>
            <a:off x="7818438" y="5725020"/>
            <a:ext cx="2220686" cy="338554"/>
          </a:xfrm>
          <a:prstGeom prst="rect">
            <a:avLst/>
          </a:prstGeom>
          <a:noFill/>
        </p:spPr>
        <p:txBody>
          <a:bodyPr wrap="square" rtlCol="0">
            <a:spAutoFit/>
          </a:bodyPr>
          <a:lstStyle/>
          <a:p>
            <a:r>
              <a:rPr lang="pt-BR" sz="1600" b="1" dirty="0" smtClean="0">
                <a:solidFill>
                  <a:srgbClr val="00B050"/>
                </a:solidFill>
                <a:latin typeface="Open Sans Condensed" panose="020B0806030504020204" pitchFamily="34" charset="0"/>
                <a:ea typeface="Open Sans Condensed" panose="020B0806030504020204" pitchFamily="34" charset="0"/>
                <a:cs typeface="Open Sans Condensed" panose="020B0806030504020204" pitchFamily="34" charset="0"/>
              </a:rPr>
              <a:t>UEC000395_1.jpg</a:t>
            </a:r>
            <a:endParaRPr lang="pt-BR" sz="1600" b="1" dirty="0">
              <a:solidFill>
                <a:srgbClr val="00B050"/>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0" name="Título 1"/>
          <p:cNvSpPr txBox="1">
            <a:spLocks/>
          </p:cNvSpPr>
          <p:nvPr/>
        </p:nvSpPr>
        <p:spPr>
          <a:xfrm>
            <a:off x="235633" y="1125405"/>
            <a:ext cx="2947482" cy="4601183"/>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400" b="1" i="0" u="none" strike="noStrike" kern="1200" cap="none" spc="-60" normalizeH="0" baseline="0" noProof="0" dirty="0" smtClean="0">
                <a:ln>
                  <a:noFill/>
                </a:ln>
                <a:solidFill>
                  <a:srgbClr val="9A0000"/>
                </a:solidFill>
                <a:uLnTx/>
                <a:uFillTx/>
                <a:latin typeface="Open Sans Condensed" panose="020B0806030504020204" pitchFamily="34" charset="0"/>
                <a:ea typeface="Open Sans Condensed" panose="020B0806030504020204" pitchFamily="34" charset="0"/>
                <a:cs typeface="Open Sans Condensed" panose="020B0806030504020204" pitchFamily="34" charset="0"/>
              </a:rPr>
              <a:t>várias fotos</a:t>
            </a:r>
          </a:p>
          <a:p>
            <a:pPr marL="0" marR="0" lvl="0" indent="0" algn="l" defTabSz="914400" rtl="0" eaLnBrk="1" fontAlgn="auto" latinLnBrk="0" hangingPunct="1">
              <a:lnSpc>
                <a:spcPct val="90000"/>
              </a:lnSpc>
              <a:spcBef>
                <a:spcPct val="0"/>
              </a:spcBef>
              <a:spcAft>
                <a:spcPts val="0"/>
              </a:spcAft>
              <a:buClrTx/>
              <a:buSzTx/>
              <a:buFontTx/>
              <a:buNone/>
              <a:tabLst/>
              <a:defRPr/>
            </a:pPr>
            <a:endParaRPr lang="pt-BR" sz="2400" b="1" spc="-60"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400" b="1" i="0" u="none" strike="noStrike" kern="1200" cap="none" spc="-60" normalizeH="0" baseline="0" noProof="0" dirty="0" smtClean="0">
                <a:ln>
                  <a:noFill/>
                </a:ln>
                <a:solidFill>
                  <a:schemeClr val="accent2">
                    <a:lumMod val="50000"/>
                  </a:schemeClr>
                </a:solidFill>
                <a:uLnTx/>
                <a:uFillTx/>
                <a:latin typeface="Open Sans Condensed" panose="020B0806030504020204" pitchFamily="34" charset="0"/>
                <a:ea typeface="Open Sans Condensed" panose="020B0806030504020204" pitchFamily="34" charset="0"/>
                <a:cs typeface="Open Sans Condensed" panose="020B0806030504020204" pitchFamily="34" charset="0"/>
              </a:rPr>
              <a:t>da mesma cartolina</a:t>
            </a:r>
          </a:p>
          <a:p>
            <a:pPr marL="0" marR="0" lvl="0" indent="0" algn="l" defTabSz="914400" rtl="0" eaLnBrk="1" fontAlgn="auto" latinLnBrk="0" hangingPunct="1">
              <a:lnSpc>
                <a:spcPct val="90000"/>
              </a:lnSpc>
              <a:spcBef>
                <a:spcPct val="0"/>
              </a:spcBef>
              <a:spcAft>
                <a:spcPts val="0"/>
              </a:spcAft>
              <a:buClrTx/>
              <a:buSzTx/>
              <a:buFontTx/>
              <a:buNone/>
              <a:tabLst/>
              <a:defRPr/>
            </a:pPr>
            <a:endParaRPr lang="pt-BR" sz="2400" b="1" spc="-60" dirty="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400" b="1" i="0" u="none" strike="noStrike" kern="1200" cap="none" spc="-60" normalizeH="0" baseline="0" noProof="0" dirty="0" smtClean="0">
                <a:ln>
                  <a:noFill/>
                </a:ln>
                <a:solidFill>
                  <a:schemeClr val="accent2">
                    <a:lumMod val="50000"/>
                  </a:schemeClr>
                </a:solidFill>
                <a:uLnTx/>
                <a:uFillTx/>
                <a:latin typeface="Open Sans Condensed" panose="020B0806030504020204" pitchFamily="34" charset="0"/>
                <a:ea typeface="Open Sans Condensed" panose="020B0806030504020204" pitchFamily="34" charset="0"/>
                <a:cs typeface="Open Sans Condensed" panose="020B0806030504020204" pitchFamily="34" charset="0"/>
              </a:rPr>
              <a:t>2 fotos</a:t>
            </a:r>
            <a:r>
              <a:rPr kumimoji="0" lang="pt-BR" sz="2400" b="0" i="0" u="none" strike="noStrike" kern="1200" cap="none" spc="-60" normalizeH="0" baseline="0" noProof="0" dirty="0" smtClean="0">
                <a:ln>
                  <a:noFill/>
                </a:ln>
                <a:solidFill>
                  <a:srgbClr val="FFFFFF"/>
                </a:solidFill>
                <a:uLnTx/>
                <a:uFillTx/>
                <a:latin typeface="Open Sans Condensed" panose="020B0806030504020204" pitchFamily="34" charset="0"/>
                <a:ea typeface="Open Sans Condensed" panose="020B0806030504020204" pitchFamily="34" charset="0"/>
                <a:cs typeface="Open Sans Condensed" panose="020B0806030504020204" pitchFamily="34" charset="0"/>
              </a:rPr>
              <a:t/>
            </a:r>
            <a:br>
              <a:rPr kumimoji="0" lang="pt-BR" sz="2400" b="0" i="0" u="none" strike="noStrike" kern="1200" cap="none" spc="-60" normalizeH="0" baseline="0" noProof="0" dirty="0" smtClean="0">
                <a:ln>
                  <a:noFill/>
                </a:ln>
                <a:solidFill>
                  <a:srgbClr val="FFFFFF"/>
                </a:solidFill>
                <a:uLnTx/>
                <a:uFillTx/>
                <a:latin typeface="Open Sans Condensed" panose="020B0806030504020204" pitchFamily="34" charset="0"/>
                <a:ea typeface="Open Sans Condensed" panose="020B0806030504020204" pitchFamily="34" charset="0"/>
                <a:cs typeface="Open Sans Condensed" panose="020B0806030504020204" pitchFamily="34" charset="0"/>
              </a:rPr>
            </a:br>
            <a:r>
              <a:rPr kumimoji="0" lang="pt-BR" sz="2400" b="0" i="0" u="none" strike="noStrike" kern="1200" cap="none" spc="-60" normalizeH="0" baseline="0" noProof="0" dirty="0" smtClean="0">
                <a:ln>
                  <a:noFill/>
                </a:ln>
                <a:solidFill>
                  <a:srgbClr val="FFFFFF"/>
                </a:solidFill>
                <a:uLnTx/>
                <a:uFillTx/>
                <a:latin typeface="Open Sans Condensed" panose="020B0806030504020204" pitchFamily="34" charset="0"/>
                <a:ea typeface="Open Sans Condensed" panose="020B0806030504020204" pitchFamily="34" charset="0"/>
                <a:cs typeface="Open Sans Condensed" panose="020B0806030504020204" pitchFamily="34" charset="0"/>
              </a:rPr>
              <a:t/>
            </a:r>
            <a:br>
              <a:rPr kumimoji="0" lang="pt-BR" sz="2400" b="0" i="0" u="none" strike="noStrike" kern="1200" cap="none" spc="-60" normalizeH="0" baseline="0" noProof="0" dirty="0" smtClean="0">
                <a:ln>
                  <a:noFill/>
                </a:ln>
                <a:solidFill>
                  <a:srgbClr val="FFFFFF"/>
                </a:solidFill>
                <a:uLnTx/>
                <a:uFillTx/>
                <a:latin typeface="Open Sans Condensed" panose="020B0806030504020204" pitchFamily="34" charset="0"/>
                <a:ea typeface="Open Sans Condensed" panose="020B0806030504020204" pitchFamily="34" charset="0"/>
                <a:cs typeface="Open Sans Condensed" panose="020B0806030504020204" pitchFamily="34" charset="0"/>
              </a:rPr>
            </a:br>
            <a:endParaRPr kumimoji="0" lang="pt-BR" sz="2400" b="0" i="0" u="none" strike="noStrike" kern="1200" cap="none" spc="-60" normalizeH="0" baseline="0" noProof="0" dirty="0">
              <a:ln>
                <a:noFill/>
              </a:ln>
              <a:solidFill>
                <a:srgbClr val="FFFFFF"/>
              </a:solidFill>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1" name="TextBox 10"/>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 mundo real</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4025613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pt-BR" sz="3200" b="1" dirty="0" smtClean="0">
                <a:solidFill>
                  <a:srgbClr val="9A0000"/>
                </a:solidFill>
              </a:rPr>
              <a:t>resolução</a:t>
            </a:r>
            <a:r>
              <a:rPr lang="pt-BR" sz="3200" b="1" dirty="0" smtClean="0"/>
              <a:t/>
            </a:r>
            <a:br>
              <a:rPr lang="pt-BR" sz="3200" b="1" dirty="0" smtClean="0"/>
            </a:br>
            <a:r>
              <a:rPr lang="pt-BR" dirty="0" smtClean="0"/>
              <a:t/>
            </a:r>
            <a:br>
              <a:rPr lang="pt-BR" dirty="0" smtClean="0"/>
            </a:br>
            <a:r>
              <a:rPr lang="pt-BR" sz="2400" b="1" dirty="0" smtClean="0"/>
              <a:t>SP000204</a:t>
            </a:r>
            <a:br>
              <a:rPr lang="pt-BR" sz="2400" b="1" dirty="0" smtClean="0"/>
            </a:br>
            <a:r>
              <a:rPr lang="pt-BR" sz="2400" b="1" dirty="0" smtClean="0"/>
              <a:t/>
            </a:r>
            <a:br>
              <a:rPr lang="pt-BR" sz="2400" b="1" dirty="0" smtClean="0"/>
            </a:br>
            <a:r>
              <a:rPr lang="pt-BR" sz="2400" b="1" dirty="0"/>
              <a:t/>
            </a:r>
            <a:br>
              <a:rPr lang="pt-BR" sz="2400" b="1" dirty="0"/>
            </a:br>
            <a:r>
              <a:rPr lang="pt-BR" sz="2400" b="1" dirty="0" smtClean="0"/>
              <a:t>qual a melhor resolução?</a:t>
            </a:r>
            <a:br>
              <a:rPr lang="pt-BR" sz="2400" b="1" dirty="0" smtClean="0"/>
            </a:br>
            <a:r>
              <a:rPr lang="pt-BR" sz="2400" b="1" dirty="0" smtClean="0"/>
              <a:t/>
            </a:r>
            <a:br>
              <a:rPr lang="pt-BR" sz="2400" b="1" dirty="0" smtClean="0"/>
            </a:br>
            <a:endParaRPr lang="pt-BR" sz="2400" b="1" dirty="0"/>
          </a:p>
        </p:txBody>
      </p:sp>
      <p:pic>
        <p:nvPicPr>
          <p:cNvPr id="2050" name="Picture 2" descr="http://fsi.cria.org.br/fsicache/fsi3?type=image&amp;source=herbaria/SP/SP000204.tif&amp;profile=png&amp;height=1024&amp;quality=9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73402" y="863600"/>
            <a:ext cx="3505872" cy="51212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rPr>
              <a:t>dúvidas frequentes</a:t>
            </a:r>
            <a:endParaRPr lang="pt-BR" sz="2000" b="1" i="1"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pt-BR" sz="3200" b="1" dirty="0">
                <a:solidFill>
                  <a:srgbClr val="9A0000"/>
                </a:solidFill>
                <a:effectLst/>
              </a:rPr>
              <a:t>r</a:t>
            </a:r>
            <a:r>
              <a:rPr lang="pt-BR" sz="3200" b="1" dirty="0" smtClean="0">
                <a:solidFill>
                  <a:srgbClr val="9A0000"/>
                </a:solidFill>
                <a:effectLst/>
              </a:rPr>
              <a:t>esolução</a:t>
            </a:r>
            <a:r>
              <a:rPr lang="pt-BR" sz="3200" b="1" dirty="0" smtClean="0">
                <a:effectLst/>
              </a:rPr>
              <a:t/>
            </a:r>
            <a:br>
              <a:rPr lang="pt-BR" sz="3200" b="1" dirty="0" smtClean="0">
                <a:effectLst/>
              </a:rPr>
            </a:br>
            <a:r>
              <a:rPr lang="pt-BR" b="1" dirty="0" smtClean="0">
                <a:effectLst/>
              </a:rPr>
              <a:t/>
            </a:r>
            <a:br>
              <a:rPr lang="pt-BR" b="1" dirty="0" smtClean="0">
                <a:effectLst/>
              </a:rPr>
            </a:br>
            <a:r>
              <a:rPr lang="pt-BR" sz="2400" b="1" dirty="0" smtClean="0">
                <a:effectLst/>
              </a:rPr>
              <a:t>SP000204</a:t>
            </a:r>
            <a:br>
              <a:rPr lang="pt-BR" sz="2400" b="1" dirty="0" smtClean="0">
                <a:effectLst/>
              </a:rPr>
            </a:br>
            <a:r>
              <a:rPr lang="pt-BR" sz="2400" b="1" dirty="0" smtClean="0">
                <a:effectLst/>
              </a:rPr>
              <a:t/>
            </a:r>
            <a:br>
              <a:rPr lang="pt-BR" sz="2400" b="1" dirty="0" smtClean="0">
                <a:effectLst/>
              </a:rPr>
            </a:br>
            <a:r>
              <a:rPr lang="pt-BR" sz="2400" b="1" dirty="0" smtClean="0">
                <a:solidFill>
                  <a:srgbClr val="9A0000"/>
                </a:solidFill>
                <a:effectLst/>
              </a:rPr>
              <a:t>100</a:t>
            </a:r>
            <a:r>
              <a:rPr lang="pt-BR" sz="2400" b="1" dirty="0" smtClean="0">
                <a:solidFill>
                  <a:schemeClr val="accent2">
                    <a:lumMod val="50000"/>
                  </a:schemeClr>
                </a:solidFill>
                <a:effectLst/>
              </a:rPr>
              <a:t> </a:t>
            </a:r>
            <a:r>
              <a:rPr lang="pt-BR" sz="2400" b="1" dirty="0" smtClean="0">
                <a:effectLst/>
              </a:rPr>
              <a:t>pixels per </a:t>
            </a:r>
            <a:r>
              <a:rPr lang="pt-BR" sz="2400" b="1" dirty="0" err="1" smtClean="0">
                <a:effectLst/>
              </a:rPr>
              <a:t>inch</a:t>
            </a:r>
            <a:r>
              <a:rPr lang="pt-BR" sz="2400" b="1" dirty="0" smtClean="0">
                <a:effectLst/>
              </a:rPr>
              <a:t/>
            </a:r>
            <a:br>
              <a:rPr lang="pt-BR" sz="2400" b="1" dirty="0" smtClean="0">
                <a:effectLst/>
              </a:rPr>
            </a:br>
            <a:r>
              <a:rPr lang="pt-BR" sz="2400" dirty="0">
                <a:effectLst/>
              </a:rPr>
              <a:t/>
            </a:r>
            <a:br>
              <a:rPr lang="pt-BR" sz="2400" dirty="0">
                <a:effectLst/>
              </a:rPr>
            </a:br>
            <a:r>
              <a:rPr lang="pt-BR" sz="2400" dirty="0" smtClean="0">
                <a:effectLst/>
              </a:rPr>
              <a:t>JPG	1.4MB</a:t>
            </a:r>
            <a:endParaRPr lang="pt-BR" sz="2400" b="1" dirty="0">
              <a:effectLst/>
            </a:endParaRPr>
          </a:p>
        </p:txBody>
      </p:sp>
      <p:pic>
        <p:nvPicPr>
          <p:cNvPr id="6" name="Espaço Reservado para Conteúdo 5"/>
          <p:cNvPicPr>
            <a:picLocks noGrp="1" noChangeAspect="1"/>
          </p:cNvPicPr>
          <p:nvPr>
            <p:ph idx="1"/>
          </p:nvPr>
        </p:nvPicPr>
        <p:blipFill>
          <a:blip r:embed="rId2"/>
          <a:srcRect l="6855" t="10406" r="19871" b="2746"/>
          <a:stretch>
            <a:fillRect/>
          </a:stretch>
        </p:blipFill>
        <p:spPr>
          <a:xfrm>
            <a:off x="3572759" y="791850"/>
            <a:ext cx="6173989" cy="4081807"/>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dúvidas frequentes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7" name="Picture 2" descr="http://fsi.cria.org.br/fsicache/fsi3?type=image&amp;source=herbaria/SP/SP000204.tif&amp;profile=png&amp;height=1024&amp;quality=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3880" y="3149916"/>
            <a:ext cx="1992355" cy="29103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784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pt-BR" sz="3200" b="1" dirty="0" smtClean="0">
                <a:solidFill>
                  <a:srgbClr val="9A0000"/>
                </a:solidFill>
                <a:effectLst/>
              </a:rPr>
              <a:t>resolução</a:t>
            </a:r>
            <a:r>
              <a:rPr lang="pt-BR" sz="3200" b="1" dirty="0" smtClean="0">
                <a:effectLst/>
              </a:rPr>
              <a:t/>
            </a:r>
            <a:br>
              <a:rPr lang="pt-BR" sz="3200" b="1" dirty="0" smtClean="0">
                <a:effectLst/>
              </a:rPr>
            </a:br>
            <a:r>
              <a:rPr lang="pt-BR" dirty="0" smtClean="0">
                <a:effectLst/>
              </a:rPr>
              <a:t/>
            </a:r>
            <a:br>
              <a:rPr lang="pt-BR" dirty="0" smtClean="0">
                <a:effectLst/>
              </a:rPr>
            </a:br>
            <a:r>
              <a:rPr lang="pt-BR" sz="2400" b="1" dirty="0" smtClean="0">
                <a:effectLst/>
              </a:rPr>
              <a:t>SP000204</a:t>
            </a:r>
            <a:br>
              <a:rPr lang="pt-BR" sz="2400" b="1" dirty="0" smtClean="0">
                <a:effectLst/>
              </a:rPr>
            </a:br>
            <a:r>
              <a:rPr lang="pt-BR" sz="2400" b="1" dirty="0" smtClean="0">
                <a:effectLst/>
              </a:rPr>
              <a:t/>
            </a:r>
            <a:br>
              <a:rPr lang="pt-BR" sz="2400" b="1" dirty="0" smtClean="0">
                <a:effectLst/>
              </a:rPr>
            </a:br>
            <a:r>
              <a:rPr lang="pt-BR" sz="2400" b="1" dirty="0" smtClean="0">
                <a:solidFill>
                  <a:srgbClr val="9A0000"/>
                </a:solidFill>
                <a:effectLst/>
              </a:rPr>
              <a:t>300 </a:t>
            </a:r>
            <a:r>
              <a:rPr lang="pt-BR" sz="2400" b="1" dirty="0" smtClean="0">
                <a:effectLst/>
              </a:rPr>
              <a:t>pixels per </a:t>
            </a:r>
            <a:r>
              <a:rPr lang="pt-BR" sz="2400" b="1" dirty="0" err="1" smtClean="0">
                <a:effectLst/>
              </a:rPr>
              <a:t>inch</a:t>
            </a:r>
            <a:r>
              <a:rPr lang="pt-BR" sz="2400" b="1" dirty="0" smtClean="0">
                <a:effectLst/>
              </a:rPr>
              <a:t/>
            </a:r>
            <a:br>
              <a:rPr lang="pt-BR" sz="2400" b="1" dirty="0" smtClean="0">
                <a:effectLst/>
              </a:rPr>
            </a:br>
            <a:r>
              <a:rPr lang="pt-BR" sz="2400" dirty="0">
                <a:effectLst/>
              </a:rPr>
              <a:t/>
            </a:r>
            <a:br>
              <a:rPr lang="pt-BR" sz="2400" dirty="0">
                <a:effectLst/>
              </a:rPr>
            </a:br>
            <a:r>
              <a:rPr lang="pt-BR" sz="2400" dirty="0" smtClean="0">
                <a:effectLst/>
              </a:rPr>
              <a:t>JPG	11MB</a:t>
            </a:r>
            <a:endParaRPr lang="pt-BR" sz="2400" b="1" dirty="0">
              <a:effectLst/>
            </a:endParaRPr>
          </a:p>
        </p:txBody>
      </p:sp>
      <p:pic>
        <p:nvPicPr>
          <p:cNvPr id="5" name="Espaço Reservado para Conteúdo 4"/>
          <p:cNvPicPr>
            <a:picLocks noGrp="1" noChangeAspect="1"/>
          </p:cNvPicPr>
          <p:nvPr>
            <p:ph idx="1"/>
          </p:nvPr>
        </p:nvPicPr>
        <p:blipFill>
          <a:blip r:embed="rId2"/>
          <a:srcRect l="2830" t="10200" r="18297" b="2296"/>
          <a:stretch>
            <a:fillRect/>
          </a:stretch>
        </p:blipFill>
        <p:spPr>
          <a:xfrm>
            <a:off x="3610467" y="772997"/>
            <a:ext cx="6108569" cy="3780149"/>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dúvidas frequentes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6" name="Picture 2" descr="http://fsi.cria.org.br/fsicache/fsi3?type=image&amp;source=herbaria/SP/SP000204.tif&amp;profile=png&amp;height=1024&amp;quality=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3880" y="3149916"/>
            <a:ext cx="1992355" cy="29103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2041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pt-BR" sz="3200" b="1" dirty="0" smtClean="0">
                <a:solidFill>
                  <a:srgbClr val="9A0000"/>
                </a:solidFill>
                <a:effectLst/>
              </a:rPr>
              <a:t>resolução</a:t>
            </a:r>
            <a:r>
              <a:rPr lang="pt-BR" sz="3200" b="1" dirty="0" smtClean="0">
                <a:effectLst/>
              </a:rPr>
              <a:t/>
            </a:r>
            <a:br>
              <a:rPr lang="pt-BR" sz="3200" b="1" dirty="0" smtClean="0">
                <a:effectLst/>
              </a:rPr>
            </a:br>
            <a:r>
              <a:rPr lang="pt-BR" dirty="0" smtClean="0">
                <a:effectLst/>
              </a:rPr>
              <a:t/>
            </a:r>
            <a:br>
              <a:rPr lang="pt-BR" dirty="0" smtClean="0">
                <a:effectLst/>
              </a:rPr>
            </a:br>
            <a:r>
              <a:rPr lang="pt-BR" sz="2400" b="1" dirty="0" smtClean="0">
                <a:effectLst/>
              </a:rPr>
              <a:t>SP000204</a:t>
            </a:r>
            <a:br>
              <a:rPr lang="pt-BR" sz="2400" b="1" dirty="0" smtClean="0">
                <a:effectLst/>
              </a:rPr>
            </a:br>
            <a:r>
              <a:rPr lang="pt-BR" sz="2400" b="1" dirty="0" smtClean="0">
                <a:effectLst/>
              </a:rPr>
              <a:t/>
            </a:r>
            <a:br>
              <a:rPr lang="pt-BR" sz="2400" b="1" dirty="0" smtClean="0">
                <a:effectLst/>
              </a:rPr>
            </a:br>
            <a:r>
              <a:rPr lang="pt-BR" sz="2400" b="1" dirty="0" smtClean="0">
                <a:solidFill>
                  <a:srgbClr val="9A0000"/>
                </a:solidFill>
                <a:effectLst/>
              </a:rPr>
              <a:t>600</a:t>
            </a:r>
            <a:r>
              <a:rPr lang="pt-BR" sz="2400" b="1" dirty="0" smtClean="0">
                <a:solidFill>
                  <a:schemeClr val="accent2">
                    <a:lumMod val="50000"/>
                  </a:schemeClr>
                </a:solidFill>
                <a:effectLst/>
              </a:rPr>
              <a:t> </a:t>
            </a:r>
            <a:r>
              <a:rPr lang="pt-BR" sz="2400" b="1" dirty="0" smtClean="0">
                <a:effectLst/>
              </a:rPr>
              <a:t>pixels per inch</a:t>
            </a:r>
            <a:br>
              <a:rPr lang="pt-BR" sz="2400" b="1" dirty="0" smtClean="0">
                <a:effectLst/>
              </a:rPr>
            </a:br>
            <a:r>
              <a:rPr lang="pt-BR" sz="2400" b="1" dirty="0" smtClean="0">
                <a:effectLst/>
              </a:rPr>
              <a:t/>
            </a:r>
            <a:br>
              <a:rPr lang="pt-BR" sz="2400" b="1" dirty="0" smtClean="0">
                <a:effectLst/>
              </a:rPr>
            </a:br>
            <a:r>
              <a:rPr lang="pt-BR" sz="2400" b="1" dirty="0" smtClean="0">
                <a:effectLst/>
              </a:rPr>
              <a:t>JPG	  42MB</a:t>
            </a:r>
            <a:br>
              <a:rPr lang="pt-BR" sz="2400" b="1" dirty="0" smtClean="0">
                <a:effectLst/>
              </a:rPr>
            </a:br>
            <a:r>
              <a:rPr lang="pt-BR" sz="2400" dirty="0" smtClean="0">
                <a:effectLst/>
              </a:rPr>
              <a:t>TIF	270MB</a:t>
            </a:r>
            <a:endParaRPr lang="pt-BR" sz="2400" b="1" i="1" dirty="0">
              <a:solidFill>
                <a:srgbClr val="9A0000"/>
              </a:solidFill>
              <a:effectLst/>
            </a:endParaRPr>
          </a:p>
        </p:txBody>
      </p:sp>
      <p:pic>
        <p:nvPicPr>
          <p:cNvPr id="3" name="Espaço Reservado para Conteúdo 2"/>
          <p:cNvPicPr>
            <a:picLocks noGrp="1" noChangeAspect="1"/>
          </p:cNvPicPr>
          <p:nvPr>
            <p:ph idx="1"/>
          </p:nvPr>
        </p:nvPicPr>
        <p:blipFill>
          <a:blip r:embed="rId2"/>
          <a:srcRect l="2830" t="9982" r="18175" b="2515"/>
          <a:stretch>
            <a:fillRect/>
          </a:stretch>
        </p:blipFill>
        <p:spPr>
          <a:xfrm>
            <a:off x="3619893" y="782425"/>
            <a:ext cx="6117996" cy="3780148"/>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dúvidas frequentes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2" descr="http://fsi.cria.org.br/fsicache/fsi3?type=image&amp;source=herbaria/SP/SP000204.tif&amp;profile=png&amp;height=1024&amp;quality=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3880" y="3149916"/>
            <a:ext cx="1992355" cy="29103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619893" y="4812145"/>
            <a:ext cx="5190837" cy="15363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cap="none" spc="0" baseline="0">
                <a:ln w="0"/>
                <a:solidFill>
                  <a:schemeClr val="accent2">
                    <a:lumMod val="50000"/>
                  </a:schemeClr>
                </a:solidFill>
                <a:effectLst>
                  <a:outerShdw blurRad="38100" dist="25400" dir="5400000" algn="ctr" rotWithShape="0">
                    <a:srgbClr val="6E747A">
                      <a:alpha val="43000"/>
                    </a:srgbClr>
                  </a:outerShdw>
                </a:effectLst>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pt-BR" sz="2400" dirty="0" smtClean="0">
                <a:effectLst/>
              </a:rPr>
              <a:t>qual a melhor resolução? </a:t>
            </a:r>
            <a:br>
              <a:rPr lang="pt-BR" sz="2400" dirty="0" smtClean="0">
                <a:effectLst/>
              </a:rPr>
            </a:br>
            <a:r>
              <a:rPr lang="pt-BR" sz="2400" dirty="0" smtClean="0">
                <a:effectLst/>
              </a:rPr>
              <a:t/>
            </a:r>
            <a:br>
              <a:rPr lang="pt-BR" sz="2400" dirty="0" smtClean="0">
                <a:effectLst/>
              </a:rPr>
            </a:br>
            <a:r>
              <a:rPr lang="pt-BR" sz="2400" i="1" dirty="0" smtClean="0">
                <a:solidFill>
                  <a:srgbClr val="9A0000"/>
                </a:solidFill>
                <a:effectLst/>
              </a:rPr>
              <a:t>a maior que se puder capturar e </a:t>
            </a:r>
          </a:p>
          <a:p>
            <a:r>
              <a:rPr lang="pt-BR" sz="2400" i="1" dirty="0" smtClean="0">
                <a:solidFill>
                  <a:srgbClr val="9A0000"/>
                </a:solidFill>
                <a:effectLst/>
              </a:rPr>
              <a:t>seja viável para armazenar</a:t>
            </a:r>
            <a:endParaRPr lang="pt-BR" sz="2400" i="1" dirty="0">
              <a:solidFill>
                <a:srgbClr val="9A0000"/>
              </a:solidFill>
              <a:effectLst/>
            </a:endParaRPr>
          </a:p>
        </p:txBody>
      </p:sp>
    </p:spTree>
    <p:extLst>
      <p:ext uri="{BB962C8B-B14F-4D97-AF65-F5344CB8AC3E}">
        <p14:creationId xmlns:p14="http://schemas.microsoft.com/office/powerpoint/2010/main" val="893485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pt-BR" sz="3200" b="1" dirty="0" smtClean="0">
                <a:solidFill>
                  <a:srgbClr val="9A0000"/>
                </a:solidFill>
                <a:effectLst/>
              </a:rPr>
              <a:t>formato</a:t>
            </a:r>
            <a:br>
              <a:rPr lang="pt-BR" sz="3200" b="1" dirty="0" smtClean="0">
                <a:solidFill>
                  <a:srgbClr val="9A0000"/>
                </a:solidFill>
                <a:effectLst/>
              </a:rPr>
            </a:br>
            <a:r>
              <a:rPr lang="pt-BR" sz="3200" b="1" dirty="0" smtClean="0">
                <a:effectLst/>
              </a:rPr>
              <a:t/>
            </a:r>
            <a:br>
              <a:rPr lang="pt-BR" sz="3200" b="1" dirty="0" smtClean="0">
                <a:effectLst/>
              </a:rPr>
            </a:br>
            <a:r>
              <a:rPr lang="pt-BR" sz="2700" b="1" dirty="0" smtClean="0">
                <a:effectLst/>
              </a:rPr>
              <a:t>TIFF, JPEG, PNG,</a:t>
            </a:r>
            <a:br>
              <a:rPr lang="pt-BR" sz="2700" b="1" dirty="0" smtClean="0">
                <a:effectLst/>
              </a:rPr>
            </a:br>
            <a:r>
              <a:rPr lang="pt-BR" sz="2700" b="1" dirty="0" smtClean="0">
                <a:solidFill>
                  <a:srgbClr val="9A0000"/>
                </a:solidFill>
                <a:effectLst/>
              </a:rPr>
              <a:t>NEF, CR2, CRW, </a:t>
            </a:r>
            <a:br>
              <a:rPr lang="pt-BR" sz="2700" b="1" dirty="0" smtClean="0">
                <a:solidFill>
                  <a:srgbClr val="9A0000"/>
                </a:solidFill>
                <a:effectLst/>
              </a:rPr>
            </a:br>
            <a:r>
              <a:rPr lang="pt-BR" sz="2700" b="1" dirty="0" smtClean="0">
                <a:solidFill>
                  <a:srgbClr val="9A0000"/>
                </a:solidFill>
                <a:effectLst/>
              </a:rPr>
              <a:t>RAW, DNG </a:t>
            </a:r>
            <a:r>
              <a:rPr lang="pt-BR" sz="3200" b="1" dirty="0" smtClean="0">
                <a:effectLst/>
              </a:rPr>
              <a:t/>
            </a:r>
            <a:br>
              <a:rPr lang="pt-BR" sz="3200" b="1" dirty="0" smtClean="0">
                <a:effectLst/>
              </a:rPr>
            </a:br>
            <a:r>
              <a:rPr lang="pt-BR" dirty="0" smtClean="0">
                <a:effectLst/>
              </a:rPr>
              <a:t/>
            </a:r>
            <a:br>
              <a:rPr lang="pt-BR" dirty="0" smtClean="0">
                <a:effectLst/>
              </a:rPr>
            </a:br>
            <a:r>
              <a:rPr lang="pt-BR" sz="2400" b="1" dirty="0" smtClean="0">
                <a:effectLst/>
              </a:rPr>
              <a:t/>
            </a:r>
            <a:br>
              <a:rPr lang="pt-BR" sz="2400" b="1" dirty="0" smtClean="0">
                <a:effectLst/>
              </a:rPr>
            </a:br>
            <a:r>
              <a:rPr lang="pt-BR" sz="2400" b="1" dirty="0" smtClean="0">
                <a:effectLst/>
              </a:rPr>
              <a:t>qual o melhor formato? </a:t>
            </a:r>
            <a:br>
              <a:rPr lang="pt-BR" sz="2400" b="1" dirty="0" smtClean="0">
                <a:effectLst/>
              </a:rPr>
            </a:br>
            <a:r>
              <a:rPr lang="pt-BR" sz="2400" b="1" dirty="0" smtClean="0">
                <a:effectLst/>
              </a:rPr>
              <a:t/>
            </a:r>
            <a:br>
              <a:rPr lang="pt-BR" sz="2400" b="1" dirty="0" smtClean="0">
                <a:effectLst/>
              </a:rPr>
            </a:br>
            <a:r>
              <a:rPr lang="pt-BR" sz="2400" b="1" i="1" dirty="0" smtClean="0">
                <a:solidFill>
                  <a:srgbClr val="9A0000"/>
                </a:solidFill>
                <a:effectLst/>
              </a:rPr>
              <a:t>preferencialmente os formatos </a:t>
            </a:r>
            <a:r>
              <a:rPr lang="pt-BR" sz="2400" b="1" i="1" dirty="0" err="1" smtClean="0">
                <a:effectLst/>
              </a:rPr>
              <a:t>raw</a:t>
            </a:r>
            <a:r>
              <a:rPr lang="pt-BR" sz="2400" b="1" i="1" dirty="0" smtClean="0">
                <a:effectLst/>
              </a:rPr>
              <a:t> </a:t>
            </a:r>
            <a:r>
              <a:rPr lang="pt-BR" sz="2400" b="1" i="1" dirty="0" smtClean="0">
                <a:solidFill>
                  <a:srgbClr val="9A0000"/>
                </a:solidFill>
                <a:effectLst/>
              </a:rPr>
              <a:t>(originais das câmeras) por não terem perdas de dados</a:t>
            </a:r>
            <a:br>
              <a:rPr lang="pt-BR" sz="2400" b="1" i="1" dirty="0" smtClean="0">
                <a:solidFill>
                  <a:srgbClr val="9A0000"/>
                </a:solidFill>
                <a:effectLst/>
              </a:rPr>
            </a:br>
            <a:endParaRPr lang="pt-BR" sz="2400" b="1" i="1" dirty="0">
              <a:solidFill>
                <a:srgbClr val="9A0000"/>
              </a:solidFill>
              <a:effectLst/>
            </a:endParaRPr>
          </a:p>
        </p:txBody>
      </p:sp>
      <p:pic>
        <p:nvPicPr>
          <p:cNvPr id="4100" name="Picture 4"/>
          <p:cNvPicPr>
            <a:picLocks noChangeAspect="1" noChangeArrowheads="1"/>
          </p:cNvPicPr>
          <p:nvPr/>
        </p:nvPicPr>
        <p:blipFill>
          <a:blip r:embed="rId2"/>
          <a:srcRect/>
          <a:stretch>
            <a:fillRect/>
          </a:stretch>
        </p:blipFill>
        <p:spPr bwMode="auto">
          <a:xfrm>
            <a:off x="4357683" y="1088097"/>
            <a:ext cx="6592887" cy="390048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Box 4"/>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dúvidas frequentes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893485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chor="b">
            <a:normAutofit/>
          </a:bodyPr>
          <a:lstStyle/>
          <a:p>
            <a:pPr marL="0" indent="0">
              <a:buNone/>
            </a:pPr>
            <a:r>
              <a:rPr lang="pt-BR" sz="3600" dirty="0" smtClean="0">
                <a:solidFill>
                  <a:schemeClr val="bg1">
                    <a:lumMod val="75000"/>
                  </a:schemeClr>
                </a:solidFill>
              </a:rPr>
              <a:t>contexto</a:t>
            </a:r>
          </a:p>
          <a:p>
            <a:pPr marL="0" indent="0">
              <a:buNone/>
            </a:pPr>
            <a:r>
              <a:rPr lang="pt-BR" sz="3600" dirty="0" smtClean="0">
                <a:solidFill>
                  <a:schemeClr val="bg1">
                    <a:lumMod val="75000"/>
                  </a:schemeClr>
                </a:solidFill>
              </a:rPr>
              <a:t>padrões</a:t>
            </a:r>
          </a:p>
          <a:p>
            <a:pPr marL="0" indent="0">
              <a:buNone/>
            </a:pPr>
            <a:r>
              <a:rPr lang="pt-BR" sz="3600" dirty="0" smtClean="0">
                <a:solidFill>
                  <a:srgbClr val="9A0000"/>
                </a:solidFill>
              </a:rPr>
              <a:t>processo</a:t>
            </a:r>
          </a:p>
          <a:p>
            <a:pPr marL="0" indent="0">
              <a:buNone/>
            </a:pPr>
            <a:r>
              <a:rPr lang="pt-BR" sz="3600" dirty="0" smtClean="0">
                <a:solidFill>
                  <a:schemeClr val="bg1">
                    <a:lumMod val="75000"/>
                  </a:schemeClr>
                </a:solidFill>
              </a:rPr>
              <a:t>conteúdo</a:t>
            </a:r>
          </a:p>
          <a:p>
            <a:pPr marL="0" indent="0">
              <a:buNone/>
            </a:pPr>
            <a:r>
              <a:rPr lang="pt-BR" sz="3600" dirty="0" smtClean="0">
                <a:solidFill>
                  <a:schemeClr val="bg1">
                    <a:lumMod val="75000"/>
                  </a:schemeClr>
                </a:solidFill>
              </a:rPr>
              <a:t>ferramentas e usos</a:t>
            </a:r>
          </a:p>
          <a:p>
            <a:pPr marL="0" indent="0">
              <a:buNone/>
            </a:pPr>
            <a:r>
              <a:rPr lang="pt-BR" sz="3600" dirty="0" smtClean="0">
                <a:solidFill>
                  <a:schemeClr val="bg1">
                    <a:lumMod val="75000"/>
                  </a:schemeClr>
                </a:solidFill>
              </a:rPr>
              <a:t>estatísticas</a:t>
            </a:r>
            <a:endParaRPr lang="pt-BR" sz="3600" dirty="0">
              <a:solidFill>
                <a:schemeClr val="bg1">
                  <a:lumMod val="75000"/>
                </a:schemeClr>
              </a:solidFill>
            </a:endParaRPr>
          </a:p>
        </p:txBody>
      </p:sp>
    </p:spTree>
    <p:extLst>
      <p:ext uri="{BB962C8B-B14F-4D97-AF65-F5344CB8AC3E}">
        <p14:creationId xmlns:p14="http://schemas.microsoft.com/office/powerpoint/2010/main" val="25796285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pPr>
              <a:lnSpc>
                <a:spcPct val="150000"/>
              </a:lnSpc>
            </a:pPr>
            <a:r>
              <a:rPr lang="pt-BR" sz="2400" dirty="0" smtClean="0">
                <a:solidFill>
                  <a:schemeClr val="accent4">
                    <a:lumMod val="50000"/>
                  </a:schemeClr>
                </a:solidFill>
              </a:rPr>
              <a:t>etapas para disponibilização de imagens na rede </a:t>
            </a:r>
            <a:r>
              <a:rPr lang="pt-BR" sz="2400" i="1" dirty="0" smtClean="0">
                <a:solidFill>
                  <a:schemeClr val="accent4">
                    <a:lumMod val="50000"/>
                  </a:schemeClr>
                </a:solidFill>
              </a:rPr>
              <a:t>species</a:t>
            </a:r>
            <a:r>
              <a:rPr lang="pt-BR" sz="2400" dirty="0" smtClean="0">
                <a:solidFill>
                  <a:schemeClr val="accent4">
                    <a:lumMod val="50000"/>
                  </a:schemeClr>
                </a:solidFill>
              </a:rPr>
              <a:t>Link através do serviço </a:t>
            </a:r>
            <a:r>
              <a:rPr lang="pt-BR" sz="2400" i="1" dirty="0" smtClean="0">
                <a:solidFill>
                  <a:schemeClr val="accent4">
                    <a:lumMod val="50000"/>
                  </a:schemeClr>
                </a:solidFill>
              </a:rPr>
              <a:t>exsiccatae</a:t>
            </a:r>
            <a:endParaRPr lang="pt-BR" sz="2400" i="1" dirty="0">
              <a:solidFill>
                <a:schemeClr val="accent4">
                  <a:lumMod val="5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9468797"/>
              </p:ext>
            </p:extLst>
          </p:nvPr>
        </p:nvGraphicFramePr>
        <p:xfrm>
          <a:off x="3931796" y="92443"/>
          <a:ext cx="7315200" cy="5871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p:cNvPicPr>
            <a:picLocks noChangeAspect="1" noChangeArrowheads="1"/>
          </p:cNvPicPr>
          <p:nvPr/>
        </p:nvPicPr>
        <p:blipFill>
          <a:blip r:embed="rId8">
            <a:grayscl/>
          </a:blip>
          <a:srcRect t="49306"/>
          <a:stretch>
            <a:fillRect/>
          </a:stretch>
        </p:blipFill>
        <p:spPr bwMode="auto">
          <a:xfrm>
            <a:off x="4352926" y="4991100"/>
            <a:ext cx="484648" cy="876330"/>
          </a:xfrm>
          <a:prstGeom prst="rect">
            <a:avLst/>
          </a:prstGeom>
          <a:noFill/>
          <a:ln w="9525">
            <a:noFill/>
            <a:miter lim="800000"/>
            <a:headEnd/>
            <a:tailEnd/>
          </a:ln>
        </p:spPr>
      </p:pic>
      <p:pic>
        <p:nvPicPr>
          <p:cNvPr id="5123" name="Picture 3"/>
          <p:cNvPicPr>
            <a:picLocks noChangeAspect="1" noChangeArrowheads="1"/>
          </p:cNvPicPr>
          <p:nvPr/>
        </p:nvPicPr>
        <p:blipFill>
          <a:blip r:embed="rId9">
            <a:clrChange>
              <a:clrFrom>
                <a:srgbClr val="FFFFFF"/>
              </a:clrFrom>
              <a:clrTo>
                <a:srgbClr val="FFFFFF">
                  <a:alpha val="0"/>
                </a:srgbClr>
              </a:clrTo>
            </a:clrChange>
            <a:grayscl/>
          </a:blip>
          <a:srcRect/>
          <a:stretch>
            <a:fillRect/>
          </a:stretch>
        </p:blipFill>
        <p:spPr bwMode="auto">
          <a:xfrm>
            <a:off x="6104984" y="4960225"/>
            <a:ext cx="365895" cy="973850"/>
          </a:xfrm>
          <a:prstGeom prst="rect">
            <a:avLst/>
          </a:prstGeom>
          <a:noFill/>
          <a:ln w="9525">
            <a:noFill/>
            <a:miter lim="800000"/>
            <a:headEnd/>
            <a:tailEnd/>
          </a:ln>
        </p:spPr>
      </p:pic>
      <p:sp>
        <p:nvSpPr>
          <p:cNvPr id="5126" name="AutoShape 6" descr="data:image/jpeg;base64,/9j/4AAQSkZJRgABAQAAAQABAAD/2wCEAAkGBxQSEhUUExQUFRQXGRUVGBgWFBQVFxoXHhcdIR0YGxgdHyggGhonHxwXITEhJSksLi4uGh82ODQsNygtLi0BCgoKDg0OGxAQGy8kICQ0NzcsNCw0LDQ0LDc0LCwsNiwsLDQsNjQsNDQsNCwsLCwsLCwsLCw0LDQsLCwsNC8sK//AABEIAHEAcQMBIgACEQEDEQH/xAAcAAACAgMBAQAAAAAAAAAAAAAABwUGAgMEAQj/xABBEAACAQIDBAcECAUCBwEAAAABAgMAEQQFIQYSMVEHEyJBYXGBMpGx8CNCUmJyocHhFDOSstGC8SVTc3SToqMX/8QAGQEAAwEBAQAAAAAAAAAAAAAAAAMEAgUB/8QAJhEAAwACAQQCAQUBAAAAAAAAAAECAxEhBBIxQRNR8BQyM2FxIv/aAAwDAQACEQMRAD8AeNFFapsQqe0yjzIFAG2iq/mO2WDh9uZb8gQT7qrz9KMLyJFCjMXYKCeAueJ4edOnp8leEZdyhg0Vx5PjDNBHKRul1VrcriuylNaejQV4TXtYMa8Axaa1C4gHvrmnqLxElNmExbrRYhRVcw+bFDrqKnMLilkF1NZrG5NTaZvooorBoKKKKACqf0h5DDNh2d5DCRrvAkD1Hf5VcKS3SptMZpeojP0ae1bvPzr7uVU9LFVk4etGMjWhdbnzwqU2cT6cN9hJX90bW/O1asuwJla1wqgFnY8FQcWP6DvNWXKMheKcqwO7IsaIxUrvCSVF4HUGx4GurVCW/Q8Mrh3IYk+yiL7lFdVeMQBc6AVRs46TIEcxYRGxkvC6ELCv4pjpbyvXDSdPgo8F6opZptJmUxJ63BwKNSFikl3R952cA+4UDaXHJwxOFm8HwzoD5FZNPdTPgo870MaXCq3geYNjUPmOCkW5t1i81FpB6cG+NQkXSIkLImPj/h97QSoxlgvyZrAo3gR61dcPOrqHRlZWFwykEEcwRoRWf+ofINKij4ltN4HeU8COfIjuPhXNhc0aFt4HTvFWfPsnJ3pYQC/14/qyjl4PyNULHsAAyklGva+hBHFWHcwOhqzE1aJ7lyxn5Zj1mQMp867KVWzGemCYAnsMbHwPP58KaaOCARwOoqXPi+N/0Ox33IyooopIwhdr80GGwsknfYgeJr53lYsxZjckkk8z3mmv0yY6yRRA8SSfT5Wltk+FDzIrezfeb8Kjeb8hXW6We3Hv7J7fJddgNmxLIqOOwm5PP95zrFCfADtkcyKaOZZbHKUZ9DG6SAggaobgHwvUXsHg9zCK7CzzEzv5vwHou6PSq9017QHD4IQIbSYktHccREB2z+YX/VUeSqyZdIZKUzyL3pQ6Q5MdI2FwrbuFB3Cy3Bma9jr/AMvhYd+p1BArtyfCqn0KEKkagO3IKO0x8b38yat+VdEOA3I3viL2R/5otewP2eFSeJ2Ewsa7qma0sql+2Lm5OnDh32p8ZcMrRiptlBxuZFuynZjHAX1P3m5saxweIIJY/VFx58B+Zv6Ux/8A85wnOb/yD/FeS7B4VI3sZuF/bH1deVO/U9PrXIv48hQMEiYkmCYgRSA77H6gAvv3PCx51CbN7ZS5RjpYbmTBdawZLElVv/Mj5HgSOB17zemfkOyOFxWChe8oEyJIxDBS1wCAdOHhXZtPsDh8aoAkkhZVCAxdXY24b4K3b3ikZMuJ059DIm9bLTg8UkqLJGwZHAZWBuCpFwQapO2mViOTfGkeIO63JMRbsP4BrFT42rg6KcTJhZ8VlM7bzYc9ZEftRtYm3h2lPhvVedo8v/iMNLF3spKnvDjVSPEMAaml/Hk/oZS7pEliGIJB0I0PnTZ2Azbr8MATdk7J/wA+vH1pUZy92WS1utRZCOTcHH9QNWToqx+7iHjJ0Zb/AD/61f1Ed2PZPjeqGzRRRXJKxO9Lkl8Ug5KfiP8AFVbKV0nI4iFwPNiF/WrV0sRWxSnmp+P71Wss0Wf/AKTH+kqf0rtYv4l/hJXk+gsPEERVHBQFHkBakn0wydZmKqdVjgUW8WZiT523fdTuRwQCOBAIpQdJuC/4gW+3DGR6Fh+lQdHzl5G5nqBsZcPoY/wJ/aKS+cZZj1Z5JGxKR753S0j2vvG1rNppwp04D+VH+Bf7RSuz/a85gpgXDyoEm7T7ykWUkaDxNYwNLJytoM37POiz9Fhk/hZOskaQ9c1izFiBuJpc93H31FbW5XJi806kYqWGMYWNiqSFQSZZLm3DgAKsmwuHCQMFJIMhOosfZXSq3trhHbMVMd7iCO9uOkklvTWt1MvO5XCMK2sKp8lz2Yw4jwkCLbdSNVFuFgLCoLYWB1xOZlg4VsUSu8CAezqVv3eVWPI1th4hbd7I05eFVnH7fhJZoo8LNI8TMhPYVCR43vb0pFeaX55HTykyqY2Yx7VKw+sqRt4hoD+oU+gpv0kNmRLis4jxEwAkkkLlVvuoqREBQTxsFAvzp31vOtdu/o8h72IjaaLcJX7E+KjHkJSR8a92Dm3cdF43Hw/xWO1s12cj62IxTDy6y36Vq2EF8dDbmTXTf8fP0I9j9ooorilYtulzBfypORIPr/sPfVFydgJVDey1428nG7f87+lObbLK/wCIwzqPaAuPP/e1JNU56Gut0td2PX0SZVqh17JY8yYSLe9tB1T+Dod0/C/rUT0h5UZI0nA1iuG/A1tfQ295qN2GzUCUBj2J7A/dxKrb/wCiAHzWmHLGGUqwupBBB4EHiKireHLsdxkjRrwf8tPwr8KWeyMPtm1/pJQfEb5rdnuR4qKbTF4gQn2bStYD7J14ipLIcAIF3L72pNz3376ZhhzuvTJuptNJe0WrI4AiMBwLEj3CqttBFvZmP+3T++SpDHYFpgFWaSLv7DFfhXFlWQNFIZHleZiN0M7Fjblc8OJpaTWTZ47Tw9qLbla2iQfdFLeFzHPmLBAbyuu8dbEsOHdUhtBgZna8eJmjA0skjKPcDWjIsols0IkZutbfldjfTmSeLGmY8bmnVeDXyqpUrydewGWEySYltQAY08zYsR+Q9TVuzTMRBDJK3BEZvUDQe+wrPLeqQdRER9EACveLi9z53vfxqm9JObqtoQeyu7LL42P0cfmWs3ktLe82X88FEr44Flnsp3lQ8UUb3427TfmxHpVi6JcHv4wv3IpPz+XvqkYmcsxYnUkk05eiTKDFhjKws0puPw/Pwq/qa7cbFwuS+UUUVxyk8Zbgg6g6UoNs8l6mYuo7DnXwb9/iDTgqEz/LVlUhhcH5+fKn4Mvx1v0LyR3IVmVOFuGuUa29Y2IsbhlPcynUGmhs/nPWKI5SOtAurcFlX7a8m5r3Hwpe4nLWgex1Hcef71K5a+m6dVvfjYqftKeIarM0zkWyfHTllrzwEgjiKq38ZJEbFSyjlx/erThcQWFn7Y+0BZv9S9/mPdWb5Yj6ixqFVeN8FFRGRcldg2hjHEsvmjfoCKzTaVF1ViT4Ix/S1Sz5Ap7hXiZAvIVv9Q/pCl0sp8NkA+aPIeygHiwF/cNKn8jDD11Pia64cmA7qkcPhQtKvJVeR0Y5jwKzaraOTC4x5YzxmYEc1RES3vBqmZ9nHXMbFiCS7FrbzOeLNbTTgAOAFb9tcTvSjx61/wCuVz8LVWy9dnHKmV96E62TuyuTNi8QqAdkG7Hutyr6KwWHWONUUWVQAKWnRLisKU6tDuzcWDcW8vnlyppVzurtu9P0OhewoooqQ2FeMt+Ne0UAQ+ZZMrgi1xVakyh4jpcj8/3q+1i8YPEA0yMrngxUJlYwBIqbgIPEVmcAvEaVsSG1FXsFOjYorK1AFe0s2Fq14i+61uNjbztWyigBMYjo+lnkDO+6AqLYDkoB1177nhUtgOjKBbbyvJ56CmgFHKvaorqsj9mFCRA5NsxhobFcOisOBIBN+fhU9RRSHTflmktBRRRXh6FFFFABRRRQAUUUUAFFFFABRRRQAUUUUAFFFFABRRRQ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5128" name="AutoShape 8" descr="data:image/jpeg;base64,/9j/4AAQSkZJRgABAQAAAQABAAD/2wCEAAkGBxQSEhUUExQUFRQXGRUVGBgWFBQVFxoXHhcdIR0YGxgdHyggGhonHxwXITEhJSksLi4uGh82ODQsNygtLi0BCgoKDg0OGxAQGy8kICQ0NzcsNCw0LDQ0LDc0LCwsNiwsLDQsNjQsNDQsNCwsLCwsLCwsLCw0LDQsLCwsNC8sK//AABEIAHEAcQMBIgACEQEDEQH/xAAcAAACAgMBAQAAAAAAAAAAAAAABwUGAgMEAQj/xABBEAACAQIDBAcECAUCBwEAAAABAgMAEQQFIQYSMVEHEyJBYXGBMpGx8CNCUmJyocHhFDOSstGC8SVTc3SToqMX/8QAGQEAAwEBAQAAAAAAAAAAAAAAAAMEAgUB/8QAJhEAAwACAQQCAQUBAAAAAAAAAAECAxEhBBIxQRNR8BQyM2FxIv/aAAwDAQACEQMRAD8AeNFFapsQqe0yjzIFAG2iq/mO2WDh9uZb8gQT7qrz9KMLyJFCjMXYKCeAueJ4edOnp8leEZdyhg0Vx5PjDNBHKRul1VrcriuylNaejQV4TXtYMa8Axaa1C4gHvrmnqLxElNmExbrRYhRVcw+bFDrqKnMLilkF1NZrG5NTaZvooorBoKKKKACqf0h5DDNh2d5DCRrvAkD1Hf5VcKS3SptMZpeojP0ae1bvPzr7uVU9LFVk4etGMjWhdbnzwqU2cT6cN9hJX90bW/O1asuwJla1wqgFnY8FQcWP6DvNWXKMheKcqwO7IsaIxUrvCSVF4HUGx4GurVCW/Q8Mrh3IYk+yiL7lFdVeMQBc6AVRs46TIEcxYRGxkvC6ELCv4pjpbyvXDSdPgo8F6opZptJmUxJ63BwKNSFikl3R952cA+4UDaXHJwxOFm8HwzoD5FZNPdTPgo870MaXCq3geYNjUPmOCkW5t1i81FpB6cG+NQkXSIkLImPj/h97QSoxlgvyZrAo3gR61dcPOrqHRlZWFwykEEcwRoRWf+ofINKij4ltN4HeU8COfIjuPhXNhc0aFt4HTvFWfPsnJ3pYQC/14/qyjl4PyNULHsAAyklGva+hBHFWHcwOhqzE1aJ7lyxn5Zj1mQMp867KVWzGemCYAnsMbHwPP58KaaOCARwOoqXPi+N/0Ox33IyooopIwhdr80GGwsknfYgeJr53lYsxZjckkk8z3mmv0yY6yRRA8SSfT5Wltk+FDzIrezfeb8Kjeb8hXW6We3Hv7J7fJddgNmxLIqOOwm5PP95zrFCfADtkcyKaOZZbHKUZ9DG6SAggaobgHwvUXsHg9zCK7CzzEzv5vwHou6PSq9017QHD4IQIbSYktHccREB2z+YX/VUeSqyZdIZKUzyL3pQ6Q5MdI2FwrbuFB3Cy3Bma9jr/AMvhYd+p1BArtyfCqn0KEKkagO3IKO0x8b38yat+VdEOA3I3viL2R/5otewP2eFSeJ2Ewsa7qma0sql+2Lm5OnDh32p8ZcMrRiptlBxuZFuynZjHAX1P3m5saxweIIJY/VFx58B+Zv6Ux/8A85wnOb/yD/FeS7B4VI3sZuF/bH1deVO/U9PrXIv48hQMEiYkmCYgRSA77H6gAvv3PCx51CbN7ZS5RjpYbmTBdawZLElVv/Mj5HgSOB17zemfkOyOFxWChe8oEyJIxDBS1wCAdOHhXZtPsDh8aoAkkhZVCAxdXY24b4K3b3ikZMuJ059DIm9bLTg8UkqLJGwZHAZWBuCpFwQapO2mViOTfGkeIO63JMRbsP4BrFT42rg6KcTJhZ8VlM7bzYc9ZEftRtYm3h2lPhvVedo8v/iMNLF3spKnvDjVSPEMAaml/Hk/oZS7pEliGIJB0I0PnTZ2Azbr8MATdk7J/wA+vH1pUZy92WS1utRZCOTcHH9QNWToqx+7iHjJ0Zb/AD/61f1Ed2PZPjeqGzRRRXJKxO9Lkl8Ug5KfiP8AFVbKV0nI4iFwPNiF/WrV0sRWxSnmp+P71Wss0Wf/AKTH+kqf0rtYv4l/hJXk+gsPEERVHBQFHkBakn0wydZmKqdVjgUW8WZiT523fdTuRwQCOBAIpQdJuC/4gW+3DGR6Fh+lQdHzl5G5nqBsZcPoY/wJ/aKS+cZZj1Z5JGxKR753S0j2vvG1rNppwp04D+VH+Bf7RSuz/a85gpgXDyoEm7T7ykWUkaDxNYwNLJytoM37POiz9Fhk/hZOskaQ9c1izFiBuJpc93H31FbW5XJi806kYqWGMYWNiqSFQSZZLm3DgAKsmwuHCQMFJIMhOosfZXSq3trhHbMVMd7iCO9uOkklvTWt1MvO5XCMK2sKp8lz2Yw4jwkCLbdSNVFuFgLCoLYWB1xOZlg4VsUSu8CAezqVv3eVWPI1th4hbd7I05eFVnH7fhJZoo8LNI8TMhPYVCR43vb0pFeaX55HTykyqY2Yx7VKw+sqRt4hoD+oU+gpv0kNmRLis4jxEwAkkkLlVvuoqREBQTxsFAvzp31vOtdu/o8h72IjaaLcJX7E+KjHkJSR8a92Dm3cdF43Hw/xWO1s12cj62IxTDy6y36Vq2EF8dDbmTXTf8fP0I9j9ooorilYtulzBfypORIPr/sPfVFydgJVDey1428nG7f87+lObbLK/wCIwzqPaAuPP/e1JNU56Gut0td2PX0SZVqh17JY8yYSLe9tB1T+Dod0/C/rUT0h5UZI0nA1iuG/A1tfQ295qN2GzUCUBj2J7A/dxKrb/wCiAHzWmHLGGUqwupBBB4EHiKireHLsdxkjRrwf8tPwr8KWeyMPtm1/pJQfEb5rdnuR4qKbTF4gQn2bStYD7J14ipLIcAIF3L72pNz3376ZhhzuvTJuptNJe0WrI4AiMBwLEj3CqttBFvZmP+3T++SpDHYFpgFWaSLv7DFfhXFlWQNFIZHleZiN0M7Fjblc8OJpaTWTZ47Tw9qLbla2iQfdFLeFzHPmLBAbyuu8dbEsOHdUhtBgZna8eJmjA0skjKPcDWjIsols0IkZutbfldjfTmSeLGmY8bmnVeDXyqpUrydewGWEySYltQAY08zYsR+Q9TVuzTMRBDJK3BEZvUDQe+wrPLeqQdRER9EACveLi9z53vfxqm9JObqtoQeyu7LL42P0cfmWs3ktLe82X88FEr44Flnsp3lQ8UUb3427TfmxHpVi6JcHv4wv3IpPz+XvqkYmcsxYnUkk05eiTKDFhjKws0puPw/Pwq/qa7cbFwuS+UUUVxyk8Zbgg6g6UoNs8l6mYuo7DnXwb9/iDTgqEz/LVlUhhcH5+fKn4Mvx1v0LyR3IVmVOFuGuUa29Y2IsbhlPcynUGmhs/nPWKI5SOtAurcFlX7a8m5r3Hwpe4nLWgex1Hcef71K5a+m6dVvfjYqftKeIarM0zkWyfHTllrzwEgjiKq38ZJEbFSyjlx/erThcQWFn7Y+0BZv9S9/mPdWb5Yj6ixqFVeN8FFRGRcldg2hjHEsvmjfoCKzTaVF1ViT4Ix/S1Sz5Ap7hXiZAvIVv9Q/pCl0sp8NkA+aPIeygHiwF/cNKn8jDD11Pia64cmA7qkcPhQtKvJVeR0Y5jwKzaraOTC4x5YzxmYEc1RES3vBqmZ9nHXMbFiCS7FrbzOeLNbTTgAOAFb9tcTvSjx61/wCuVz8LVWy9dnHKmV96E62TuyuTNi8QqAdkG7Hutyr6KwWHWONUUWVQAKWnRLisKU6tDuzcWDcW8vnlyppVzurtu9P0OhewoooqQ2FeMt+Ne0UAQ+ZZMrgi1xVakyh4jpcj8/3q+1i8YPEA0yMrngxUJlYwBIqbgIPEVmcAvEaVsSG1FXsFOjYorK1AFe0s2Fq14i+61uNjbztWyigBMYjo+lnkDO+6AqLYDkoB1177nhUtgOjKBbbyvJ56CmgFHKvaorqsj9mFCRA5NsxhobFcOisOBIBN+fhU9RRSHTflmktBRRRXh6FFFFABRRRQAUUUUAFFFFABRRRQAUUUUAFFFFABRRRQ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130" name="Picture 10"/>
          <p:cNvPicPr>
            <a:picLocks noChangeAspect="1" noChangeArrowheads="1"/>
          </p:cNvPicPr>
          <p:nvPr/>
        </p:nvPicPr>
        <p:blipFill>
          <a:blip r:embed="rId10">
            <a:grayscl/>
          </a:blip>
          <a:srcRect l="1552" t="39251" r="81309" b="37571"/>
          <a:stretch>
            <a:fillRect/>
          </a:stretch>
        </p:blipFill>
        <p:spPr bwMode="auto">
          <a:xfrm>
            <a:off x="4194925" y="3444167"/>
            <a:ext cx="577099" cy="565784"/>
          </a:xfrm>
          <a:prstGeom prst="rect">
            <a:avLst/>
          </a:prstGeom>
          <a:noFill/>
          <a:ln w="9525">
            <a:noFill/>
            <a:miter lim="800000"/>
            <a:headEnd/>
            <a:tailEnd/>
          </a:ln>
        </p:spPr>
      </p:pic>
      <p:pic>
        <p:nvPicPr>
          <p:cNvPr id="5135" name="Picture 15"/>
          <p:cNvPicPr>
            <a:picLocks noChangeAspect="1" noChangeArrowheads="1"/>
          </p:cNvPicPr>
          <p:nvPr/>
        </p:nvPicPr>
        <p:blipFill>
          <a:blip r:embed="rId11">
            <a:grayscl/>
          </a:blip>
          <a:srcRect l="41256" t="43209" r="41257" b="29040"/>
          <a:stretch>
            <a:fillRect/>
          </a:stretch>
        </p:blipFill>
        <p:spPr bwMode="auto">
          <a:xfrm>
            <a:off x="6677025" y="3570349"/>
            <a:ext cx="200025" cy="230126"/>
          </a:xfrm>
          <a:prstGeom prst="rect">
            <a:avLst/>
          </a:prstGeom>
          <a:noFill/>
          <a:ln w="9525">
            <a:noFill/>
            <a:miter lim="800000"/>
            <a:headEnd/>
            <a:tailEnd/>
          </a:ln>
        </p:spPr>
      </p:pic>
      <p:pic>
        <p:nvPicPr>
          <p:cNvPr id="15" name="Picture 15"/>
          <p:cNvPicPr>
            <a:picLocks noChangeAspect="1" noChangeArrowheads="1"/>
          </p:cNvPicPr>
          <p:nvPr/>
        </p:nvPicPr>
        <p:blipFill>
          <a:blip r:embed="rId11">
            <a:grayscl/>
          </a:blip>
          <a:srcRect l="41256" t="43209" r="41257" b="29040"/>
          <a:stretch>
            <a:fillRect/>
          </a:stretch>
        </p:blipFill>
        <p:spPr bwMode="auto">
          <a:xfrm>
            <a:off x="6610350" y="3722749"/>
            <a:ext cx="200025" cy="230126"/>
          </a:xfrm>
          <a:prstGeom prst="rect">
            <a:avLst/>
          </a:prstGeom>
          <a:noFill/>
          <a:ln w="9525">
            <a:noFill/>
            <a:miter lim="800000"/>
            <a:headEnd/>
            <a:tailEnd/>
          </a:ln>
        </p:spPr>
      </p:pic>
      <p:pic>
        <p:nvPicPr>
          <p:cNvPr id="5136" name="Picture 16"/>
          <p:cNvPicPr>
            <a:picLocks noChangeAspect="1" noChangeArrowheads="1"/>
          </p:cNvPicPr>
          <p:nvPr/>
        </p:nvPicPr>
        <p:blipFill>
          <a:blip r:embed="rId12">
            <a:grayscl/>
          </a:blip>
          <a:srcRect l="36180" t="15884" r="4157" b="10720"/>
          <a:stretch>
            <a:fillRect/>
          </a:stretch>
        </p:blipFill>
        <p:spPr bwMode="auto">
          <a:xfrm>
            <a:off x="5901885" y="333770"/>
            <a:ext cx="1013265" cy="894955"/>
          </a:xfrm>
          <a:prstGeom prst="rect">
            <a:avLst/>
          </a:prstGeom>
          <a:noFill/>
          <a:ln w="9525">
            <a:noFill/>
            <a:miter lim="800000"/>
            <a:headEnd/>
            <a:tailEnd/>
          </a:ln>
        </p:spPr>
      </p:pic>
      <p:pic>
        <p:nvPicPr>
          <p:cNvPr id="5137" name="Picture 17"/>
          <p:cNvPicPr>
            <a:picLocks noChangeAspect="1" noChangeArrowheads="1"/>
          </p:cNvPicPr>
          <p:nvPr/>
        </p:nvPicPr>
        <p:blipFill>
          <a:blip r:embed="rId13">
            <a:grayscl/>
          </a:blip>
          <a:srcRect l="36517" t="16041" r="3708" b="10563"/>
          <a:stretch>
            <a:fillRect/>
          </a:stretch>
        </p:blipFill>
        <p:spPr bwMode="auto">
          <a:xfrm>
            <a:off x="7943850" y="2522120"/>
            <a:ext cx="1028700" cy="906880"/>
          </a:xfrm>
          <a:prstGeom prst="rect">
            <a:avLst/>
          </a:prstGeom>
          <a:noFill/>
          <a:ln w="9525">
            <a:noFill/>
            <a:miter lim="800000"/>
            <a:headEnd/>
            <a:tailEnd/>
          </a:ln>
        </p:spPr>
      </p:pic>
      <p:pic>
        <p:nvPicPr>
          <p:cNvPr id="5138" name="Picture 18"/>
          <p:cNvPicPr>
            <a:picLocks noChangeAspect="1" noChangeArrowheads="1"/>
          </p:cNvPicPr>
          <p:nvPr/>
        </p:nvPicPr>
        <p:blipFill>
          <a:blip r:embed="rId14">
            <a:grayscl/>
          </a:blip>
          <a:srcRect l="764" t="15105" r="70798" b="15808"/>
          <a:stretch>
            <a:fillRect/>
          </a:stretch>
        </p:blipFill>
        <p:spPr bwMode="auto">
          <a:xfrm>
            <a:off x="10306050" y="209550"/>
            <a:ext cx="616541" cy="1085849"/>
          </a:xfrm>
          <a:prstGeom prst="rect">
            <a:avLst/>
          </a:prstGeom>
          <a:noFill/>
          <a:ln w="9525">
            <a:noFill/>
            <a:miter lim="800000"/>
            <a:headEnd/>
            <a:tailEnd/>
          </a:ln>
        </p:spPr>
      </p:pic>
      <p:pic>
        <p:nvPicPr>
          <p:cNvPr id="5139" name="Picture 19"/>
          <p:cNvPicPr>
            <a:picLocks noChangeAspect="1" noChangeArrowheads="1"/>
          </p:cNvPicPr>
          <p:nvPr/>
        </p:nvPicPr>
        <p:blipFill>
          <a:blip r:embed="rId15">
            <a:grayscl/>
          </a:blip>
          <a:srcRect l="34635" t="32085" r="50594" b="46487"/>
          <a:stretch>
            <a:fillRect/>
          </a:stretch>
        </p:blipFill>
        <p:spPr bwMode="auto">
          <a:xfrm>
            <a:off x="10553700" y="1790700"/>
            <a:ext cx="860373" cy="904875"/>
          </a:xfrm>
          <a:prstGeom prst="rect">
            <a:avLst/>
          </a:prstGeom>
          <a:noFill/>
          <a:ln w="9525">
            <a:noFill/>
            <a:miter lim="800000"/>
            <a:headEnd/>
            <a:tailEnd/>
          </a:ln>
        </p:spPr>
      </p:pic>
      <p:pic>
        <p:nvPicPr>
          <p:cNvPr id="20" name="Picture 19"/>
          <p:cNvPicPr>
            <a:picLocks noChangeAspect="1" noChangeArrowheads="1"/>
          </p:cNvPicPr>
          <p:nvPr/>
        </p:nvPicPr>
        <p:blipFill>
          <a:blip r:embed="rId15">
            <a:grayscl/>
          </a:blip>
          <a:srcRect l="1783" t="31137" r="83701" b="46838"/>
          <a:stretch>
            <a:fillRect/>
          </a:stretch>
        </p:blipFill>
        <p:spPr bwMode="auto">
          <a:xfrm>
            <a:off x="10591800" y="3595688"/>
            <a:ext cx="809625" cy="890586"/>
          </a:xfrm>
          <a:prstGeom prst="rect">
            <a:avLst/>
          </a:prstGeom>
          <a:noFill/>
          <a:ln w="9525">
            <a:noFill/>
            <a:miter lim="800000"/>
            <a:headEnd/>
            <a:tailEnd/>
          </a:ln>
        </p:spPr>
      </p:pic>
      <p:pic>
        <p:nvPicPr>
          <p:cNvPr id="5140" name="Picture 20"/>
          <p:cNvPicPr>
            <a:picLocks noChangeAspect="1" noChangeArrowheads="1"/>
          </p:cNvPicPr>
          <p:nvPr/>
        </p:nvPicPr>
        <p:blipFill>
          <a:blip r:embed="rId16"/>
          <a:srcRect l="27759" t="37237" r="50000" b="40983"/>
          <a:stretch>
            <a:fillRect/>
          </a:stretch>
        </p:blipFill>
        <p:spPr bwMode="auto">
          <a:xfrm>
            <a:off x="8143875" y="5200649"/>
            <a:ext cx="1220941" cy="866775"/>
          </a:xfrm>
          <a:prstGeom prst="rect">
            <a:avLst/>
          </a:prstGeom>
          <a:noFill/>
          <a:ln w="9525">
            <a:noFill/>
            <a:miter lim="800000"/>
            <a:headEnd/>
            <a:tailEnd/>
          </a:ln>
        </p:spPr>
      </p:pic>
      <p:pic>
        <p:nvPicPr>
          <p:cNvPr id="5141" name="Picture 21"/>
          <p:cNvPicPr>
            <a:picLocks noChangeAspect="1" noChangeArrowheads="1"/>
          </p:cNvPicPr>
          <p:nvPr/>
        </p:nvPicPr>
        <p:blipFill>
          <a:blip r:embed="rId17"/>
          <a:srcRect l="56282" t="33607" r="31579" b="44730"/>
          <a:stretch>
            <a:fillRect/>
          </a:stretch>
        </p:blipFill>
        <p:spPr bwMode="auto">
          <a:xfrm>
            <a:off x="3411639" y="1123837"/>
            <a:ext cx="522742" cy="676275"/>
          </a:xfrm>
          <a:prstGeom prst="rect">
            <a:avLst/>
          </a:prstGeom>
          <a:noFill/>
          <a:ln w="9525">
            <a:noFill/>
            <a:miter lim="800000"/>
            <a:headEnd/>
            <a:tailEnd/>
          </a:ln>
        </p:spPr>
      </p:pic>
      <p:pic>
        <p:nvPicPr>
          <p:cNvPr id="23" name="Picture 2"/>
          <p:cNvPicPr>
            <a:picLocks noChangeAspect="1" noChangeArrowheads="1"/>
          </p:cNvPicPr>
          <p:nvPr/>
        </p:nvPicPr>
        <p:blipFill>
          <a:blip r:embed="rId8">
            <a:grayscl/>
          </a:blip>
          <a:srcRect b="49041"/>
          <a:stretch>
            <a:fillRect/>
          </a:stretch>
        </p:blipFill>
        <p:spPr bwMode="auto">
          <a:xfrm>
            <a:off x="3981451" y="5005534"/>
            <a:ext cx="484648" cy="880916"/>
          </a:xfrm>
          <a:prstGeom prst="rect">
            <a:avLst/>
          </a:prstGeom>
          <a:noFill/>
          <a:ln w="9525">
            <a:noFill/>
            <a:miter lim="800000"/>
            <a:headEnd/>
            <a:tailEnd/>
          </a:ln>
        </p:spPr>
      </p:pic>
      <p:grpSp>
        <p:nvGrpSpPr>
          <p:cNvPr id="24" name="Group 23"/>
          <p:cNvGrpSpPr/>
          <p:nvPr/>
        </p:nvGrpSpPr>
        <p:grpSpPr>
          <a:xfrm>
            <a:off x="3434057" y="66675"/>
            <a:ext cx="1609135" cy="1180050"/>
            <a:chOff x="4764383" y="3129289"/>
            <a:chExt cx="1609135" cy="1180050"/>
          </a:xfrm>
          <a:solidFill>
            <a:srgbClr val="FFC000"/>
          </a:solidFill>
        </p:grpSpPr>
        <p:sp>
          <p:nvSpPr>
            <p:cNvPr id="25" name="Oval 24"/>
            <p:cNvSpPr/>
            <p:nvPr/>
          </p:nvSpPr>
          <p:spPr>
            <a:xfrm>
              <a:off x="4764383" y="3129289"/>
              <a:ext cx="1609135" cy="1180050"/>
            </a:xfrm>
            <a:prstGeom prst="ellipse">
              <a:avLst/>
            </a:prstGeom>
            <a:grpFill/>
            <a:effectLst>
              <a:outerShdw blurRad="76200" dir="18900000" sy="23000" kx="-1200000" algn="bl" rotWithShape="0">
                <a:prstClr val="black">
                  <a:alpha val="20000"/>
                </a:prstClr>
              </a:outerShdw>
            </a:effectLst>
          </p:spPr>
          <p:style>
            <a:lnRef idx="2">
              <a:schemeClr val="lt1">
                <a:hueOff val="0"/>
                <a:satOff val="0"/>
                <a:lumOff val="0"/>
                <a:alphaOff val="0"/>
              </a:schemeClr>
            </a:lnRef>
            <a:fillRef idx="1">
              <a:schemeClr val="accent6">
                <a:hueOff val="0"/>
                <a:satOff val="0"/>
                <a:lumOff val="0"/>
                <a:alphaOff val="0"/>
              </a:schemeClr>
            </a:fillRef>
            <a:effectRef idx="0">
              <a:scrgbClr r="0" g="0" b="0"/>
            </a:effectRef>
            <a:fontRef idx="minor">
              <a:schemeClr val="lt1"/>
            </a:fontRef>
          </p:style>
        </p:sp>
        <p:sp>
          <p:nvSpPr>
            <p:cNvPr id="26" name="Oval 4"/>
            <p:cNvSpPr/>
            <p:nvPr/>
          </p:nvSpPr>
          <p:spPr>
            <a:xfrm>
              <a:off x="4990511" y="3312153"/>
              <a:ext cx="1137829" cy="8344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coleção prepara imagens seguindo padrões</a:t>
              </a:r>
              <a:endParaRPr lang="pt-BR" sz="1200" b="1" kern="1200"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
        <p:nvSpPr>
          <p:cNvPr id="27" name="Isosceles Triangle 26"/>
          <p:cNvSpPr/>
          <p:nvPr/>
        </p:nvSpPr>
        <p:spPr>
          <a:xfrm rot="8846115">
            <a:off x="4559037" y="1355589"/>
            <a:ext cx="406925" cy="298718"/>
          </a:xfrm>
          <a:prstGeom prst="triangle">
            <a:avLst/>
          </a:prstGeom>
          <a:solidFill>
            <a:srgbClr val="FFC000"/>
          </a:solidFill>
          <a:effectLst>
            <a:outerShdw blurRad="76200" dir="18900000" sy="23000" kx="-1200000" algn="bl" rotWithShape="0">
              <a:prstClr val="black">
                <a:alpha val="20000"/>
              </a:prstClr>
            </a:outerShdw>
          </a:effectLst>
        </p:spPr>
        <p:style>
          <a:lnRef idx="0">
            <a:schemeClr val="lt1">
              <a:hueOff val="0"/>
              <a:satOff val="0"/>
              <a:lumOff val="0"/>
              <a:alphaOff val="0"/>
            </a:schemeClr>
          </a:lnRef>
          <a:fillRef idx="1">
            <a:schemeClr val="accent6">
              <a:hueOff val="0"/>
              <a:satOff val="0"/>
              <a:lumOff val="0"/>
              <a:alphaOff val="0"/>
            </a:schemeClr>
          </a:fillRef>
          <a:effectRef idx="0">
            <a:scrgbClr r="0" g="0" b="0"/>
          </a:effectRef>
          <a:fontRef idx="minor">
            <a:schemeClr val="lt1"/>
          </a:fontRef>
        </p:style>
      </p:sp>
      <p:sp>
        <p:nvSpPr>
          <p:cNvPr id="28" name="TextBox 27"/>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processo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2" name="Isosceles Triangle 31"/>
          <p:cNvSpPr/>
          <p:nvPr/>
        </p:nvSpPr>
        <p:spPr>
          <a:xfrm>
            <a:off x="9575486" y="2806475"/>
            <a:ext cx="406925" cy="298718"/>
          </a:xfrm>
          <a:prstGeom prst="triangle">
            <a:avLst/>
          </a:prstGeom>
          <a:solidFill>
            <a:schemeClr val="accent5">
              <a:hueOff val="0"/>
              <a:satOff val="0"/>
              <a:lumOff val="0"/>
              <a:alpha val="10000"/>
            </a:schemeClr>
          </a:solidFill>
          <a:effectLst>
            <a:outerShdw blurRad="76200" dir="18900000" sy="23000" kx="-1200000" algn="bl" rotWithShape="0">
              <a:prstClr val="black">
                <a:alpha val="20000"/>
              </a:prstClr>
            </a:outerShdw>
          </a:effectLst>
        </p:spPr>
        <p:style>
          <a:lnRef idx="0">
            <a:schemeClr val="lt1">
              <a:hueOff val="0"/>
              <a:satOff val="0"/>
              <a:lumOff val="0"/>
              <a:alphaOff val="0"/>
            </a:schemeClr>
          </a:lnRef>
          <a:fillRef idx="1">
            <a:schemeClr val="accent5">
              <a:hueOff val="0"/>
              <a:satOff val="0"/>
              <a:lumOff val="0"/>
              <a:alphaOff val="0"/>
            </a:schemeClr>
          </a:fillRef>
          <a:effectRef idx="0">
            <a:scrgbClr r="0" g="0" b="0"/>
          </a:effectRef>
          <a:fontRef idx="minor">
            <a:schemeClr val="lt1"/>
          </a:fontRef>
        </p:style>
      </p:sp>
      <p:pic>
        <p:nvPicPr>
          <p:cNvPr id="5" name="Imagem 4"/>
          <p:cNvPicPr>
            <a:picLocks noChangeAspect="1"/>
          </p:cNvPicPr>
          <p:nvPr/>
        </p:nvPicPr>
        <p:blipFill>
          <a:blip r:embed="rId18"/>
          <a:stretch>
            <a:fillRect/>
          </a:stretch>
        </p:blipFill>
        <p:spPr>
          <a:xfrm>
            <a:off x="3958342" y="1996627"/>
            <a:ext cx="590550" cy="381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t">
            <a:normAutofit/>
          </a:bodyPr>
          <a:lstStyle/>
          <a:p>
            <a:r>
              <a:rPr lang="pt-BR" sz="3200" b="1" dirty="0" smtClean="0">
                <a:solidFill>
                  <a:srgbClr val="9A0000"/>
                </a:solidFill>
                <a:effectLst/>
              </a:rPr>
              <a:t>CRIA</a:t>
            </a:r>
            <a:r>
              <a:rPr lang="pt-BR" sz="3200" b="1" dirty="0" smtClean="0">
                <a:effectLst/>
              </a:rPr>
              <a:t/>
            </a:r>
            <a:br>
              <a:rPr lang="pt-BR" sz="3200" b="1" dirty="0" smtClean="0">
                <a:effectLst/>
              </a:rPr>
            </a:br>
            <a:r>
              <a:rPr lang="pt-BR" sz="3200" b="1" dirty="0" smtClean="0">
                <a:effectLst/>
              </a:rPr>
              <a:t/>
            </a:r>
            <a:br>
              <a:rPr lang="pt-BR" sz="3200" b="1" dirty="0" smtClean="0">
                <a:effectLst/>
              </a:rPr>
            </a:br>
            <a:r>
              <a:rPr lang="pt-BR" sz="3200" b="1" dirty="0" smtClean="0">
                <a:solidFill>
                  <a:schemeClr val="accent2">
                    <a:lumMod val="50000"/>
                  </a:schemeClr>
                </a:solidFill>
                <a:effectLst/>
              </a:rPr>
              <a:t>a instituição</a:t>
            </a:r>
            <a:endParaRPr lang="pt-BR" sz="3200" b="1" dirty="0">
              <a:solidFill>
                <a:schemeClr val="accent2">
                  <a:lumMod val="50000"/>
                </a:schemeClr>
              </a:solidFill>
              <a:effectLst/>
            </a:endParaRPr>
          </a:p>
        </p:txBody>
      </p:sp>
      <p:sp>
        <p:nvSpPr>
          <p:cNvPr id="7" name="CaixaDeTexto 6"/>
          <p:cNvSpPr txBox="1"/>
          <p:nvPr/>
        </p:nvSpPr>
        <p:spPr>
          <a:xfrm>
            <a:off x="4143375" y="958811"/>
            <a:ext cx="7553325" cy="5262979"/>
          </a:xfrm>
          <a:prstGeom prst="rect">
            <a:avLst/>
          </a:prstGeom>
          <a:noFill/>
          <a:effectLst/>
        </p:spPr>
        <p:txBody>
          <a:bodyPr wrap="square" rtlCol="0">
            <a:spAutoFit/>
          </a:bodyPr>
          <a:lstStyle/>
          <a:p>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 </a:t>
            </a:r>
            <a:r>
              <a:rPr lang="pt-BR" sz="24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Centro de Referência em Informação Ambiental</a:t>
            </a:r>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CRIA, é uma </a:t>
            </a:r>
            <a:r>
              <a:rPr lang="pt-BR" sz="24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OSCIP</a:t>
            </a:r>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(Organização da Sociedade Civil de Interesse Público), criada no ano 2000.</a:t>
            </a:r>
          </a:p>
          <a:p>
            <a:endParaRPr lang="pt-BR" sz="2400" b="1" dirty="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Tem como meta a </a:t>
            </a:r>
            <a:r>
              <a:rPr lang="pt-BR" sz="2400" b="1" dirty="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disseminação de informação </a:t>
            </a:r>
            <a:r>
              <a:rPr lang="pt-BR" sz="24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científica</a:t>
            </a:r>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na área biológica, de forma </a:t>
            </a:r>
            <a:r>
              <a:rPr lang="pt-BR" sz="24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livre e aberta </a:t>
            </a:r>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 todos os interessados, em especial à </a:t>
            </a:r>
            <a:r>
              <a:rPr lang="pt-BR" sz="24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comunidade científica </a:t>
            </a:r>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 </a:t>
            </a:r>
            <a:r>
              <a:rPr lang="pt-BR" sz="24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tomadores de decisão</a:t>
            </a:r>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a:t>
            </a:r>
          </a:p>
          <a:p>
            <a:endParaRPr lang="pt-BR" sz="2400" b="1" dirty="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Seu maior e mais importante projeto é a </a:t>
            </a:r>
            <a:r>
              <a:rPr lang="pt-BR" sz="24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rede </a:t>
            </a:r>
            <a:r>
              <a:rPr lang="pt-BR" sz="2400" b="1" i="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species</a:t>
            </a:r>
            <a:r>
              <a:rPr lang="pt-BR" sz="24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Link</a:t>
            </a:r>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na qual o serviço de imagens, denominado </a:t>
            </a:r>
            <a:r>
              <a:rPr lang="pt-BR" sz="2400" b="1" i="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exsiccatae</a:t>
            </a:r>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um projeto dentro do programa </a:t>
            </a:r>
            <a:r>
              <a:rPr lang="pt-BR" sz="24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REFLORA</a:t>
            </a:r>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do Conselho Nacional de Desenvolvimento Científico e Tecnológico, </a:t>
            </a:r>
            <a:r>
              <a:rPr lang="pt-BR" sz="24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CNPq</a:t>
            </a:r>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está inserido.</a:t>
            </a:r>
            <a:endParaRPr lang="pt-BR" sz="2400" b="1" dirty="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 name="CaixaDeTexto 2"/>
          <p:cNvSpPr txBox="1"/>
          <p:nvPr/>
        </p:nvSpPr>
        <p:spPr>
          <a:xfrm>
            <a:off x="832" y="6104717"/>
            <a:ext cx="3442584"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www.cria.org.br/about</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3074" name="Picture 2"/>
          <p:cNvPicPr>
            <a:picLocks noChangeAspect="1" noChangeArrowheads="1"/>
          </p:cNvPicPr>
          <p:nvPr/>
        </p:nvPicPr>
        <p:blipFill>
          <a:blip r:embed="rId3"/>
          <a:srcRect l="459" t="14921" r="40478" b="30583"/>
          <a:stretch>
            <a:fillRect/>
          </a:stretch>
        </p:blipFill>
        <p:spPr bwMode="auto">
          <a:xfrm>
            <a:off x="343079" y="3948487"/>
            <a:ext cx="2739486" cy="183249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contexto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3221425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2400" dirty="0">
                <a:effectLst/>
              </a:rPr>
              <a:t>e</a:t>
            </a:r>
            <a:r>
              <a:rPr lang="pt-BR" sz="2400" dirty="0" smtClean="0">
                <a:effectLst/>
              </a:rPr>
              <a:t>nvio das imagens através do </a:t>
            </a:r>
            <a:r>
              <a:rPr lang="pt-BR" sz="2400" dirty="0" err="1" smtClean="0">
                <a:solidFill>
                  <a:srgbClr val="9A0000"/>
                </a:solidFill>
                <a:effectLst/>
              </a:rPr>
              <a:t>ownCloud</a:t>
            </a:r>
            <a:r>
              <a:rPr lang="pt-BR" sz="2400" dirty="0" smtClean="0">
                <a:effectLst/>
              </a:rPr>
              <a:t/>
            </a:r>
            <a:br>
              <a:rPr lang="pt-BR" sz="2400" dirty="0" smtClean="0">
                <a:effectLst/>
              </a:rPr>
            </a:br>
            <a:r>
              <a:rPr lang="pt-BR" sz="2400" dirty="0" smtClean="0">
                <a:effectLst/>
              </a:rPr>
              <a:t/>
            </a:r>
            <a:br>
              <a:rPr lang="pt-BR" sz="2400" dirty="0" smtClean="0">
                <a:effectLst/>
              </a:rPr>
            </a:br>
            <a:r>
              <a:rPr lang="pt-BR" sz="2400" dirty="0" smtClean="0">
                <a:effectLst/>
              </a:rPr>
              <a:t/>
            </a:r>
            <a:br>
              <a:rPr lang="pt-BR" sz="2400" dirty="0" smtClean="0">
                <a:effectLst/>
              </a:rPr>
            </a:br>
            <a:r>
              <a:rPr lang="pt-BR" sz="2400" dirty="0" smtClean="0">
                <a:effectLst/>
              </a:rPr>
              <a:t>acesso via web</a:t>
            </a:r>
            <a:br>
              <a:rPr lang="pt-BR" sz="2400" dirty="0" smtClean="0">
                <a:effectLst/>
              </a:rPr>
            </a:br>
            <a:r>
              <a:rPr lang="pt-BR" sz="2400" dirty="0">
                <a:effectLst/>
              </a:rPr>
              <a:t/>
            </a:r>
            <a:br>
              <a:rPr lang="pt-BR" sz="2400" dirty="0">
                <a:effectLst/>
              </a:rPr>
            </a:br>
            <a:r>
              <a:rPr lang="pt-BR" sz="2400" dirty="0">
                <a:effectLst/>
              </a:rPr>
              <a:t/>
            </a:r>
            <a:br>
              <a:rPr lang="pt-BR" sz="2400" dirty="0">
                <a:effectLst/>
              </a:rPr>
            </a:br>
            <a:r>
              <a:rPr lang="pt-BR" sz="2400" dirty="0" smtClean="0">
                <a:solidFill>
                  <a:srgbClr val="9A0000"/>
                </a:solidFill>
                <a:effectLst/>
              </a:rPr>
              <a:t>usuário</a:t>
            </a:r>
            <a:r>
              <a:rPr lang="pt-BR" sz="2400" dirty="0" smtClean="0">
                <a:effectLst/>
              </a:rPr>
              <a:t> e </a:t>
            </a:r>
            <a:r>
              <a:rPr lang="pt-BR" sz="2400" dirty="0" smtClean="0">
                <a:solidFill>
                  <a:srgbClr val="9A0000"/>
                </a:solidFill>
                <a:effectLst/>
              </a:rPr>
              <a:t>senha</a:t>
            </a:r>
            <a:br>
              <a:rPr lang="pt-BR" sz="2400" dirty="0" smtClean="0">
                <a:solidFill>
                  <a:srgbClr val="9A0000"/>
                </a:solidFill>
                <a:effectLst/>
              </a:rPr>
            </a:br>
            <a:r>
              <a:rPr lang="pt-BR" sz="2400" dirty="0" smtClean="0">
                <a:effectLst/>
              </a:rPr>
              <a:t>fornecidos pelo CRIA</a:t>
            </a:r>
            <a:br>
              <a:rPr lang="pt-BR" sz="2400" dirty="0" smtClean="0">
                <a:effectLst/>
              </a:rPr>
            </a:br>
            <a:endParaRPr lang="pt-BR" sz="2400" dirty="0">
              <a:effectLst/>
            </a:endParaRPr>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rotWithShape="1">
          <a:blip r:embed="rId3"/>
          <a:srcRect t="8152"/>
          <a:stretch/>
        </p:blipFill>
        <p:spPr>
          <a:xfrm>
            <a:off x="4017584" y="1034473"/>
            <a:ext cx="7176409" cy="4959800"/>
          </a:xfrm>
          <a:prstGeom prst="rect">
            <a:avLst/>
          </a:prstGeom>
        </p:spPr>
      </p:pic>
      <p:sp>
        <p:nvSpPr>
          <p:cNvPr id="6" name="TextBox 27"/>
          <p:cNvSpPr txBox="1"/>
          <p:nvPr/>
        </p:nvSpPr>
        <p:spPr>
          <a:xfrm>
            <a:off x="0" y="352137"/>
            <a:ext cx="4406630" cy="400110"/>
          </a:xfrm>
          <a:prstGeom prst="rect">
            <a:avLst/>
          </a:prstGeom>
          <a:noFill/>
        </p:spPr>
        <p:txBody>
          <a:bodyPr wrap="square" rtlCol="0">
            <a:spAutoFit/>
          </a:bodyPr>
          <a:lstStyle/>
          <a:p>
            <a:r>
              <a:rPr lang="pt-BR" sz="2000" b="1" i="1" dirty="0" err="1"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ownCloud</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7" name="CaixaDeTexto 6"/>
          <p:cNvSpPr txBox="1"/>
          <p:nvPr/>
        </p:nvSpPr>
        <p:spPr>
          <a:xfrm>
            <a:off x="832" y="6104717"/>
            <a:ext cx="4729788"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own.cria.org.br</a:t>
            </a:r>
            <a:endParaRPr lang="pt-BR" sz="1400"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39513906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2400" dirty="0">
                <a:effectLst/>
              </a:rPr>
              <a:t>Envio das imagens através do </a:t>
            </a:r>
            <a:r>
              <a:rPr lang="pt-BR" sz="2400" dirty="0" err="1">
                <a:solidFill>
                  <a:srgbClr val="9A0000"/>
                </a:solidFill>
                <a:effectLst/>
              </a:rPr>
              <a:t>ownCloud</a:t>
            </a:r>
            <a:r>
              <a:rPr lang="pt-BR" sz="2400" dirty="0">
                <a:effectLst/>
              </a:rPr>
              <a:t/>
            </a:r>
            <a:br>
              <a:rPr lang="pt-BR" sz="2400" dirty="0">
                <a:effectLst/>
              </a:rPr>
            </a:br>
            <a:r>
              <a:rPr lang="pt-BR" sz="2400" dirty="0">
                <a:effectLst/>
              </a:rPr>
              <a:t/>
            </a:r>
            <a:br>
              <a:rPr lang="pt-BR" sz="2400" dirty="0">
                <a:effectLst/>
              </a:rPr>
            </a:br>
            <a:r>
              <a:rPr lang="pt-BR" sz="2400" dirty="0">
                <a:effectLst/>
              </a:rPr>
              <a:t/>
            </a:r>
            <a:br>
              <a:rPr lang="pt-BR" sz="2400" dirty="0">
                <a:effectLst/>
              </a:rPr>
            </a:br>
            <a:r>
              <a:rPr lang="pt-BR" sz="2400" dirty="0" smtClean="0">
                <a:effectLst/>
              </a:rPr>
              <a:t>escolha dos arquivos a serem enviados</a:t>
            </a:r>
            <a:endParaRPr lang="pt-BR" sz="2400" dirty="0">
              <a:effectLst/>
            </a:endParaRPr>
          </a:p>
        </p:txBody>
      </p:sp>
      <p:pic>
        <p:nvPicPr>
          <p:cNvPr id="4" name="Imagem 3"/>
          <p:cNvPicPr>
            <a:picLocks noChangeAspect="1"/>
          </p:cNvPicPr>
          <p:nvPr/>
        </p:nvPicPr>
        <p:blipFill rotWithShape="1">
          <a:blip r:embed="rId2"/>
          <a:srcRect t="8479"/>
          <a:stretch/>
        </p:blipFill>
        <p:spPr>
          <a:xfrm>
            <a:off x="4009668" y="1043709"/>
            <a:ext cx="7174800" cy="4941039"/>
          </a:xfrm>
          <a:prstGeom prst="rect">
            <a:avLst/>
          </a:prstGeom>
        </p:spPr>
      </p:pic>
      <p:pic>
        <p:nvPicPr>
          <p:cNvPr id="7" name="Imagem 6"/>
          <p:cNvPicPr>
            <a:picLocks noChangeAspect="1"/>
          </p:cNvPicPr>
          <p:nvPr/>
        </p:nvPicPr>
        <p:blipFill>
          <a:blip r:embed="rId3"/>
          <a:stretch>
            <a:fillRect/>
          </a:stretch>
        </p:blipFill>
        <p:spPr>
          <a:xfrm>
            <a:off x="5914068" y="3053924"/>
            <a:ext cx="5410800" cy="3048580"/>
          </a:xfrm>
          <a:prstGeom prst="rect">
            <a:avLst/>
          </a:prstGeom>
        </p:spPr>
      </p:pic>
      <p:sp>
        <p:nvSpPr>
          <p:cNvPr id="8" name="TextBox 27"/>
          <p:cNvSpPr txBox="1"/>
          <p:nvPr/>
        </p:nvSpPr>
        <p:spPr>
          <a:xfrm>
            <a:off x="0" y="352137"/>
            <a:ext cx="4406630" cy="400110"/>
          </a:xfrm>
          <a:prstGeom prst="rect">
            <a:avLst/>
          </a:prstGeom>
          <a:noFill/>
        </p:spPr>
        <p:txBody>
          <a:bodyPr wrap="square" rtlCol="0">
            <a:spAutoFit/>
          </a:bodyPr>
          <a:lstStyle/>
          <a:p>
            <a:r>
              <a:rPr lang="pt-BR" sz="2000" b="1" i="1" dirty="0" err="1"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ownCloud</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9" name="CaixaDeTexto 8"/>
          <p:cNvSpPr txBox="1"/>
          <p:nvPr/>
        </p:nvSpPr>
        <p:spPr>
          <a:xfrm>
            <a:off x="832" y="6104717"/>
            <a:ext cx="4729788"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own.cria.org.br</a:t>
            </a:r>
            <a:endParaRPr lang="pt-BR" sz="1400"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87716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2400" dirty="0">
                <a:effectLst/>
              </a:rPr>
              <a:t>Envio das imagens através do </a:t>
            </a:r>
            <a:r>
              <a:rPr lang="pt-BR" sz="2400" dirty="0" err="1">
                <a:solidFill>
                  <a:srgbClr val="9A0000"/>
                </a:solidFill>
                <a:effectLst/>
              </a:rPr>
              <a:t>ownCloud</a:t>
            </a:r>
            <a:r>
              <a:rPr lang="pt-BR" sz="2400" dirty="0">
                <a:effectLst/>
              </a:rPr>
              <a:t/>
            </a:r>
            <a:br>
              <a:rPr lang="pt-BR" sz="2400" dirty="0">
                <a:effectLst/>
              </a:rPr>
            </a:br>
            <a:r>
              <a:rPr lang="pt-BR" sz="2400" dirty="0">
                <a:effectLst/>
              </a:rPr>
              <a:t/>
            </a:r>
            <a:br>
              <a:rPr lang="pt-BR" sz="2400" dirty="0">
                <a:effectLst/>
              </a:rPr>
            </a:br>
            <a:r>
              <a:rPr lang="pt-BR" sz="2400" dirty="0">
                <a:effectLst/>
              </a:rPr>
              <a:t/>
            </a:r>
            <a:br>
              <a:rPr lang="pt-BR" sz="2400" dirty="0">
                <a:effectLst/>
              </a:rPr>
            </a:br>
            <a:r>
              <a:rPr lang="pt-BR" sz="2400" dirty="0" smtClean="0">
                <a:effectLst/>
              </a:rPr>
              <a:t>Feito!</a:t>
            </a:r>
            <a:endParaRPr lang="pt-BR" sz="2400" dirty="0">
              <a:effectLst/>
            </a:endParaRP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t="8328"/>
          <a:stretch/>
        </p:blipFill>
        <p:spPr>
          <a:xfrm>
            <a:off x="4008059" y="1034472"/>
            <a:ext cx="7176409" cy="4950275"/>
          </a:xfrm>
          <a:prstGeom prst="rect">
            <a:avLst/>
          </a:prstGeom>
        </p:spPr>
      </p:pic>
      <p:sp>
        <p:nvSpPr>
          <p:cNvPr id="5" name="TextBox 27"/>
          <p:cNvSpPr txBox="1"/>
          <p:nvPr/>
        </p:nvSpPr>
        <p:spPr>
          <a:xfrm>
            <a:off x="0" y="352137"/>
            <a:ext cx="4406630" cy="400110"/>
          </a:xfrm>
          <a:prstGeom prst="rect">
            <a:avLst/>
          </a:prstGeom>
          <a:noFill/>
        </p:spPr>
        <p:txBody>
          <a:bodyPr wrap="square" rtlCol="0">
            <a:spAutoFit/>
          </a:bodyPr>
          <a:lstStyle/>
          <a:p>
            <a:r>
              <a:rPr lang="pt-BR" sz="2000" b="1" i="1" dirty="0" err="1"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ownCloud</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6" name="CaixaDeTexto 5"/>
          <p:cNvSpPr txBox="1"/>
          <p:nvPr/>
        </p:nvSpPr>
        <p:spPr>
          <a:xfrm>
            <a:off x="832" y="6104717"/>
            <a:ext cx="4729788"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own.cria.org.br</a:t>
            </a:r>
            <a:endParaRPr lang="pt-BR" sz="1400"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15908587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pPr>
              <a:lnSpc>
                <a:spcPct val="150000"/>
              </a:lnSpc>
            </a:pPr>
            <a:r>
              <a:rPr lang="pt-BR" sz="2400" dirty="0" smtClean="0">
                <a:solidFill>
                  <a:schemeClr val="accent4">
                    <a:lumMod val="50000"/>
                  </a:schemeClr>
                </a:solidFill>
              </a:rPr>
              <a:t>etapas para disponibilização de imagens na rede </a:t>
            </a:r>
            <a:r>
              <a:rPr lang="pt-BR" sz="2400" i="1" dirty="0" smtClean="0">
                <a:solidFill>
                  <a:schemeClr val="accent4">
                    <a:lumMod val="50000"/>
                  </a:schemeClr>
                </a:solidFill>
              </a:rPr>
              <a:t>species</a:t>
            </a:r>
            <a:r>
              <a:rPr lang="pt-BR" sz="2400" dirty="0" smtClean="0">
                <a:solidFill>
                  <a:schemeClr val="accent4">
                    <a:lumMod val="50000"/>
                  </a:schemeClr>
                </a:solidFill>
              </a:rPr>
              <a:t>Link através do serviço </a:t>
            </a:r>
            <a:r>
              <a:rPr lang="pt-BR" sz="2400" i="1" dirty="0" smtClean="0">
                <a:solidFill>
                  <a:schemeClr val="accent4">
                    <a:lumMod val="50000"/>
                  </a:schemeClr>
                </a:solidFill>
              </a:rPr>
              <a:t>exsiccatae</a:t>
            </a:r>
            <a:endParaRPr lang="pt-BR" sz="2400" i="1" dirty="0">
              <a:solidFill>
                <a:schemeClr val="accent4">
                  <a:lumMod val="5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4568322"/>
              </p:ext>
            </p:extLst>
          </p:nvPr>
        </p:nvGraphicFramePr>
        <p:xfrm>
          <a:off x="3868738" y="113122"/>
          <a:ext cx="7315200" cy="5871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p:cNvPicPr>
            <a:picLocks noChangeAspect="1" noChangeArrowheads="1"/>
          </p:cNvPicPr>
          <p:nvPr/>
        </p:nvPicPr>
        <p:blipFill>
          <a:blip r:embed="rId8"/>
          <a:srcRect t="49306"/>
          <a:stretch>
            <a:fillRect/>
          </a:stretch>
        </p:blipFill>
        <p:spPr bwMode="auto">
          <a:xfrm>
            <a:off x="4352926" y="4991100"/>
            <a:ext cx="484648" cy="876330"/>
          </a:xfrm>
          <a:prstGeom prst="rect">
            <a:avLst/>
          </a:prstGeom>
          <a:noFill/>
          <a:ln w="9525">
            <a:noFill/>
            <a:miter lim="800000"/>
            <a:headEnd/>
            <a:tailEnd/>
          </a:ln>
        </p:spPr>
      </p:pic>
      <p:pic>
        <p:nvPicPr>
          <p:cNvPr id="5123" name="Picture 3"/>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6104984" y="4960225"/>
            <a:ext cx="365895" cy="973850"/>
          </a:xfrm>
          <a:prstGeom prst="rect">
            <a:avLst/>
          </a:prstGeom>
          <a:noFill/>
          <a:ln w="9525">
            <a:noFill/>
            <a:miter lim="800000"/>
            <a:headEnd/>
            <a:tailEnd/>
          </a:ln>
        </p:spPr>
      </p:pic>
      <p:sp>
        <p:nvSpPr>
          <p:cNvPr id="5126" name="AutoShape 6" descr="data:image/jpeg;base64,/9j/4AAQSkZJRgABAQAAAQABAAD/2wCEAAkGBxQSEhUUExQUFRQXGRUVGBgWFBQVFxoXHhcdIR0YGxgdHyggGhonHxwXITEhJSksLi4uGh82ODQsNygtLi0BCgoKDg0OGxAQGy8kICQ0NzcsNCw0LDQ0LDc0LCwsNiwsLDQsNjQsNDQsNCwsLCwsLCwsLCw0LDQsLCwsNC8sK//AABEIAHEAcQMBIgACEQEDEQH/xAAcAAACAgMBAQAAAAAAAAAAAAAABwUGAgMEAQj/xABBEAACAQIDBAcECAUCBwEAAAABAgMAEQQFIQYSMVEHEyJBYXGBMpGx8CNCUmJyocHhFDOSstGC8SVTc3SToqMX/8QAGQEAAwEBAQAAAAAAAAAAAAAAAAMEAgUB/8QAJhEAAwACAQQCAQUBAAAAAAAAAAECAxEhBBIxQRNR8BQyM2FxIv/aAAwDAQACEQMRAD8AeNFFapsQqe0yjzIFAG2iq/mO2WDh9uZb8gQT7qrz9KMLyJFCjMXYKCeAueJ4edOnp8leEZdyhg0Vx5PjDNBHKRul1VrcriuylNaejQV4TXtYMa8Axaa1C4gHvrmnqLxElNmExbrRYhRVcw+bFDrqKnMLilkF1NZrG5NTaZvooorBoKKKKACqf0h5DDNh2d5DCRrvAkD1Hf5VcKS3SptMZpeojP0ae1bvPzr7uVU9LFVk4etGMjWhdbnzwqU2cT6cN9hJX90bW/O1asuwJla1wqgFnY8FQcWP6DvNWXKMheKcqwO7IsaIxUrvCSVF4HUGx4GurVCW/Q8Mrh3IYk+yiL7lFdVeMQBc6AVRs46TIEcxYRGxkvC6ELCv4pjpbyvXDSdPgo8F6opZptJmUxJ63BwKNSFikl3R952cA+4UDaXHJwxOFm8HwzoD5FZNPdTPgo870MaXCq3geYNjUPmOCkW5t1i81FpB6cG+NQkXSIkLImPj/h97QSoxlgvyZrAo3gR61dcPOrqHRlZWFwykEEcwRoRWf+ofINKij4ltN4HeU8COfIjuPhXNhc0aFt4HTvFWfPsnJ3pYQC/14/qyjl4PyNULHsAAyklGva+hBHFWHcwOhqzE1aJ7lyxn5Zj1mQMp867KVWzGemCYAnsMbHwPP58KaaOCARwOoqXPi+N/0Ox33IyooopIwhdr80GGwsknfYgeJr53lYsxZjckkk8z3mmv0yY6yRRA8SSfT5Wltk+FDzIrezfeb8Kjeb8hXW6We3Hv7J7fJddgNmxLIqOOwm5PP95zrFCfADtkcyKaOZZbHKUZ9DG6SAggaobgHwvUXsHg9zCK7CzzEzv5vwHou6PSq9017QHD4IQIbSYktHccREB2z+YX/VUeSqyZdIZKUzyL3pQ6Q5MdI2FwrbuFB3Cy3Bma9jr/AMvhYd+p1BArtyfCqn0KEKkagO3IKO0x8b38yat+VdEOA3I3viL2R/5otewP2eFSeJ2Ewsa7qma0sql+2Lm5OnDh32p8ZcMrRiptlBxuZFuynZjHAX1P3m5saxweIIJY/VFx58B+Zv6Ux/8A85wnOb/yD/FeS7B4VI3sZuF/bH1deVO/U9PrXIv48hQMEiYkmCYgRSA77H6gAvv3PCx51CbN7ZS5RjpYbmTBdawZLElVv/Mj5HgSOB17zemfkOyOFxWChe8oEyJIxDBS1wCAdOHhXZtPsDh8aoAkkhZVCAxdXY24b4K3b3ikZMuJ059DIm9bLTg8UkqLJGwZHAZWBuCpFwQapO2mViOTfGkeIO63JMRbsP4BrFT42rg6KcTJhZ8VlM7bzYc9ZEftRtYm3h2lPhvVedo8v/iMNLF3spKnvDjVSPEMAaml/Hk/oZS7pEliGIJB0I0PnTZ2Azbr8MATdk7J/wA+vH1pUZy92WS1utRZCOTcHH9QNWToqx+7iHjJ0Zb/AD/61f1Ed2PZPjeqGzRRRXJKxO9Lkl8Ug5KfiP8AFVbKV0nI4iFwPNiF/WrV0sRWxSnmp+P71Wss0Wf/AKTH+kqf0rtYv4l/hJXk+gsPEERVHBQFHkBakn0wydZmKqdVjgUW8WZiT523fdTuRwQCOBAIpQdJuC/4gW+3DGR6Fh+lQdHzl5G5nqBsZcPoY/wJ/aKS+cZZj1Z5JGxKR753S0j2vvG1rNppwp04D+VH+Bf7RSuz/a85gpgXDyoEm7T7ykWUkaDxNYwNLJytoM37POiz9Fhk/hZOskaQ9c1izFiBuJpc93H31FbW5XJi806kYqWGMYWNiqSFQSZZLm3DgAKsmwuHCQMFJIMhOosfZXSq3trhHbMVMd7iCO9uOkklvTWt1MvO5XCMK2sKp8lz2Yw4jwkCLbdSNVFuFgLCoLYWB1xOZlg4VsUSu8CAezqVv3eVWPI1th4hbd7I05eFVnH7fhJZoo8LNI8TMhPYVCR43vb0pFeaX55HTykyqY2Yx7VKw+sqRt4hoD+oU+gpv0kNmRLis4jxEwAkkkLlVvuoqREBQTxsFAvzp31vOtdu/o8h72IjaaLcJX7E+KjHkJSR8a92Dm3cdF43Hw/xWO1s12cj62IxTDy6y36Vq2EF8dDbmTXTf8fP0I9j9ooorilYtulzBfypORIPr/sPfVFydgJVDey1428nG7f87+lObbLK/wCIwzqPaAuPP/e1JNU56Gut0td2PX0SZVqh17JY8yYSLe9tB1T+Dod0/C/rUT0h5UZI0nA1iuG/A1tfQ295qN2GzUCUBj2J7A/dxKrb/wCiAHzWmHLGGUqwupBBB4EHiKireHLsdxkjRrwf8tPwr8KWeyMPtm1/pJQfEb5rdnuR4qKbTF4gQn2bStYD7J14ipLIcAIF3L72pNz3376ZhhzuvTJuptNJe0WrI4AiMBwLEj3CqttBFvZmP+3T++SpDHYFpgFWaSLv7DFfhXFlWQNFIZHleZiN0M7Fjblc8OJpaTWTZ47Tw9qLbla2iQfdFLeFzHPmLBAbyuu8dbEsOHdUhtBgZna8eJmjA0skjKPcDWjIsols0IkZutbfldjfTmSeLGmY8bmnVeDXyqpUrydewGWEySYltQAY08zYsR+Q9TVuzTMRBDJK3BEZvUDQe+wrPLeqQdRER9EACveLi9z53vfxqm9JObqtoQeyu7LL42P0cfmWs3ktLe82X88FEr44Flnsp3lQ8UUb3427TfmxHpVi6JcHv4wv3IpPz+XvqkYmcsxYnUkk05eiTKDFhjKws0puPw/Pwq/qa7cbFwuS+UUUVxyk8Zbgg6g6UoNs8l6mYuo7DnXwb9/iDTgqEz/LVlUhhcH5+fKn4Mvx1v0LyR3IVmVOFuGuUa29Y2IsbhlPcynUGmhs/nPWKI5SOtAurcFlX7a8m5r3Hwpe4nLWgex1Hcef71K5a+m6dVvfjYqftKeIarM0zkWyfHTllrzwEgjiKq38ZJEbFSyjlx/erThcQWFn7Y+0BZv9S9/mPdWb5Yj6ixqFVeN8FFRGRcldg2hjHEsvmjfoCKzTaVF1ViT4Ix/S1Sz5Ap7hXiZAvIVv9Q/pCl0sp8NkA+aPIeygHiwF/cNKn8jDD11Pia64cmA7qkcPhQtKvJVeR0Y5jwKzaraOTC4x5YzxmYEc1RES3vBqmZ9nHXMbFiCS7FrbzOeLNbTTgAOAFb9tcTvSjx61/wCuVz8LVWy9dnHKmV96E62TuyuTNi8QqAdkG7Hutyr6KwWHWONUUWVQAKWnRLisKU6tDuzcWDcW8vnlyppVzurtu9P0OhewoooqQ2FeMt+Ne0UAQ+ZZMrgi1xVakyh4jpcj8/3q+1i8YPEA0yMrngxUJlYwBIqbgIPEVmcAvEaVsSG1FXsFOjYorK1AFe0s2Fq14i+61uNjbztWyigBMYjo+lnkDO+6AqLYDkoB1177nhUtgOjKBbbyvJ56CmgFHKvaorqsj9mFCRA5NsxhobFcOisOBIBN+fhU9RRSHTflmktBRRRXh6FFFFABRRRQAUUUUAFFFFABRRRQAUUUUAFFFFABRRRQ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5128" name="AutoShape 8" descr="data:image/jpeg;base64,/9j/4AAQSkZJRgABAQAAAQABAAD/2wCEAAkGBxQSEhUUExQUFRQXGRUVGBgWFBQVFxoXHhcdIR0YGxgdHyggGhonHxwXITEhJSksLi4uGh82ODQsNygtLi0BCgoKDg0OGxAQGy8kICQ0NzcsNCw0LDQ0LDc0LCwsNiwsLDQsNjQsNDQsNCwsLCwsLCwsLCw0LDQsLCwsNC8sK//AABEIAHEAcQMBIgACEQEDEQH/xAAcAAACAgMBAQAAAAAAAAAAAAAABwUGAgMEAQj/xABBEAACAQIDBAcECAUCBwEAAAABAgMAEQQFIQYSMVEHEyJBYXGBMpGx8CNCUmJyocHhFDOSstGC8SVTc3SToqMX/8QAGQEAAwEBAQAAAAAAAAAAAAAAAAMEAgUB/8QAJhEAAwACAQQCAQUBAAAAAAAAAAECAxEhBBIxQRNR8BQyM2FxIv/aAAwDAQACEQMRAD8AeNFFapsQqe0yjzIFAG2iq/mO2WDh9uZb8gQT7qrz9KMLyJFCjMXYKCeAueJ4edOnp8leEZdyhg0Vx5PjDNBHKRul1VrcriuylNaejQV4TXtYMa8Axaa1C4gHvrmnqLxElNmExbrRYhRVcw+bFDrqKnMLilkF1NZrG5NTaZvooorBoKKKKACqf0h5DDNh2d5DCRrvAkD1Hf5VcKS3SptMZpeojP0ae1bvPzr7uVU9LFVk4etGMjWhdbnzwqU2cT6cN9hJX90bW/O1asuwJla1wqgFnY8FQcWP6DvNWXKMheKcqwO7IsaIxUrvCSVF4HUGx4GurVCW/Q8Mrh3IYk+yiL7lFdVeMQBc6AVRs46TIEcxYRGxkvC6ELCv4pjpbyvXDSdPgo8F6opZptJmUxJ63BwKNSFikl3R952cA+4UDaXHJwxOFm8HwzoD5FZNPdTPgo870MaXCq3geYNjUPmOCkW5t1i81FpB6cG+NQkXSIkLImPj/h97QSoxlgvyZrAo3gR61dcPOrqHRlZWFwykEEcwRoRWf+ofINKij4ltN4HeU8COfIjuPhXNhc0aFt4HTvFWfPsnJ3pYQC/14/qyjl4PyNULHsAAyklGva+hBHFWHcwOhqzE1aJ7lyxn5Zj1mQMp867KVWzGemCYAnsMbHwPP58KaaOCARwOoqXPi+N/0Ox33IyooopIwhdr80GGwsknfYgeJr53lYsxZjckkk8z3mmv0yY6yRRA8SSfT5Wltk+FDzIrezfeb8Kjeb8hXW6We3Hv7J7fJddgNmxLIqOOwm5PP95zrFCfADtkcyKaOZZbHKUZ9DG6SAggaobgHwvUXsHg9zCK7CzzEzv5vwHou6PSq9017QHD4IQIbSYktHccREB2z+YX/VUeSqyZdIZKUzyL3pQ6Q5MdI2FwrbuFB3Cy3Bma9jr/AMvhYd+p1BArtyfCqn0KEKkagO3IKO0x8b38yat+VdEOA3I3viL2R/5otewP2eFSeJ2Ewsa7qma0sql+2Lm5OnDh32p8ZcMrRiptlBxuZFuynZjHAX1P3m5saxweIIJY/VFx58B+Zv6Ux/8A85wnOb/yD/FeS7B4VI3sZuF/bH1deVO/U9PrXIv48hQMEiYkmCYgRSA77H6gAvv3PCx51CbN7ZS5RjpYbmTBdawZLElVv/Mj5HgSOB17zemfkOyOFxWChe8oEyJIxDBS1wCAdOHhXZtPsDh8aoAkkhZVCAxdXY24b4K3b3ikZMuJ059DIm9bLTg8UkqLJGwZHAZWBuCpFwQapO2mViOTfGkeIO63JMRbsP4BrFT42rg6KcTJhZ8VlM7bzYc9ZEftRtYm3h2lPhvVedo8v/iMNLF3spKnvDjVSPEMAaml/Hk/oZS7pEliGIJB0I0PnTZ2Azbr8MATdk7J/wA+vH1pUZy92WS1utRZCOTcHH9QNWToqx+7iHjJ0Zb/AD/61f1Ed2PZPjeqGzRRRXJKxO9Lkl8Ug5KfiP8AFVbKV0nI4iFwPNiF/WrV0sRWxSnmp+P71Wss0Wf/AKTH+kqf0rtYv4l/hJXk+gsPEERVHBQFHkBakn0wydZmKqdVjgUW8WZiT523fdTuRwQCOBAIpQdJuC/4gW+3DGR6Fh+lQdHzl5G5nqBsZcPoY/wJ/aKS+cZZj1Z5JGxKR753S0j2vvG1rNppwp04D+VH+Bf7RSuz/a85gpgXDyoEm7T7ykWUkaDxNYwNLJytoM37POiz9Fhk/hZOskaQ9c1izFiBuJpc93H31FbW5XJi806kYqWGMYWNiqSFQSZZLm3DgAKsmwuHCQMFJIMhOosfZXSq3trhHbMVMd7iCO9uOkklvTWt1MvO5XCMK2sKp8lz2Yw4jwkCLbdSNVFuFgLCoLYWB1xOZlg4VsUSu8CAezqVv3eVWPI1th4hbd7I05eFVnH7fhJZoo8LNI8TMhPYVCR43vb0pFeaX55HTykyqY2Yx7VKw+sqRt4hoD+oU+gpv0kNmRLis4jxEwAkkkLlVvuoqREBQTxsFAvzp31vOtdu/o8h72IjaaLcJX7E+KjHkJSR8a92Dm3cdF43Hw/xWO1s12cj62IxTDy6y36Vq2EF8dDbmTXTf8fP0I9j9ooorilYtulzBfypORIPr/sPfVFydgJVDey1428nG7f87+lObbLK/wCIwzqPaAuPP/e1JNU56Gut0td2PX0SZVqh17JY8yYSLe9tB1T+Dod0/C/rUT0h5UZI0nA1iuG/A1tfQ295qN2GzUCUBj2J7A/dxKrb/wCiAHzWmHLGGUqwupBBB4EHiKireHLsdxkjRrwf8tPwr8KWeyMPtm1/pJQfEb5rdnuR4qKbTF4gQn2bStYD7J14ipLIcAIF3L72pNz3376ZhhzuvTJuptNJe0WrI4AiMBwLEj3CqttBFvZmP+3T++SpDHYFpgFWaSLv7DFfhXFlWQNFIZHleZiN0M7Fjblc8OJpaTWTZ47Tw9qLbla2iQfdFLeFzHPmLBAbyuu8dbEsOHdUhtBgZna8eJmjA0skjKPcDWjIsols0IkZutbfldjfTmSeLGmY8bmnVeDXyqpUrydewGWEySYltQAY08zYsR+Q9TVuzTMRBDJK3BEZvUDQe+wrPLeqQdRER9EACveLi9z53vfxqm9JObqtoQeyu7LL42P0cfmWs3ktLe82X88FEr44Flnsp3lQ8UUb3427TfmxHpVi6JcHv4wv3IpPz+XvqkYmcsxYnUkk05eiTKDFhjKws0puPw/Pwq/qa7cbFwuS+UUUVxyk8Zbgg6g6UoNs8l6mYuo7DnXwb9/iDTgqEz/LVlUhhcH5+fKn4Mvx1v0LyR3IVmVOFuGuUa29Y2IsbhlPcynUGmhs/nPWKI5SOtAurcFlX7a8m5r3Hwpe4nLWgex1Hcef71K5a+m6dVvfjYqftKeIarM0zkWyfHTllrzwEgjiKq38ZJEbFSyjlx/erThcQWFn7Y+0BZv9S9/mPdWb5Yj6ixqFVeN8FFRGRcldg2hjHEsvmjfoCKzTaVF1ViT4Ix/S1Sz5Ap7hXiZAvIVv9Q/pCl0sp8NkA+aPIeygHiwF/cNKn8jDD11Pia64cmA7qkcPhQtKvJVeR0Y5jwKzaraOTC4x5YzxmYEc1RES3vBqmZ9nHXMbFiCS7FrbzOeLNbTTgAOAFb9tcTvSjx61/wCuVz8LVWy9dnHKmV96E62TuyuTNi8QqAdkG7Hutyr6KwWHWONUUWVQAKWnRLisKU6tDuzcWDcW8vnlyppVzurtu9P0OhewoooqQ2FeMt+Ne0UAQ+ZZMrgi1xVakyh4jpcj8/3q+1i8YPEA0yMrngxUJlYwBIqbgIPEVmcAvEaVsSG1FXsFOjYorK1AFe0s2Fq14i+61uNjbztWyigBMYjo+lnkDO+6AqLYDkoB1177nhUtgOjKBbbyvJ56CmgFHKvaorqsj9mFCRA5NsxhobFcOisOBIBN+fhU9RRSHTflmktBRRRXh6FFFFABRRRQAUUUUAFFFFABRRRQAUUUUAFFFFABRRRQ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130" name="Picture 10"/>
          <p:cNvPicPr>
            <a:picLocks noChangeAspect="1" noChangeArrowheads="1"/>
          </p:cNvPicPr>
          <p:nvPr/>
        </p:nvPicPr>
        <p:blipFill>
          <a:blip r:embed="rId10"/>
          <a:srcRect l="1552" t="39251" r="81309" b="37571"/>
          <a:stretch>
            <a:fillRect/>
          </a:stretch>
        </p:blipFill>
        <p:spPr bwMode="auto">
          <a:xfrm>
            <a:off x="4194925" y="3444167"/>
            <a:ext cx="577099" cy="565784"/>
          </a:xfrm>
          <a:prstGeom prst="rect">
            <a:avLst/>
          </a:prstGeom>
          <a:noFill/>
          <a:ln w="9525">
            <a:noFill/>
            <a:miter lim="800000"/>
            <a:headEnd/>
            <a:tailEnd/>
          </a:ln>
        </p:spPr>
      </p:pic>
      <p:pic>
        <p:nvPicPr>
          <p:cNvPr id="5135" name="Picture 15"/>
          <p:cNvPicPr>
            <a:picLocks noChangeAspect="1" noChangeArrowheads="1"/>
          </p:cNvPicPr>
          <p:nvPr/>
        </p:nvPicPr>
        <p:blipFill>
          <a:blip r:embed="rId11"/>
          <a:srcRect l="41256" t="43209" r="41257" b="29040"/>
          <a:stretch>
            <a:fillRect/>
          </a:stretch>
        </p:blipFill>
        <p:spPr bwMode="auto">
          <a:xfrm>
            <a:off x="6677025" y="3570349"/>
            <a:ext cx="200025" cy="230126"/>
          </a:xfrm>
          <a:prstGeom prst="rect">
            <a:avLst/>
          </a:prstGeom>
          <a:noFill/>
          <a:ln w="9525">
            <a:noFill/>
            <a:miter lim="800000"/>
            <a:headEnd/>
            <a:tailEnd/>
          </a:ln>
        </p:spPr>
      </p:pic>
      <p:pic>
        <p:nvPicPr>
          <p:cNvPr id="15" name="Picture 15"/>
          <p:cNvPicPr>
            <a:picLocks noChangeAspect="1" noChangeArrowheads="1"/>
          </p:cNvPicPr>
          <p:nvPr/>
        </p:nvPicPr>
        <p:blipFill>
          <a:blip r:embed="rId11"/>
          <a:srcRect l="41256" t="43209" r="41257" b="29040"/>
          <a:stretch>
            <a:fillRect/>
          </a:stretch>
        </p:blipFill>
        <p:spPr bwMode="auto">
          <a:xfrm>
            <a:off x="6610350" y="3722749"/>
            <a:ext cx="200025" cy="230126"/>
          </a:xfrm>
          <a:prstGeom prst="rect">
            <a:avLst/>
          </a:prstGeom>
          <a:noFill/>
          <a:ln w="9525">
            <a:noFill/>
            <a:miter lim="800000"/>
            <a:headEnd/>
            <a:tailEnd/>
          </a:ln>
        </p:spPr>
      </p:pic>
      <p:pic>
        <p:nvPicPr>
          <p:cNvPr id="5136" name="Picture 16"/>
          <p:cNvPicPr>
            <a:picLocks noChangeAspect="1" noChangeArrowheads="1"/>
          </p:cNvPicPr>
          <p:nvPr/>
        </p:nvPicPr>
        <p:blipFill>
          <a:blip r:embed="rId12"/>
          <a:srcRect l="36180" t="15884" r="4157" b="10720"/>
          <a:stretch>
            <a:fillRect/>
          </a:stretch>
        </p:blipFill>
        <p:spPr bwMode="auto">
          <a:xfrm>
            <a:off x="5901885" y="333770"/>
            <a:ext cx="1013265" cy="894955"/>
          </a:xfrm>
          <a:prstGeom prst="rect">
            <a:avLst/>
          </a:prstGeom>
          <a:noFill/>
          <a:ln w="9525">
            <a:noFill/>
            <a:miter lim="800000"/>
            <a:headEnd/>
            <a:tailEnd/>
          </a:ln>
        </p:spPr>
      </p:pic>
      <p:pic>
        <p:nvPicPr>
          <p:cNvPr id="5137" name="Picture 17"/>
          <p:cNvPicPr>
            <a:picLocks noChangeAspect="1" noChangeArrowheads="1"/>
          </p:cNvPicPr>
          <p:nvPr/>
        </p:nvPicPr>
        <p:blipFill>
          <a:blip r:embed="rId13"/>
          <a:srcRect l="36517" t="16041" r="3708" b="10563"/>
          <a:stretch>
            <a:fillRect/>
          </a:stretch>
        </p:blipFill>
        <p:spPr bwMode="auto">
          <a:xfrm>
            <a:off x="7943850" y="2522120"/>
            <a:ext cx="1028700" cy="906880"/>
          </a:xfrm>
          <a:prstGeom prst="rect">
            <a:avLst/>
          </a:prstGeom>
          <a:noFill/>
          <a:ln w="9525">
            <a:noFill/>
            <a:miter lim="800000"/>
            <a:headEnd/>
            <a:tailEnd/>
          </a:ln>
        </p:spPr>
      </p:pic>
      <p:pic>
        <p:nvPicPr>
          <p:cNvPr id="5138" name="Picture 18"/>
          <p:cNvPicPr>
            <a:picLocks noChangeAspect="1" noChangeArrowheads="1"/>
          </p:cNvPicPr>
          <p:nvPr/>
        </p:nvPicPr>
        <p:blipFill>
          <a:blip r:embed="rId14"/>
          <a:srcRect l="764" t="15105" r="70798" b="15808"/>
          <a:stretch>
            <a:fillRect/>
          </a:stretch>
        </p:blipFill>
        <p:spPr bwMode="auto">
          <a:xfrm>
            <a:off x="10306050" y="209550"/>
            <a:ext cx="616541" cy="1085849"/>
          </a:xfrm>
          <a:prstGeom prst="rect">
            <a:avLst/>
          </a:prstGeom>
          <a:noFill/>
          <a:ln w="9525">
            <a:noFill/>
            <a:miter lim="800000"/>
            <a:headEnd/>
            <a:tailEnd/>
          </a:ln>
        </p:spPr>
      </p:pic>
      <p:pic>
        <p:nvPicPr>
          <p:cNvPr id="5139" name="Picture 19"/>
          <p:cNvPicPr>
            <a:picLocks noChangeAspect="1" noChangeArrowheads="1"/>
          </p:cNvPicPr>
          <p:nvPr/>
        </p:nvPicPr>
        <p:blipFill>
          <a:blip r:embed="rId15"/>
          <a:srcRect l="34635" t="32085" r="50594" b="46487"/>
          <a:stretch>
            <a:fillRect/>
          </a:stretch>
        </p:blipFill>
        <p:spPr bwMode="auto">
          <a:xfrm>
            <a:off x="10553700" y="1790700"/>
            <a:ext cx="860373" cy="904875"/>
          </a:xfrm>
          <a:prstGeom prst="rect">
            <a:avLst/>
          </a:prstGeom>
          <a:noFill/>
          <a:ln w="9525">
            <a:noFill/>
            <a:miter lim="800000"/>
            <a:headEnd/>
            <a:tailEnd/>
          </a:ln>
        </p:spPr>
      </p:pic>
      <p:pic>
        <p:nvPicPr>
          <p:cNvPr id="20" name="Picture 19"/>
          <p:cNvPicPr>
            <a:picLocks noChangeAspect="1" noChangeArrowheads="1"/>
          </p:cNvPicPr>
          <p:nvPr/>
        </p:nvPicPr>
        <p:blipFill>
          <a:blip r:embed="rId15"/>
          <a:srcRect l="1783" t="31137" r="83701" b="46838"/>
          <a:stretch>
            <a:fillRect/>
          </a:stretch>
        </p:blipFill>
        <p:spPr bwMode="auto">
          <a:xfrm>
            <a:off x="10591800" y="3595688"/>
            <a:ext cx="809625" cy="890586"/>
          </a:xfrm>
          <a:prstGeom prst="rect">
            <a:avLst/>
          </a:prstGeom>
          <a:noFill/>
          <a:ln w="9525">
            <a:noFill/>
            <a:miter lim="800000"/>
            <a:headEnd/>
            <a:tailEnd/>
          </a:ln>
        </p:spPr>
      </p:pic>
      <p:pic>
        <p:nvPicPr>
          <p:cNvPr id="5140" name="Picture 20"/>
          <p:cNvPicPr>
            <a:picLocks noChangeAspect="1" noChangeArrowheads="1"/>
          </p:cNvPicPr>
          <p:nvPr/>
        </p:nvPicPr>
        <p:blipFill>
          <a:blip r:embed="rId16"/>
          <a:srcRect l="27759" t="37237" r="50000" b="40983"/>
          <a:stretch>
            <a:fillRect/>
          </a:stretch>
        </p:blipFill>
        <p:spPr bwMode="auto">
          <a:xfrm>
            <a:off x="8143875" y="5200649"/>
            <a:ext cx="1220941" cy="866775"/>
          </a:xfrm>
          <a:prstGeom prst="rect">
            <a:avLst/>
          </a:prstGeom>
          <a:noFill/>
          <a:ln w="9525">
            <a:noFill/>
            <a:miter lim="800000"/>
            <a:headEnd/>
            <a:tailEnd/>
          </a:ln>
        </p:spPr>
      </p:pic>
      <p:pic>
        <p:nvPicPr>
          <p:cNvPr id="5141" name="Picture 21"/>
          <p:cNvPicPr>
            <a:picLocks noChangeAspect="1" noChangeArrowheads="1"/>
          </p:cNvPicPr>
          <p:nvPr/>
        </p:nvPicPr>
        <p:blipFill>
          <a:blip r:embed="rId17"/>
          <a:srcRect l="56282" t="33607" r="31579" b="44730"/>
          <a:stretch>
            <a:fillRect/>
          </a:stretch>
        </p:blipFill>
        <p:spPr bwMode="auto">
          <a:xfrm>
            <a:off x="3408954" y="1155827"/>
            <a:ext cx="522742" cy="676275"/>
          </a:xfrm>
          <a:prstGeom prst="rect">
            <a:avLst/>
          </a:prstGeom>
          <a:noFill/>
          <a:ln w="9525">
            <a:noFill/>
            <a:miter lim="800000"/>
            <a:headEnd/>
            <a:tailEnd/>
          </a:ln>
        </p:spPr>
      </p:pic>
      <p:pic>
        <p:nvPicPr>
          <p:cNvPr id="23" name="Picture 2"/>
          <p:cNvPicPr>
            <a:picLocks noChangeAspect="1" noChangeArrowheads="1"/>
          </p:cNvPicPr>
          <p:nvPr/>
        </p:nvPicPr>
        <p:blipFill>
          <a:blip r:embed="rId8"/>
          <a:srcRect b="49041"/>
          <a:stretch>
            <a:fillRect/>
          </a:stretch>
        </p:blipFill>
        <p:spPr bwMode="auto">
          <a:xfrm>
            <a:off x="3981451" y="5005534"/>
            <a:ext cx="484648" cy="880916"/>
          </a:xfrm>
          <a:prstGeom prst="rect">
            <a:avLst/>
          </a:prstGeom>
          <a:noFill/>
          <a:ln w="9525">
            <a:noFill/>
            <a:miter lim="800000"/>
            <a:headEnd/>
            <a:tailEnd/>
          </a:ln>
        </p:spPr>
      </p:pic>
      <p:grpSp>
        <p:nvGrpSpPr>
          <p:cNvPr id="24" name="Group 23"/>
          <p:cNvGrpSpPr/>
          <p:nvPr/>
        </p:nvGrpSpPr>
        <p:grpSpPr>
          <a:xfrm>
            <a:off x="3434057" y="66675"/>
            <a:ext cx="1609135" cy="1180050"/>
            <a:chOff x="4764383" y="3129289"/>
            <a:chExt cx="1609135" cy="1180050"/>
          </a:xfrm>
          <a:solidFill>
            <a:srgbClr val="FFC000"/>
          </a:solidFill>
        </p:grpSpPr>
        <p:sp>
          <p:nvSpPr>
            <p:cNvPr id="25" name="Oval 24"/>
            <p:cNvSpPr/>
            <p:nvPr/>
          </p:nvSpPr>
          <p:spPr>
            <a:xfrm>
              <a:off x="4764383" y="3129289"/>
              <a:ext cx="1609135" cy="1180050"/>
            </a:xfrm>
            <a:prstGeom prst="ellipse">
              <a:avLst/>
            </a:prstGeom>
            <a:grpFill/>
            <a:effectLst>
              <a:outerShdw blurRad="76200" dir="18900000" sy="23000" kx="-1200000" algn="bl" rotWithShape="0">
                <a:prstClr val="black">
                  <a:alpha val="20000"/>
                </a:prstClr>
              </a:outerShdw>
            </a:effectLst>
          </p:spPr>
          <p:style>
            <a:lnRef idx="2">
              <a:schemeClr val="lt1">
                <a:hueOff val="0"/>
                <a:satOff val="0"/>
                <a:lumOff val="0"/>
                <a:alphaOff val="0"/>
              </a:schemeClr>
            </a:lnRef>
            <a:fillRef idx="1">
              <a:schemeClr val="accent6">
                <a:hueOff val="0"/>
                <a:satOff val="0"/>
                <a:lumOff val="0"/>
                <a:alphaOff val="0"/>
              </a:schemeClr>
            </a:fillRef>
            <a:effectRef idx="0">
              <a:scrgbClr r="0" g="0" b="0"/>
            </a:effectRef>
            <a:fontRef idx="minor">
              <a:schemeClr val="lt1"/>
            </a:fontRef>
          </p:style>
        </p:sp>
        <p:sp>
          <p:nvSpPr>
            <p:cNvPr id="26" name="Oval 4"/>
            <p:cNvSpPr/>
            <p:nvPr/>
          </p:nvSpPr>
          <p:spPr>
            <a:xfrm>
              <a:off x="4990511" y="3312153"/>
              <a:ext cx="1137829" cy="8344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pt-BR" sz="1200" b="1" kern="1200" dirty="0" smtClean="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coleção prepara imagens seguindo padrões</a:t>
              </a:r>
              <a:endParaRPr lang="pt-BR" sz="1200" b="1" kern="1200" dirty="0">
                <a:solidFill>
                  <a:schemeClr val="accent4">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grpSp>
      <p:sp>
        <p:nvSpPr>
          <p:cNvPr id="27" name="Isosceles Triangle 26"/>
          <p:cNvSpPr/>
          <p:nvPr/>
        </p:nvSpPr>
        <p:spPr>
          <a:xfrm rot="8846115">
            <a:off x="4559037" y="1355589"/>
            <a:ext cx="406925" cy="298718"/>
          </a:xfrm>
          <a:prstGeom prst="triangle">
            <a:avLst/>
          </a:prstGeom>
          <a:solidFill>
            <a:srgbClr val="FFC000"/>
          </a:solidFill>
          <a:effectLst>
            <a:outerShdw blurRad="76200" dir="18900000" sy="23000" kx="-1200000" algn="bl" rotWithShape="0">
              <a:prstClr val="black">
                <a:alpha val="20000"/>
              </a:prstClr>
            </a:outerShdw>
          </a:effectLst>
        </p:spPr>
        <p:style>
          <a:lnRef idx="0">
            <a:schemeClr val="lt1">
              <a:hueOff val="0"/>
              <a:satOff val="0"/>
              <a:lumOff val="0"/>
              <a:alphaOff val="0"/>
            </a:schemeClr>
          </a:lnRef>
          <a:fillRef idx="1">
            <a:schemeClr val="accent6">
              <a:hueOff val="0"/>
              <a:satOff val="0"/>
              <a:lumOff val="0"/>
              <a:alphaOff val="0"/>
            </a:schemeClr>
          </a:fillRef>
          <a:effectRef idx="0">
            <a:scrgbClr r="0" g="0" b="0"/>
          </a:effectRef>
          <a:fontRef idx="minor">
            <a:schemeClr val="lt1"/>
          </a:fontRef>
        </p:style>
      </p:sp>
      <p:sp>
        <p:nvSpPr>
          <p:cNvPr id="28" name="TextBox 27"/>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processo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2" name="Isosceles Triangle 31"/>
          <p:cNvSpPr/>
          <p:nvPr/>
        </p:nvSpPr>
        <p:spPr>
          <a:xfrm>
            <a:off x="9512428" y="2827154"/>
            <a:ext cx="406925" cy="298718"/>
          </a:xfrm>
          <a:prstGeom prst="triangle">
            <a:avLst/>
          </a:prstGeom>
          <a:effectLst>
            <a:outerShdw blurRad="76200" dir="18900000" sy="23000" kx="-1200000" algn="bl" rotWithShape="0">
              <a:prstClr val="black">
                <a:alpha val="20000"/>
              </a:prstClr>
            </a:outerShdw>
          </a:effectLst>
        </p:spPr>
        <p:style>
          <a:lnRef idx="0">
            <a:schemeClr val="lt1">
              <a:hueOff val="0"/>
              <a:satOff val="0"/>
              <a:lumOff val="0"/>
              <a:alphaOff val="0"/>
            </a:schemeClr>
          </a:lnRef>
          <a:fillRef idx="1">
            <a:schemeClr val="accent5">
              <a:hueOff val="0"/>
              <a:satOff val="0"/>
              <a:lumOff val="0"/>
              <a:alphaOff val="0"/>
            </a:schemeClr>
          </a:fillRef>
          <a:effectRef idx="0">
            <a:scrgbClr r="0" g="0" b="0"/>
          </a:effectRef>
          <a:fontRef idx="minor">
            <a:schemeClr val="lt1"/>
          </a:fontRef>
        </p:style>
      </p:sp>
      <p:pic>
        <p:nvPicPr>
          <p:cNvPr id="5" name="Imagem 4"/>
          <p:cNvPicPr>
            <a:picLocks noChangeAspect="1"/>
          </p:cNvPicPr>
          <p:nvPr/>
        </p:nvPicPr>
        <p:blipFill>
          <a:blip r:embed="rId18"/>
          <a:stretch>
            <a:fillRect/>
          </a:stretch>
        </p:blipFill>
        <p:spPr>
          <a:xfrm>
            <a:off x="3958342" y="1996627"/>
            <a:ext cx="590550" cy="381000"/>
          </a:xfrm>
          <a:prstGeom prst="rect">
            <a:avLst/>
          </a:prstGeom>
        </p:spPr>
      </p:pic>
    </p:spTree>
    <p:extLst>
      <p:ext uri="{BB962C8B-B14F-4D97-AF65-F5344CB8AC3E}">
        <p14:creationId xmlns:p14="http://schemas.microsoft.com/office/powerpoint/2010/main" val="33333131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chor="b">
            <a:normAutofit/>
          </a:bodyPr>
          <a:lstStyle/>
          <a:p>
            <a:pPr marL="0" indent="0">
              <a:buNone/>
            </a:pPr>
            <a:r>
              <a:rPr lang="pt-BR" sz="3600" dirty="0" smtClean="0">
                <a:solidFill>
                  <a:schemeClr val="bg1">
                    <a:lumMod val="75000"/>
                  </a:schemeClr>
                </a:solidFill>
              </a:rPr>
              <a:t>contexto</a:t>
            </a:r>
          </a:p>
          <a:p>
            <a:pPr marL="0" indent="0">
              <a:buNone/>
            </a:pPr>
            <a:r>
              <a:rPr lang="pt-BR" sz="3600" dirty="0" smtClean="0">
                <a:solidFill>
                  <a:schemeClr val="bg1">
                    <a:lumMod val="75000"/>
                  </a:schemeClr>
                </a:solidFill>
              </a:rPr>
              <a:t>padrões</a:t>
            </a:r>
          </a:p>
          <a:p>
            <a:pPr marL="0" indent="0">
              <a:buNone/>
            </a:pPr>
            <a:r>
              <a:rPr lang="pt-BR" sz="3600" dirty="0" smtClean="0">
                <a:solidFill>
                  <a:schemeClr val="bg1">
                    <a:lumMod val="75000"/>
                  </a:schemeClr>
                </a:solidFill>
              </a:rPr>
              <a:t>processo</a:t>
            </a:r>
          </a:p>
          <a:p>
            <a:pPr marL="0" indent="0">
              <a:buNone/>
            </a:pPr>
            <a:r>
              <a:rPr lang="pt-BR" sz="3600" dirty="0" smtClean="0">
                <a:solidFill>
                  <a:srgbClr val="9A0000"/>
                </a:solidFill>
              </a:rPr>
              <a:t>conteúdo</a:t>
            </a:r>
          </a:p>
          <a:p>
            <a:pPr marL="0" indent="0">
              <a:buNone/>
            </a:pPr>
            <a:r>
              <a:rPr lang="pt-BR" sz="3600" dirty="0" smtClean="0">
                <a:solidFill>
                  <a:schemeClr val="bg1">
                    <a:lumMod val="75000"/>
                  </a:schemeClr>
                </a:solidFill>
              </a:rPr>
              <a:t>ferramentas e usos</a:t>
            </a:r>
          </a:p>
          <a:p>
            <a:pPr marL="0" indent="0">
              <a:buNone/>
            </a:pPr>
            <a:r>
              <a:rPr lang="pt-BR" sz="3600" dirty="0" smtClean="0">
                <a:solidFill>
                  <a:schemeClr val="bg1">
                    <a:lumMod val="75000"/>
                  </a:schemeClr>
                </a:solidFill>
              </a:rPr>
              <a:t>estatísticas</a:t>
            </a:r>
            <a:endParaRPr lang="pt-BR" sz="3600" dirty="0">
              <a:solidFill>
                <a:schemeClr val="bg1">
                  <a:lumMod val="75000"/>
                </a:schemeClr>
              </a:solidFill>
            </a:endParaRPr>
          </a:p>
        </p:txBody>
      </p:sp>
    </p:spTree>
    <p:extLst>
      <p:ext uri="{BB962C8B-B14F-4D97-AF65-F5344CB8AC3E}">
        <p14:creationId xmlns:p14="http://schemas.microsoft.com/office/powerpoint/2010/main" val="8239842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2800" dirty="0" smtClean="0">
                <a:solidFill>
                  <a:srgbClr val="9A0000"/>
                </a:solidFill>
                <a:effectLst/>
              </a:rPr>
              <a:t>exsicatas</a:t>
            </a:r>
            <a:r>
              <a:rPr lang="pt-BR" sz="2800" dirty="0" smtClean="0">
                <a:effectLst/>
              </a:rPr>
              <a:t/>
            </a:r>
            <a:br>
              <a:rPr lang="pt-BR" sz="2800" dirty="0" smtClean="0">
                <a:effectLst/>
              </a:rPr>
            </a:br>
            <a:r>
              <a:rPr lang="pt-BR" sz="2800" dirty="0" smtClean="0">
                <a:effectLst/>
              </a:rPr>
              <a:t/>
            </a:r>
            <a:br>
              <a:rPr lang="pt-BR" sz="2800" dirty="0" smtClean="0">
                <a:effectLst/>
              </a:rPr>
            </a:br>
            <a:r>
              <a:rPr lang="pt-BR" sz="2000" dirty="0" smtClean="0">
                <a:effectLst/>
              </a:rPr>
              <a:t>G001777547</a:t>
            </a:r>
            <a:br>
              <a:rPr lang="pt-BR" sz="2000" dirty="0" smtClean="0">
                <a:effectLst/>
              </a:rPr>
            </a:br>
            <a:r>
              <a:rPr lang="pt-BR" sz="2000" i="1" dirty="0" smtClean="0">
                <a:effectLst/>
              </a:rPr>
              <a:t>Zeyheria montana</a:t>
            </a:r>
            <a:r>
              <a:rPr lang="pt-BR" sz="2800" i="1" dirty="0" smtClean="0">
                <a:effectLst/>
              </a:rPr>
              <a:t/>
            </a:r>
            <a:br>
              <a:rPr lang="pt-BR" sz="2800" i="1" dirty="0" smtClean="0">
                <a:effectLst/>
              </a:rPr>
            </a:br>
            <a:r>
              <a:rPr lang="pt-BR" sz="2800" dirty="0" smtClean="0">
                <a:effectLst/>
              </a:rPr>
              <a:t/>
            </a:r>
            <a:br>
              <a:rPr lang="pt-BR" sz="2800" dirty="0" smtClean="0">
                <a:effectLst/>
              </a:rPr>
            </a:br>
            <a:r>
              <a:rPr lang="pt-BR" sz="2000" dirty="0" smtClean="0">
                <a:effectLst/>
              </a:rPr>
              <a:t>SPF00078893</a:t>
            </a:r>
            <a:br>
              <a:rPr lang="pt-BR" sz="2000" dirty="0" smtClean="0">
                <a:effectLst/>
              </a:rPr>
            </a:br>
            <a:r>
              <a:rPr lang="pt-BR" sz="2000" i="1" dirty="0" smtClean="0">
                <a:effectLst/>
              </a:rPr>
              <a:t>Agonandra macedoi</a:t>
            </a:r>
            <a:endParaRPr lang="pt-BR" sz="2000" i="1" dirty="0">
              <a:effectLst/>
            </a:endParaRPr>
          </a:p>
        </p:txBody>
      </p:sp>
      <p:sp>
        <p:nvSpPr>
          <p:cNvPr id="3" name="Content Placeholder 2"/>
          <p:cNvSpPr>
            <a:spLocks noGrp="1"/>
          </p:cNvSpPr>
          <p:nvPr>
            <p:ph sz="half" idx="1"/>
          </p:nvPr>
        </p:nvSpPr>
        <p:spPr/>
        <p:txBody>
          <a:bodyPr/>
          <a:lstStyle/>
          <a:p>
            <a:endParaRPr lang="pt-BR"/>
          </a:p>
        </p:txBody>
      </p:sp>
      <p:sp>
        <p:nvSpPr>
          <p:cNvPr id="4" name="Content Placeholder 3"/>
          <p:cNvSpPr>
            <a:spLocks noGrp="1"/>
          </p:cNvSpPr>
          <p:nvPr>
            <p:ph sz="half" idx="2"/>
          </p:nvPr>
        </p:nvSpPr>
        <p:spPr/>
        <p:txBody>
          <a:bodyPr/>
          <a:lstStyle/>
          <a:p>
            <a:endParaRPr lang="pt-BR"/>
          </a:p>
        </p:txBody>
      </p:sp>
      <p:pic>
        <p:nvPicPr>
          <p:cNvPr id="2050" name="Picture 2"/>
          <p:cNvPicPr>
            <a:picLocks noChangeAspect="1" noChangeArrowheads="1"/>
          </p:cNvPicPr>
          <p:nvPr/>
        </p:nvPicPr>
        <p:blipFill>
          <a:blip r:embed="rId2"/>
          <a:srcRect l="28268" t="24023" r="34214" b="10093"/>
          <a:stretch>
            <a:fillRect/>
          </a:stretch>
        </p:blipFill>
        <p:spPr bwMode="auto">
          <a:xfrm>
            <a:off x="3852807" y="873301"/>
            <a:ext cx="3711770" cy="5040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051" name="Picture 3"/>
          <p:cNvPicPr>
            <a:picLocks noChangeAspect="1" noChangeArrowheads="1"/>
          </p:cNvPicPr>
          <p:nvPr/>
        </p:nvPicPr>
        <p:blipFill>
          <a:blip r:embed="rId3"/>
          <a:srcRect l="32957" t="25737" r="38904" b="11045"/>
          <a:stretch>
            <a:fillRect/>
          </a:stretch>
        </p:blipFill>
        <p:spPr bwMode="auto">
          <a:xfrm>
            <a:off x="7828908" y="875871"/>
            <a:ext cx="3103098" cy="50400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TextBox 6"/>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tipo de conteúdo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9" name="CaixaDeTexto 5"/>
          <p:cNvSpPr txBox="1"/>
          <p:nvPr/>
        </p:nvSpPr>
        <p:spPr>
          <a:xfrm>
            <a:off x="832" y="6104717"/>
            <a:ext cx="3442584" cy="523220"/>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G - Herbário de Genebra</a:t>
            </a:r>
          </a:p>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SPF – Herbário da Universidade de São Paulo</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b="1" dirty="0" smtClean="0">
                <a:solidFill>
                  <a:srgbClr val="9A0000"/>
                </a:solidFill>
                <a:effectLst/>
              </a:rPr>
              <a:t>grãos de pólen</a:t>
            </a:r>
            <a:br>
              <a:rPr lang="pt-BR" sz="2800" b="1" dirty="0" smtClean="0">
                <a:solidFill>
                  <a:srgbClr val="9A0000"/>
                </a:solidFill>
                <a:effectLst/>
              </a:rPr>
            </a:br>
            <a:r>
              <a:rPr lang="pt-BR" sz="2800" b="1" dirty="0" smtClean="0">
                <a:solidFill>
                  <a:srgbClr val="9A0000"/>
                </a:solidFill>
                <a:effectLst/>
              </a:rPr>
              <a:t/>
            </a:r>
            <a:br>
              <a:rPr lang="pt-BR" sz="2800" b="1" dirty="0" smtClean="0">
                <a:solidFill>
                  <a:srgbClr val="9A0000"/>
                </a:solidFill>
                <a:effectLst/>
              </a:rPr>
            </a:br>
            <a:r>
              <a:rPr lang="pt-BR" sz="2800" dirty="0" smtClean="0">
                <a:solidFill>
                  <a:srgbClr val="9A0000"/>
                </a:solidFill>
                <a:effectLst/>
              </a:rPr>
              <a:t/>
            </a:r>
            <a:br>
              <a:rPr lang="pt-BR" sz="2800" dirty="0" smtClean="0">
                <a:solidFill>
                  <a:srgbClr val="9A0000"/>
                </a:solidFill>
                <a:effectLst/>
              </a:rPr>
            </a:br>
            <a:r>
              <a:rPr lang="pt-BR" sz="2000" dirty="0" smtClean="0">
                <a:effectLst/>
              </a:rPr>
              <a:t>Funed-Pol 2771</a:t>
            </a:r>
            <a:br>
              <a:rPr lang="pt-BR" sz="2000" dirty="0" smtClean="0">
                <a:effectLst/>
              </a:rPr>
            </a:br>
            <a:r>
              <a:rPr lang="pt-BR" sz="2000" i="1" dirty="0" smtClean="0">
                <a:effectLst/>
              </a:rPr>
              <a:t>Hignophylla costata</a:t>
            </a:r>
            <a:r>
              <a:rPr lang="pt-BR" sz="2000" b="1" i="1" dirty="0" smtClean="0">
                <a:solidFill>
                  <a:srgbClr val="9A0000"/>
                </a:solidFill>
                <a:effectLst/>
              </a:rPr>
              <a:t/>
            </a:r>
            <a:br>
              <a:rPr lang="pt-BR" sz="2000" b="1" i="1" dirty="0" smtClean="0">
                <a:solidFill>
                  <a:srgbClr val="9A0000"/>
                </a:solidFill>
                <a:effectLst/>
              </a:rPr>
            </a:br>
            <a:r>
              <a:rPr lang="pt-BR" sz="2000" i="1" dirty="0" smtClean="0">
                <a:solidFill>
                  <a:srgbClr val="9A0000"/>
                </a:solidFill>
                <a:effectLst/>
              </a:rPr>
              <a:t/>
            </a:r>
            <a:br>
              <a:rPr lang="pt-BR" sz="2000" i="1" dirty="0" smtClean="0">
                <a:solidFill>
                  <a:srgbClr val="9A0000"/>
                </a:solidFill>
                <a:effectLst/>
              </a:rPr>
            </a:br>
            <a:endParaRPr lang="pt-BR" sz="2000" b="1" i="1" dirty="0">
              <a:solidFill>
                <a:srgbClr val="9A0000"/>
              </a:solidFill>
              <a:effectLst/>
            </a:endParaRPr>
          </a:p>
        </p:txBody>
      </p:sp>
      <p:pic>
        <p:nvPicPr>
          <p:cNvPr id="5122" name="Picture 2"/>
          <p:cNvPicPr>
            <a:picLocks noGrp="1" noChangeAspect="1" noChangeArrowheads="1"/>
          </p:cNvPicPr>
          <p:nvPr>
            <p:ph idx="1"/>
          </p:nvPr>
        </p:nvPicPr>
        <p:blipFill>
          <a:blip r:embed="rId3"/>
          <a:srcRect l="411" t="13693" r="1684" b="898"/>
          <a:stretch>
            <a:fillRect/>
          </a:stretch>
        </p:blipFill>
        <p:spPr bwMode="auto">
          <a:xfrm>
            <a:off x="3952973" y="904973"/>
            <a:ext cx="6372519" cy="43740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TextBox 3"/>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tipo de conteúdo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5" name="CaixaDeTexto 5"/>
          <p:cNvSpPr txBox="1"/>
          <p:nvPr/>
        </p:nvSpPr>
        <p:spPr>
          <a:xfrm>
            <a:off x="832" y="6104717"/>
            <a:ext cx="3442584" cy="523220"/>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Coleção de lâminas de grãos de pólen</a:t>
            </a:r>
            <a:b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Fundação Ezequiel Dias</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t">
            <a:normAutofit/>
          </a:bodyPr>
          <a:lstStyle/>
          <a:p>
            <a:r>
              <a:rPr lang="pt-BR" sz="2800" b="1" dirty="0" err="1" smtClean="0">
                <a:solidFill>
                  <a:srgbClr val="9A0000"/>
                </a:solidFill>
                <a:effectLst/>
              </a:rPr>
              <a:t>xilotecas</a:t>
            </a:r>
            <a:r>
              <a:rPr lang="pt-BR" sz="2800" dirty="0" smtClean="0">
                <a:effectLst/>
              </a:rPr>
              <a:t/>
            </a:r>
            <a:br>
              <a:rPr lang="pt-BR" sz="2800" dirty="0" smtClean="0">
                <a:effectLst/>
              </a:rPr>
            </a:br>
            <a:r>
              <a:rPr lang="pt-BR" sz="2800" dirty="0">
                <a:effectLst/>
              </a:rPr>
              <a:t/>
            </a:r>
            <a:br>
              <a:rPr lang="pt-BR" sz="2800" dirty="0">
                <a:effectLst/>
              </a:rPr>
            </a:br>
            <a:r>
              <a:rPr lang="pt-BR" sz="2000" b="1" dirty="0" err="1" smtClean="0">
                <a:effectLst/>
              </a:rPr>
              <a:t>BOTUw</a:t>
            </a:r>
            <a:r>
              <a:rPr lang="pt-BR" sz="2000" b="1" dirty="0" smtClean="0">
                <a:effectLst/>
              </a:rPr>
              <a:t/>
            </a:r>
            <a:br>
              <a:rPr lang="pt-BR" sz="2000" b="1" dirty="0" smtClean="0">
                <a:effectLst/>
              </a:rPr>
            </a:br>
            <a:endParaRPr lang="pt-BR" sz="2000" b="1" dirty="0">
              <a:effectLst/>
            </a:endParaRPr>
          </a:p>
        </p:txBody>
      </p:sp>
      <p:pic>
        <p:nvPicPr>
          <p:cNvPr id="5" name="Espaço Reservado para Conteúdo 4"/>
          <p:cNvPicPr>
            <a:picLocks noGrp="1" noChangeAspect="1"/>
          </p:cNvPicPr>
          <p:nvPr>
            <p:ph sz="half" idx="1"/>
          </p:nvPr>
        </p:nvPicPr>
        <p:blipFill rotWithShape="1">
          <a:blip r:embed="rId3"/>
          <a:srcRect l="19809" t="22678" r="24483" b="10280"/>
          <a:stretch/>
        </p:blipFill>
        <p:spPr>
          <a:xfrm>
            <a:off x="3715753" y="1911178"/>
            <a:ext cx="3863013" cy="3600000"/>
          </a:xfrm>
          <a:prstGeom prst="rect">
            <a:avLst/>
          </a:prstGeom>
          <a:effectLst>
            <a:outerShdw blurRad="50800" dist="38100" dir="2700000" algn="tl" rotWithShape="0">
              <a:prstClr val="black">
                <a:alpha val="40000"/>
              </a:prstClr>
            </a:outerShdw>
          </a:effectLst>
        </p:spPr>
      </p:pic>
      <p:pic>
        <p:nvPicPr>
          <p:cNvPr id="6" name="Espaço Reservado para Conteúdo 5"/>
          <p:cNvPicPr>
            <a:picLocks noGrp="1" noChangeAspect="1"/>
          </p:cNvPicPr>
          <p:nvPr>
            <p:ph sz="half" idx="2"/>
          </p:nvPr>
        </p:nvPicPr>
        <p:blipFill rotWithShape="1">
          <a:blip r:embed="rId4"/>
          <a:srcRect l="22026" t="24209" r="27719" b="10586"/>
          <a:stretch/>
        </p:blipFill>
        <p:spPr>
          <a:xfrm>
            <a:off x="7831106" y="1911178"/>
            <a:ext cx="3583099" cy="3600000"/>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tipo de conteúdo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8" name="CaixaDeTexto 5"/>
          <p:cNvSpPr txBox="1"/>
          <p:nvPr/>
        </p:nvSpPr>
        <p:spPr>
          <a:xfrm>
            <a:off x="831" y="6104717"/>
            <a:ext cx="6749290"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BOTUw - Xiloteca Profa. Dra. Maria Aparecida Mourão Brasil, Unesp, Botucatu</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18050849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b="1" dirty="0" smtClean="0">
                <a:solidFill>
                  <a:srgbClr val="9A0000"/>
                </a:solidFill>
                <a:effectLst/>
              </a:rPr>
              <a:t>plantas vivas</a:t>
            </a:r>
            <a:r>
              <a:rPr lang="pt-BR" sz="2800" b="1" dirty="0" smtClean="0">
                <a:effectLst/>
              </a:rPr>
              <a:t/>
            </a:r>
            <a:br>
              <a:rPr lang="pt-BR" sz="2800" b="1" dirty="0" smtClean="0">
                <a:effectLst/>
              </a:rPr>
            </a:br>
            <a:r>
              <a:rPr lang="pt-BR" sz="2800" dirty="0" smtClean="0">
                <a:effectLst/>
              </a:rPr>
              <a:t/>
            </a:r>
            <a:br>
              <a:rPr lang="pt-BR" sz="2800" dirty="0" smtClean="0">
                <a:effectLst/>
              </a:rPr>
            </a:br>
            <a:r>
              <a:rPr lang="pt-BR" sz="2000" b="1" dirty="0" smtClean="0">
                <a:effectLst/>
              </a:rPr>
              <a:t>FMM00050</a:t>
            </a:r>
            <a:br>
              <a:rPr lang="pt-BR" sz="2000" b="1" dirty="0" smtClean="0">
                <a:effectLst/>
              </a:rPr>
            </a:br>
            <a:r>
              <a:rPr lang="pt-BR" sz="2000" b="1" i="1" dirty="0" smtClean="0">
                <a:effectLst/>
              </a:rPr>
              <a:t>Annona crassiflora</a:t>
            </a:r>
            <a:br>
              <a:rPr lang="pt-BR" sz="2000" b="1" i="1" dirty="0" smtClean="0">
                <a:effectLst/>
              </a:rPr>
            </a:br>
            <a:r>
              <a:rPr lang="pt-BR" sz="2000" b="1" i="1" dirty="0" smtClean="0">
                <a:effectLst/>
              </a:rPr>
              <a:t/>
            </a:r>
            <a:br>
              <a:rPr lang="pt-BR" sz="2000" b="1" i="1" dirty="0" smtClean="0">
                <a:effectLst/>
              </a:rPr>
            </a:br>
            <a:r>
              <a:rPr lang="pt-BR" sz="2000" b="1" i="1" dirty="0" smtClean="0">
                <a:effectLst/>
              </a:rPr>
              <a:t>coleção de observação</a:t>
            </a:r>
            <a:br>
              <a:rPr lang="pt-BR" sz="2000" b="1" i="1" dirty="0" smtClean="0">
                <a:effectLst/>
              </a:rPr>
            </a:br>
            <a:endParaRPr lang="pt-BR" sz="2000" b="1" i="1" dirty="0">
              <a:effectLst/>
            </a:endParaRPr>
          </a:p>
        </p:txBody>
      </p:sp>
      <p:sp>
        <p:nvSpPr>
          <p:cNvPr id="4" name="Content Placeholder 3"/>
          <p:cNvSpPr>
            <a:spLocks noGrp="1"/>
          </p:cNvSpPr>
          <p:nvPr>
            <p:ph idx="1"/>
          </p:nvPr>
        </p:nvSpPr>
        <p:spPr/>
        <p:txBody>
          <a:bodyPr/>
          <a:lstStyle/>
          <a:p>
            <a:endParaRPr lang="pt-BR"/>
          </a:p>
        </p:txBody>
      </p:sp>
      <p:pic>
        <p:nvPicPr>
          <p:cNvPr id="2050" name="Picture 2"/>
          <p:cNvPicPr>
            <a:picLocks noChangeAspect="1" noChangeArrowheads="1"/>
          </p:cNvPicPr>
          <p:nvPr/>
        </p:nvPicPr>
        <p:blipFill>
          <a:blip r:embed="rId2"/>
          <a:srcRect l="16480" t="27892" r="18046" b="6419"/>
          <a:stretch>
            <a:fillRect/>
          </a:stretch>
        </p:blipFill>
        <p:spPr bwMode="auto">
          <a:xfrm>
            <a:off x="3886200" y="869622"/>
            <a:ext cx="6539844" cy="511875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TextBox 6"/>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tipo de conteúdo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9" name="CaixaDeTexto 5"/>
          <p:cNvSpPr txBox="1"/>
          <p:nvPr/>
        </p:nvSpPr>
        <p:spPr>
          <a:xfrm>
            <a:off x="832" y="6104717"/>
            <a:ext cx="4160202"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FMM - Fototeca Mauricio Mercadante</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chor="t">
            <a:normAutofit/>
          </a:bodyPr>
          <a:lstStyle/>
          <a:p>
            <a:r>
              <a:rPr lang="pt-BR" sz="2800" b="1" dirty="0" smtClean="0">
                <a:solidFill>
                  <a:srgbClr val="9A0000"/>
                </a:solidFill>
                <a:effectLst/>
              </a:rPr>
              <a:t>plantas vivas</a:t>
            </a:r>
            <a:r>
              <a:rPr lang="pt-BR" sz="2800" b="1" dirty="0" smtClean="0">
                <a:solidFill>
                  <a:schemeClr val="accent2">
                    <a:lumMod val="50000"/>
                  </a:schemeClr>
                </a:solidFill>
                <a:effectLst/>
              </a:rPr>
              <a:t/>
            </a:r>
            <a:br>
              <a:rPr lang="pt-BR" sz="2800" b="1" dirty="0" smtClean="0">
                <a:solidFill>
                  <a:schemeClr val="accent2">
                    <a:lumMod val="50000"/>
                  </a:schemeClr>
                </a:solidFill>
                <a:effectLst/>
              </a:rPr>
            </a:br>
            <a:r>
              <a:rPr lang="pt-BR" sz="2800" b="1" dirty="0" smtClean="0">
                <a:solidFill>
                  <a:schemeClr val="accent2">
                    <a:lumMod val="50000"/>
                  </a:schemeClr>
                </a:solidFill>
                <a:effectLst/>
              </a:rPr>
              <a:t/>
            </a:r>
            <a:br>
              <a:rPr lang="pt-BR" sz="2800" b="1" dirty="0" smtClean="0">
                <a:solidFill>
                  <a:schemeClr val="accent2">
                    <a:lumMod val="50000"/>
                  </a:schemeClr>
                </a:solidFill>
                <a:effectLst/>
              </a:rPr>
            </a:br>
            <a:r>
              <a:rPr lang="pt-BR" sz="2000" b="1" dirty="0" smtClean="0">
                <a:effectLst/>
              </a:rPr>
              <a:t>FMM00050</a:t>
            </a:r>
            <a:br>
              <a:rPr lang="pt-BR" sz="2000" b="1" dirty="0" smtClean="0">
                <a:effectLst/>
              </a:rPr>
            </a:br>
            <a:r>
              <a:rPr lang="pt-BR" sz="2000" b="1" i="1" dirty="0" err="1" smtClean="0">
                <a:effectLst/>
              </a:rPr>
              <a:t>Annona</a:t>
            </a:r>
            <a:r>
              <a:rPr lang="pt-BR" sz="2000" b="1" i="1" dirty="0" smtClean="0">
                <a:effectLst/>
              </a:rPr>
              <a:t> crassiflora</a:t>
            </a:r>
            <a:br>
              <a:rPr lang="pt-BR" sz="2000" b="1" i="1" dirty="0" smtClean="0">
                <a:effectLst/>
              </a:rPr>
            </a:br>
            <a:r>
              <a:rPr lang="pt-BR" sz="2000" b="1" i="1" dirty="0" smtClean="0">
                <a:effectLst/>
              </a:rPr>
              <a:t/>
            </a:r>
            <a:br>
              <a:rPr lang="pt-BR" sz="2000" b="1" i="1" dirty="0" smtClean="0">
                <a:effectLst/>
              </a:rPr>
            </a:br>
            <a:r>
              <a:rPr lang="pt-BR" sz="2000" b="1" i="1" dirty="0" smtClean="0">
                <a:effectLst/>
              </a:rPr>
              <a:t>observação</a:t>
            </a:r>
            <a:endParaRPr lang="pt-BR" sz="2000" b="1" i="1" dirty="0">
              <a:effectLst/>
            </a:endParaRPr>
          </a:p>
        </p:txBody>
      </p:sp>
      <p:sp>
        <p:nvSpPr>
          <p:cNvPr id="4" name="Content Placeholder 3"/>
          <p:cNvSpPr>
            <a:spLocks noGrp="1"/>
          </p:cNvSpPr>
          <p:nvPr>
            <p:ph idx="1"/>
          </p:nvPr>
        </p:nvSpPr>
        <p:spPr/>
        <p:txBody>
          <a:bodyPr/>
          <a:lstStyle/>
          <a:p>
            <a:endParaRPr lang="pt-BR"/>
          </a:p>
        </p:txBody>
      </p:sp>
      <p:pic>
        <p:nvPicPr>
          <p:cNvPr id="3075" name="Picture 3"/>
          <p:cNvPicPr>
            <a:picLocks noChangeAspect="1" noChangeArrowheads="1"/>
          </p:cNvPicPr>
          <p:nvPr/>
        </p:nvPicPr>
        <p:blipFill>
          <a:blip r:embed="rId2"/>
          <a:srcRect l="21779" t="18581" r="3092" b="6035"/>
          <a:stretch>
            <a:fillRect/>
          </a:stretch>
        </p:blipFill>
        <p:spPr bwMode="auto">
          <a:xfrm>
            <a:off x="3887283" y="867270"/>
            <a:ext cx="6539706" cy="51192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Box 4"/>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tipo de conteúdo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6" name="CaixaDeTexto 5"/>
          <p:cNvSpPr txBox="1"/>
          <p:nvPr/>
        </p:nvSpPr>
        <p:spPr>
          <a:xfrm>
            <a:off x="832" y="6104717"/>
            <a:ext cx="4160202"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FMM - Fototeca Mauricio Mercadante</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t">
            <a:normAutofit fontScale="90000"/>
          </a:bodyPr>
          <a:lstStyle/>
          <a:p>
            <a:r>
              <a:rPr lang="pt-BR" b="1" dirty="0">
                <a:solidFill>
                  <a:srgbClr val="9A0000"/>
                </a:solidFill>
                <a:effectLst/>
              </a:rPr>
              <a:t>r</a:t>
            </a:r>
            <a:r>
              <a:rPr lang="pt-BR" b="1" dirty="0" smtClean="0">
                <a:solidFill>
                  <a:srgbClr val="9A0000"/>
                </a:solidFill>
                <a:effectLst/>
              </a:rPr>
              <a:t>ede</a:t>
            </a:r>
            <a:br>
              <a:rPr lang="pt-BR" b="1" dirty="0" smtClean="0">
                <a:solidFill>
                  <a:srgbClr val="9A0000"/>
                </a:solidFill>
                <a:effectLst/>
              </a:rPr>
            </a:br>
            <a:r>
              <a:rPr lang="pt-BR" b="1" i="1" dirty="0" smtClean="0">
                <a:solidFill>
                  <a:srgbClr val="9A0000"/>
                </a:solidFill>
                <a:effectLst/>
              </a:rPr>
              <a:t>species</a:t>
            </a:r>
            <a:r>
              <a:rPr lang="pt-BR" b="1" dirty="0" smtClean="0">
                <a:solidFill>
                  <a:srgbClr val="9A0000"/>
                </a:solidFill>
                <a:effectLst/>
              </a:rPr>
              <a:t>Link</a:t>
            </a:r>
            <a:r>
              <a:rPr lang="pt-BR" b="1" dirty="0" smtClean="0">
                <a:effectLst/>
              </a:rPr>
              <a:t/>
            </a:r>
            <a:br>
              <a:rPr lang="pt-BR" b="1" dirty="0" smtClean="0">
                <a:effectLst/>
              </a:rPr>
            </a:br>
            <a:r>
              <a:rPr lang="pt-BR" b="1" dirty="0" smtClean="0">
                <a:effectLst/>
              </a:rPr>
              <a:t/>
            </a:r>
            <a:br>
              <a:rPr lang="pt-BR" b="1" dirty="0" smtClean="0">
                <a:effectLst/>
              </a:rPr>
            </a:br>
            <a:r>
              <a:rPr lang="pt-BR" sz="3200" b="1" dirty="0">
                <a:effectLst/>
              </a:rPr>
              <a:t/>
            </a:r>
            <a:br>
              <a:rPr lang="pt-BR" sz="3200" b="1" dirty="0">
                <a:effectLst/>
              </a:rPr>
            </a:br>
            <a:r>
              <a:rPr lang="pt-BR" sz="2700" b="1" dirty="0" smtClean="0">
                <a:solidFill>
                  <a:srgbClr val="9A0000"/>
                </a:solidFill>
                <a:effectLst/>
              </a:rPr>
              <a:t>rede colaborativa </a:t>
            </a:r>
            <a:r>
              <a:rPr lang="pt-BR" sz="2700" b="1" dirty="0" smtClean="0">
                <a:solidFill>
                  <a:schemeClr val="accent2">
                    <a:lumMod val="50000"/>
                  </a:schemeClr>
                </a:solidFill>
                <a:effectLst/>
              </a:rPr>
              <a:t>de informação que integra dados primários de coleções científicas</a:t>
            </a:r>
            <a:br>
              <a:rPr lang="pt-BR" sz="2700" b="1" dirty="0" smtClean="0">
                <a:solidFill>
                  <a:schemeClr val="accent2">
                    <a:lumMod val="50000"/>
                  </a:schemeClr>
                </a:solidFill>
                <a:effectLst/>
              </a:rPr>
            </a:br>
            <a:r>
              <a:rPr lang="pt-BR" sz="2700" b="1" dirty="0">
                <a:solidFill>
                  <a:schemeClr val="accent2">
                    <a:lumMod val="50000"/>
                  </a:schemeClr>
                </a:solidFill>
                <a:effectLst/>
              </a:rPr>
              <a:t/>
            </a:r>
            <a:br>
              <a:rPr lang="pt-BR" sz="2700" b="1" dirty="0">
                <a:solidFill>
                  <a:schemeClr val="accent2">
                    <a:lumMod val="50000"/>
                  </a:schemeClr>
                </a:solidFill>
                <a:effectLst/>
              </a:rPr>
            </a:br>
            <a:r>
              <a:rPr lang="pt-BR" sz="2700" b="1" dirty="0" smtClean="0">
                <a:solidFill>
                  <a:schemeClr val="accent2">
                    <a:lumMod val="50000"/>
                  </a:schemeClr>
                </a:solidFill>
                <a:effectLst/>
              </a:rPr>
              <a:t>desde 2002</a:t>
            </a:r>
            <a:r>
              <a:rPr lang="pt-BR" sz="3200" b="1" dirty="0">
                <a:effectLst/>
              </a:rPr>
              <a:t/>
            </a:r>
            <a:br>
              <a:rPr lang="pt-BR" sz="3200" b="1" dirty="0">
                <a:effectLst/>
              </a:rPr>
            </a:br>
            <a:endParaRPr lang="pt-BR" sz="3200" b="1" dirty="0">
              <a:effectLst/>
            </a:endParaRPr>
          </a:p>
        </p:txBody>
      </p:sp>
      <p:graphicFrame>
        <p:nvGraphicFramePr>
          <p:cNvPr id="27" name="Espaço Reservado para Conteúdo 26"/>
          <p:cNvGraphicFramePr>
            <a:graphicFrameLocks noGrp="1"/>
          </p:cNvGraphicFramePr>
          <p:nvPr>
            <p:ph idx="1"/>
            <p:extLst>
              <p:ext uri="{D42A27DB-BD31-4B8C-83A1-F6EECF244321}">
                <p14:modId xmlns:p14="http://schemas.microsoft.com/office/powerpoint/2010/main" val="3861253833"/>
              </p:ext>
            </p:extLst>
          </p:nvPr>
        </p:nvGraphicFramePr>
        <p:xfrm>
          <a:off x="8667732" y="2373549"/>
          <a:ext cx="2516736" cy="3058541"/>
        </p:xfrm>
        <a:graphic>
          <a:graphicData uri="http://schemas.openxmlformats.org/drawingml/2006/table">
            <a:tbl>
              <a:tblPr/>
              <a:tblGrid>
                <a:gridCol w="2516736"/>
              </a:tblGrid>
              <a:tr h="796059">
                <a:tc>
                  <a:txBody>
                    <a:bodyPr/>
                    <a:lstStyle/>
                    <a:p>
                      <a:pPr algn="r"/>
                      <a:r>
                        <a:rPr lang="pt-BR" sz="16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&gt;9,5 milhões</a:t>
                      </a:r>
                      <a: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registros </a:t>
                      </a:r>
                      <a:r>
                        <a:rPr lang="pt-BR" sz="1600" i="1" dirty="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online</a:t>
                      </a:r>
                    </a:p>
                  </a:txBody>
                  <a:tcPr anchor="ctr">
                    <a:lnL>
                      <a:noFill/>
                    </a:lnL>
                    <a:lnR>
                      <a:noFill/>
                    </a:lnR>
                    <a:lnT>
                      <a:noFill/>
                    </a:lnT>
                    <a:lnB>
                      <a:noFill/>
                    </a:lnB>
                  </a:tcPr>
                </a:tc>
              </a:tr>
              <a:tr h="113124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BR" sz="16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&gt;1,8</a:t>
                      </a:r>
                      <a:r>
                        <a:rPr lang="pt-BR" sz="1600" b="1" baseline="0"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 milhões</a:t>
                      </a:r>
                      <a: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registros com imagens</a:t>
                      </a:r>
                    </a:p>
                    <a:p>
                      <a:pPr algn="r"/>
                      <a:endParaRPr lang="pt-BR" sz="1600" dirty="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a:txBody>
                  <a:tcPr anchor="ctr">
                    <a:lnL>
                      <a:noFill/>
                    </a:lnL>
                    <a:lnR>
                      <a:noFill/>
                    </a:lnR>
                    <a:lnT>
                      <a:noFill/>
                    </a:lnT>
                    <a:lnB>
                      <a:noFill/>
                    </a:lnB>
                  </a:tcPr>
                </a:tc>
              </a:tr>
              <a:tr h="113124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BR" sz="16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&gt;2,3</a:t>
                      </a:r>
                      <a:r>
                        <a:rPr lang="pt-BR" sz="1600" b="1" baseline="0"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 milhões</a:t>
                      </a:r>
                      <a: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imagens</a:t>
                      </a:r>
                    </a:p>
                    <a:p>
                      <a:pPr algn="r"/>
                      <a:endParaRPr lang="pt-BR" sz="1600" dirty="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a:txBody>
                  <a:tcPr anchor="ctr">
                    <a:lnL>
                      <a:noFill/>
                    </a:lnL>
                    <a:lnR>
                      <a:noFill/>
                    </a:lnR>
                    <a:lnT>
                      <a:noFill/>
                    </a:lnT>
                    <a:lnB>
                      <a:noFill/>
                    </a:lnB>
                  </a:tcPr>
                </a:tc>
              </a:tr>
            </a:tbl>
          </a:graphicData>
        </a:graphic>
      </p:graphicFrame>
      <p:sp>
        <p:nvSpPr>
          <p:cNvPr id="4" name="Rounded Rectangle 25"/>
          <p:cNvSpPr/>
          <p:nvPr/>
        </p:nvSpPr>
        <p:spPr>
          <a:xfrm>
            <a:off x="3869268" y="1565249"/>
            <a:ext cx="4464496" cy="2736304"/>
          </a:xfrm>
          <a:prstGeom prst="roundRect">
            <a:avLst/>
          </a:prstGeom>
          <a:solidFill>
            <a:schemeClr val="bg2">
              <a:lumMod val="90000"/>
            </a:schemeClr>
          </a:solidFill>
          <a:ln w="3175">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11"/>
          <p:cNvPicPr>
            <a:picLocks noChangeAspect="1" noChangeArrowheads="1"/>
          </p:cNvPicPr>
          <p:nvPr/>
        </p:nvPicPr>
        <p:blipFill>
          <a:blip r:embed="rId3" cstate="print"/>
          <a:srcRect/>
          <a:stretch>
            <a:fillRect/>
          </a:stretch>
        </p:blipFill>
        <p:spPr bwMode="auto">
          <a:xfrm>
            <a:off x="4013284" y="2196847"/>
            <a:ext cx="1111781" cy="16006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Flowchart: Magnetic Disk 10"/>
          <p:cNvSpPr/>
          <p:nvPr/>
        </p:nvSpPr>
        <p:spPr>
          <a:xfrm>
            <a:off x="6038561" y="2717377"/>
            <a:ext cx="2160240" cy="1080120"/>
          </a:xfrm>
          <a:prstGeom prst="flowChartMagneticDisk">
            <a:avLst/>
          </a:prstGeom>
          <a:solidFill>
            <a:schemeClr val="bg1">
              <a:lumMod val="95000"/>
            </a:schemeClr>
          </a:solidFill>
          <a:ln w="3175">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i="1" dirty="0" smtClean="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rPr>
              <a:t>species</a:t>
            </a:r>
            <a:r>
              <a:rPr lang="pt-BR" dirty="0" smtClean="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rPr>
              <a:t>Link</a:t>
            </a:r>
          </a:p>
        </p:txBody>
      </p:sp>
      <p:sp>
        <p:nvSpPr>
          <p:cNvPr id="7" name="CLIOC disk"/>
          <p:cNvSpPr/>
          <p:nvPr/>
        </p:nvSpPr>
        <p:spPr bwMode="auto">
          <a:xfrm>
            <a:off x="5219773" y="208124"/>
            <a:ext cx="360040" cy="432048"/>
          </a:xfrm>
          <a:prstGeom prst="flowChartMagneticDisk">
            <a:avLst/>
          </a:prstGeom>
          <a:solidFill>
            <a:srgbClr val="92D05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SP</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8" name="CBMA disk"/>
          <p:cNvSpPr/>
          <p:nvPr/>
        </p:nvSpPr>
        <p:spPr bwMode="auto">
          <a:xfrm>
            <a:off x="4067645" y="208124"/>
            <a:ext cx="360040" cy="432048"/>
          </a:xfrm>
          <a:prstGeom prst="flowChartMagneticDisk">
            <a:avLst/>
          </a:prstGeom>
          <a:solidFill>
            <a:srgbClr val="F5C592"/>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R</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9" name="ColTryp disk"/>
          <p:cNvSpPr/>
          <p:nvPr/>
        </p:nvSpPr>
        <p:spPr bwMode="auto">
          <a:xfrm>
            <a:off x="3491581" y="208124"/>
            <a:ext cx="360040" cy="432048"/>
          </a:xfrm>
          <a:prstGeom prst="flowChartMagneticDisk">
            <a:avLst/>
          </a:prstGeom>
          <a:solidFill>
            <a:srgbClr val="FFFF0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pt-BR"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BAH</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0" name="CMT disk"/>
          <p:cNvSpPr/>
          <p:nvPr/>
        </p:nvSpPr>
        <p:spPr bwMode="auto">
          <a:xfrm>
            <a:off x="4643709" y="208124"/>
            <a:ext cx="360040" cy="432048"/>
          </a:xfrm>
          <a:prstGeom prst="flowChartMagneticDisk">
            <a:avLst/>
          </a:prstGeom>
          <a:solidFill>
            <a:schemeClr val="accent5">
              <a:lumMod val="75000"/>
            </a:schemeClr>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BOTU</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1" name="CCFF disk"/>
          <p:cNvSpPr/>
          <p:nvPr/>
        </p:nvSpPr>
        <p:spPr bwMode="auto">
          <a:xfrm>
            <a:off x="6227885" y="208124"/>
            <a:ext cx="360040" cy="432048"/>
          </a:xfrm>
          <a:prstGeom prst="flowChartMagneticDisk">
            <a:avLst/>
          </a:prstGeom>
          <a:solidFill>
            <a:srgbClr val="9999FF"/>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BHCB</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2" name="CCGB disk"/>
          <p:cNvSpPr/>
          <p:nvPr/>
        </p:nvSpPr>
        <p:spPr bwMode="auto">
          <a:xfrm>
            <a:off x="5723829" y="208124"/>
            <a:ext cx="360040" cy="432048"/>
          </a:xfrm>
          <a:prstGeom prst="flowChartMagneticDisk">
            <a:avLst/>
          </a:prstGeom>
          <a:solidFill>
            <a:srgbClr val="FFC00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UFG</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3" name="CBMA disk"/>
          <p:cNvSpPr/>
          <p:nvPr/>
        </p:nvSpPr>
        <p:spPr bwMode="auto">
          <a:xfrm>
            <a:off x="6731941" y="208124"/>
            <a:ext cx="360040" cy="432048"/>
          </a:xfrm>
          <a:prstGeom prst="flowChartMagneticDisk">
            <a:avLst/>
          </a:prstGeom>
          <a:solidFill>
            <a:srgbClr val="99FFCC"/>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CESJ</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4" name="CBMA disk"/>
          <p:cNvSpPr/>
          <p:nvPr/>
        </p:nvSpPr>
        <p:spPr bwMode="auto">
          <a:xfrm>
            <a:off x="7235997" y="208124"/>
            <a:ext cx="360040" cy="432048"/>
          </a:xfrm>
          <a:prstGeom prst="flowChartMagneticDisk">
            <a:avLst/>
          </a:prstGeom>
          <a:solidFill>
            <a:srgbClr val="F5C592"/>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E</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15" name="Picture 5"/>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1276" y="1637257"/>
            <a:ext cx="1428750" cy="381000"/>
          </a:xfrm>
          <a:prstGeom prst="rect">
            <a:avLst/>
          </a:prstGeom>
          <a:noFill/>
          <a:ln w="9525">
            <a:noFill/>
            <a:miter lim="800000"/>
            <a:headEnd/>
            <a:tailEnd/>
          </a:ln>
        </p:spPr>
      </p:pic>
      <p:cxnSp>
        <p:nvCxnSpPr>
          <p:cNvPr id="16" name="Straight Arrow Connector 28"/>
          <p:cNvCxnSpPr>
            <a:stCxn id="6" idx="1"/>
            <a:endCxn id="12" idx="3"/>
          </p:cNvCxnSpPr>
          <p:nvPr/>
        </p:nvCxnSpPr>
        <p:spPr>
          <a:xfrm flipH="1" flipV="1">
            <a:off x="5903849" y="640172"/>
            <a:ext cx="1214832"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32"/>
          <p:cNvCxnSpPr>
            <a:stCxn id="7" idx="3"/>
            <a:endCxn id="6" idx="1"/>
          </p:cNvCxnSpPr>
          <p:nvPr/>
        </p:nvCxnSpPr>
        <p:spPr>
          <a:xfrm>
            <a:off x="5399793" y="640172"/>
            <a:ext cx="1718888"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34"/>
          <p:cNvCxnSpPr>
            <a:stCxn id="10" idx="3"/>
            <a:endCxn id="6" idx="1"/>
          </p:cNvCxnSpPr>
          <p:nvPr/>
        </p:nvCxnSpPr>
        <p:spPr>
          <a:xfrm>
            <a:off x="4823729" y="640172"/>
            <a:ext cx="2294952"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36"/>
          <p:cNvCxnSpPr>
            <a:stCxn id="8" idx="3"/>
            <a:endCxn id="6" idx="1"/>
          </p:cNvCxnSpPr>
          <p:nvPr/>
        </p:nvCxnSpPr>
        <p:spPr>
          <a:xfrm>
            <a:off x="4247665" y="640172"/>
            <a:ext cx="2871016"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38"/>
          <p:cNvCxnSpPr>
            <a:stCxn id="9" idx="3"/>
            <a:endCxn id="6" idx="1"/>
          </p:cNvCxnSpPr>
          <p:nvPr/>
        </p:nvCxnSpPr>
        <p:spPr>
          <a:xfrm>
            <a:off x="3671601" y="640172"/>
            <a:ext cx="3447080"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40"/>
          <p:cNvCxnSpPr>
            <a:stCxn id="11" idx="3"/>
            <a:endCxn id="6" idx="1"/>
          </p:cNvCxnSpPr>
          <p:nvPr/>
        </p:nvCxnSpPr>
        <p:spPr>
          <a:xfrm>
            <a:off x="6407905" y="640172"/>
            <a:ext cx="710776"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42"/>
          <p:cNvCxnSpPr>
            <a:stCxn id="13" idx="3"/>
            <a:endCxn id="6" idx="1"/>
          </p:cNvCxnSpPr>
          <p:nvPr/>
        </p:nvCxnSpPr>
        <p:spPr>
          <a:xfrm>
            <a:off x="6911961" y="640172"/>
            <a:ext cx="206720"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44"/>
          <p:cNvCxnSpPr>
            <a:stCxn id="14" idx="3"/>
            <a:endCxn id="6" idx="1"/>
          </p:cNvCxnSpPr>
          <p:nvPr/>
        </p:nvCxnSpPr>
        <p:spPr>
          <a:xfrm flipH="1">
            <a:off x="7118681" y="640172"/>
            <a:ext cx="297336"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Imagem 23"/>
          <p:cNvPicPr>
            <a:picLocks noChangeAspect="1"/>
          </p:cNvPicPr>
          <p:nvPr/>
        </p:nvPicPr>
        <p:blipFill rotWithShape="1">
          <a:blip r:embed="rId5"/>
          <a:srcRect l="750" t="13201" r="844" b="4790"/>
          <a:stretch/>
        </p:blipFill>
        <p:spPr>
          <a:xfrm>
            <a:off x="8970473" y="642289"/>
            <a:ext cx="2117345" cy="1416946"/>
          </a:xfrm>
          <a:prstGeom prst="rect">
            <a:avLst/>
          </a:prstGeom>
          <a:effectLst>
            <a:outerShdw blurRad="50800" dist="38100" dir="2700000" algn="tl" rotWithShape="0">
              <a:prstClr val="black">
                <a:alpha val="40000"/>
              </a:prstClr>
            </a:outerShdw>
          </a:effectLst>
        </p:spPr>
      </p:pic>
      <p:cxnSp>
        <p:nvCxnSpPr>
          <p:cNvPr id="25" name="Conector reto 24"/>
          <p:cNvCxnSpPr>
            <a:stCxn id="4" idx="3"/>
            <a:endCxn id="24" idx="1"/>
          </p:cNvCxnSpPr>
          <p:nvPr/>
        </p:nvCxnSpPr>
        <p:spPr>
          <a:xfrm flipV="1">
            <a:off x="8333764" y="1350762"/>
            <a:ext cx="636709" cy="1582639"/>
          </a:xfrm>
          <a:prstGeom prst="line">
            <a:avLst/>
          </a:prstGeom>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a:off x="10029145" y="5981928"/>
            <a:ext cx="1079157" cy="246221"/>
          </a:xfrm>
          <a:prstGeom prst="rect">
            <a:avLst/>
          </a:prstGeom>
          <a:noFill/>
        </p:spPr>
        <p:txBody>
          <a:bodyPr wrap="square" rtlCol="0">
            <a:spAutoFit/>
          </a:bodyPr>
          <a:lstStyle/>
          <a:p>
            <a:pPr algn="r"/>
            <a:r>
              <a:rPr lang="pt-BR" sz="1000"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em 10/</a:t>
            </a:r>
            <a:r>
              <a:rPr lang="pt-BR" sz="1000" dirty="0" err="1"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jun</a:t>
            </a:r>
            <a:r>
              <a:rPr lang="pt-BR" sz="1000"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/2019</a:t>
            </a:r>
            <a:endParaRPr lang="pt-BR" sz="1000"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0" name="CaixaDeTexto 29"/>
          <p:cNvSpPr txBox="1"/>
          <p:nvPr/>
        </p:nvSpPr>
        <p:spPr>
          <a:xfrm>
            <a:off x="832" y="6104717"/>
            <a:ext cx="3442584"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splink.cria.org.br</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28" name="TextBox 27"/>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contexto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1" name="CLIOC disk"/>
          <p:cNvSpPr/>
          <p:nvPr/>
        </p:nvSpPr>
        <p:spPr bwMode="auto">
          <a:xfrm>
            <a:off x="5372173" y="360524"/>
            <a:ext cx="360040" cy="432048"/>
          </a:xfrm>
          <a:prstGeom prst="flowChartMagneticDisk">
            <a:avLst/>
          </a:prstGeom>
          <a:solidFill>
            <a:srgbClr val="92D05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SP</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2" name="CBMA disk"/>
          <p:cNvSpPr/>
          <p:nvPr/>
        </p:nvSpPr>
        <p:spPr bwMode="auto">
          <a:xfrm>
            <a:off x="4220045" y="360524"/>
            <a:ext cx="360040" cy="432048"/>
          </a:xfrm>
          <a:prstGeom prst="flowChartMagneticDisk">
            <a:avLst/>
          </a:prstGeom>
          <a:solidFill>
            <a:srgbClr val="F5C592"/>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R</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3" name="ColTryp disk"/>
          <p:cNvSpPr/>
          <p:nvPr/>
        </p:nvSpPr>
        <p:spPr bwMode="auto">
          <a:xfrm>
            <a:off x="3643981" y="360524"/>
            <a:ext cx="360040" cy="432048"/>
          </a:xfrm>
          <a:prstGeom prst="flowChartMagneticDisk">
            <a:avLst/>
          </a:prstGeom>
          <a:solidFill>
            <a:srgbClr val="FFFF0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pt-BR"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BAH</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4" name="CMT disk"/>
          <p:cNvSpPr/>
          <p:nvPr/>
        </p:nvSpPr>
        <p:spPr bwMode="auto">
          <a:xfrm>
            <a:off x="4796109" y="360524"/>
            <a:ext cx="360040" cy="432048"/>
          </a:xfrm>
          <a:prstGeom prst="flowChartMagneticDisk">
            <a:avLst/>
          </a:prstGeom>
          <a:solidFill>
            <a:schemeClr val="accent5">
              <a:lumMod val="75000"/>
            </a:schemeClr>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BOTU</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5" name="CCFF disk"/>
          <p:cNvSpPr/>
          <p:nvPr/>
        </p:nvSpPr>
        <p:spPr bwMode="auto">
          <a:xfrm>
            <a:off x="6380285" y="360524"/>
            <a:ext cx="360040" cy="432048"/>
          </a:xfrm>
          <a:prstGeom prst="flowChartMagneticDisk">
            <a:avLst/>
          </a:prstGeom>
          <a:solidFill>
            <a:srgbClr val="9999FF"/>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BHCB</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6" name="CCGB disk"/>
          <p:cNvSpPr/>
          <p:nvPr/>
        </p:nvSpPr>
        <p:spPr bwMode="auto">
          <a:xfrm>
            <a:off x="5876229" y="360524"/>
            <a:ext cx="360040" cy="432048"/>
          </a:xfrm>
          <a:prstGeom prst="flowChartMagneticDisk">
            <a:avLst/>
          </a:prstGeom>
          <a:solidFill>
            <a:srgbClr val="FFC00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UFG</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7" name="CBMA disk"/>
          <p:cNvSpPr/>
          <p:nvPr/>
        </p:nvSpPr>
        <p:spPr bwMode="auto">
          <a:xfrm>
            <a:off x="6884341" y="360524"/>
            <a:ext cx="360040" cy="432048"/>
          </a:xfrm>
          <a:prstGeom prst="flowChartMagneticDisk">
            <a:avLst/>
          </a:prstGeom>
          <a:solidFill>
            <a:srgbClr val="99FFCC"/>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CESJ</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8" name="CBMA disk"/>
          <p:cNvSpPr/>
          <p:nvPr/>
        </p:nvSpPr>
        <p:spPr bwMode="auto">
          <a:xfrm>
            <a:off x="7388397" y="360524"/>
            <a:ext cx="360040" cy="432048"/>
          </a:xfrm>
          <a:prstGeom prst="flowChartMagneticDisk">
            <a:avLst/>
          </a:prstGeom>
          <a:solidFill>
            <a:srgbClr val="F5C592"/>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E</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cxnSp>
        <p:nvCxnSpPr>
          <p:cNvPr id="39" name="Straight Arrow Connector 28"/>
          <p:cNvCxnSpPr>
            <a:endCxn id="36" idx="3"/>
          </p:cNvCxnSpPr>
          <p:nvPr/>
        </p:nvCxnSpPr>
        <p:spPr>
          <a:xfrm flipH="1" flipV="1">
            <a:off x="6056249" y="792572"/>
            <a:ext cx="1214832"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2"/>
          <p:cNvCxnSpPr>
            <a:stCxn id="31" idx="3"/>
          </p:cNvCxnSpPr>
          <p:nvPr/>
        </p:nvCxnSpPr>
        <p:spPr>
          <a:xfrm>
            <a:off x="5552193" y="792572"/>
            <a:ext cx="1718888"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34"/>
          <p:cNvCxnSpPr>
            <a:stCxn id="34" idx="3"/>
          </p:cNvCxnSpPr>
          <p:nvPr/>
        </p:nvCxnSpPr>
        <p:spPr>
          <a:xfrm>
            <a:off x="4976129" y="792572"/>
            <a:ext cx="2294952"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36"/>
          <p:cNvCxnSpPr>
            <a:stCxn id="32" idx="3"/>
          </p:cNvCxnSpPr>
          <p:nvPr/>
        </p:nvCxnSpPr>
        <p:spPr>
          <a:xfrm>
            <a:off x="4400065" y="792572"/>
            <a:ext cx="2871016"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38"/>
          <p:cNvCxnSpPr>
            <a:stCxn id="33" idx="3"/>
          </p:cNvCxnSpPr>
          <p:nvPr/>
        </p:nvCxnSpPr>
        <p:spPr>
          <a:xfrm>
            <a:off x="3824001" y="792572"/>
            <a:ext cx="3447080"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0"/>
          <p:cNvCxnSpPr>
            <a:stCxn id="35" idx="3"/>
          </p:cNvCxnSpPr>
          <p:nvPr/>
        </p:nvCxnSpPr>
        <p:spPr>
          <a:xfrm>
            <a:off x="6560305" y="792572"/>
            <a:ext cx="710776"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2"/>
          <p:cNvCxnSpPr>
            <a:stCxn id="37" idx="3"/>
          </p:cNvCxnSpPr>
          <p:nvPr/>
        </p:nvCxnSpPr>
        <p:spPr>
          <a:xfrm>
            <a:off x="7064361" y="792572"/>
            <a:ext cx="206720"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4"/>
          <p:cNvCxnSpPr>
            <a:stCxn id="38" idx="3"/>
          </p:cNvCxnSpPr>
          <p:nvPr/>
        </p:nvCxnSpPr>
        <p:spPr>
          <a:xfrm flipH="1">
            <a:off x="7271081" y="792572"/>
            <a:ext cx="297336"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CLIOC disk"/>
          <p:cNvSpPr/>
          <p:nvPr/>
        </p:nvSpPr>
        <p:spPr bwMode="auto">
          <a:xfrm>
            <a:off x="5524573" y="512924"/>
            <a:ext cx="360040" cy="432048"/>
          </a:xfrm>
          <a:prstGeom prst="flowChartMagneticDisk">
            <a:avLst/>
          </a:prstGeom>
          <a:solidFill>
            <a:srgbClr val="92D05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SP</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8" name="CBMA disk"/>
          <p:cNvSpPr/>
          <p:nvPr/>
        </p:nvSpPr>
        <p:spPr bwMode="auto">
          <a:xfrm>
            <a:off x="4372445" y="512924"/>
            <a:ext cx="360040" cy="432048"/>
          </a:xfrm>
          <a:prstGeom prst="flowChartMagneticDisk">
            <a:avLst/>
          </a:prstGeom>
          <a:solidFill>
            <a:srgbClr val="F5C592"/>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R</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9" name="ColTryp disk"/>
          <p:cNvSpPr/>
          <p:nvPr/>
        </p:nvSpPr>
        <p:spPr bwMode="auto">
          <a:xfrm>
            <a:off x="3796381" y="512924"/>
            <a:ext cx="360040" cy="432048"/>
          </a:xfrm>
          <a:prstGeom prst="flowChartMagneticDisk">
            <a:avLst/>
          </a:prstGeom>
          <a:solidFill>
            <a:srgbClr val="FFFF0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pt-BR"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BAH</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50" name="CMT disk"/>
          <p:cNvSpPr/>
          <p:nvPr/>
        </p:nvSpPr>
        <p:spPr bwMode="auto">
          <a:xfrm>
            <a:off x="4948509" y="512924"/>
            <a:ext cx="360040" cy="432048"/>
          </a:xfrm>
          <a:prstGeom prst="flowChartMagneticDisk">
            <a:avLst/>
          </a:prstGeom>
          <a:solidFill>
            <a:schemeClr val="accent5">
              <a:lumMod val="75000"/>
            </a:schemeClr>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BOTU</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51" name="CCFF disk"/>
          <p:cNvSpPr/>
          <p:nvPr/>
        </p:nvSpPr>
        <p:spPr bwMode="auto">
          <a:xfrm>
            <a:off x="6532685" y="512924"/>
            <a:ext cx="360040" cy="432048"/>
          </a:xfrm>
          <a:prstGeom prst="flowChartMagneticDisk">
            <a:avLst/>
          </a:prstGeom>
          <a:solidFill>
            <a:srgbClr val="9999FF"/>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BHCB</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52" name="CCGB disk"/>
          <p:cNvSpPr/>
          <p:nvPr/>
        </p:nvSpPr>
        <p:spPr bwMode="auto">
          <a:xfrm>
            <a:off x="6028629" y="512924"/>
            <a:ext cx="360040" cy="432048"/>
          </a:xfrm>
          <a:prstGeom prst="flowChartMagneticDisk">
            <a:avLst/>
          </a:prstGeom>
          <a:solidFill>
            <a:srgbClr val="FFC00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UFG</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53" name="CBMA disk"/>
          <p:cNvSpPr/>
          <p:nvPr/>
        </p:nvSpPr>
        <p:spPr bwMode="auto">
          <a:xfrm>
            <a:off x="7036741" y="512924"/>
            <a:ext cx="360040" cy="432048"/>
          </a:xfrm>
          <a:prstGeom prst="flowChartMagneticDisk">
            <a:avLst/>
          </a:prstGeom>
          <a:solidFill>
            <a:srgbClr val="99FFCC"/>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CESJ</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54" name="CBMA disk"/>
          <p:cNvSpPr/>
          <p:nvPr/>
        </p:nvSpPr>
        <p:spPr bwMode="auto">
          <a:xfrm>
            <a:off x="7540797" y="512924"/>
            <a:ext cx="360040" cy="432048"/>
          </a:xfrm>
          <a:prstGeom prst="flowChartMagneticDisk">
            <a:avLst/>
          </a:prstGeom>
          <a:solidFill>
            <a:srgbClr val="F5C592"/>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E</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cxnSp>
        <p:nvCxnSpPr>
          <p:cNvPr id="55" name="Straight Arrow Connector 28"/>
          <p:cNvCxnSpPr>
            <a:endCxn id="52" idx="3"/>
          </p:cNvCxnSpPr>
          <p:nvPr/>
        </p:nvCxnSpPr>
        <p:spPr>
          <a:xfrm flipH="1" flipV="1">
            <a:off x="6208649" y="944972"/>
            <a:ext cx="1214832"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32"/>
          <p:cNvCxnSpPr>
            <a:stCxn id="47" idx="3"/>
          </p:cNvCxnSpPr>
          <p:nvPr/>
        </p:nvCxnSpPr>
        <p:spPr>
          <a:xfrm>
            <a:off x="5704593" y="944972"/>
            <a:ext cx="1718888"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34"/>
          <p:cNvCxnSpPr>
            <a:stCxn id="50" idx="3"/>
          </p:cNvCxnSpPr>
          <p:nvPr/>
        </p:nvCxnSpPr>
        <p:spPr>
          <a:xfrm>
            <a:off x="5128529" y="944972"/>
            <a:ext cx="2294952"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36"/>
          <p:cNvCxnSpPr>
            <a:stCxn id="48" idx="3"/>
          </p:cNvCxnSpPr>
          <p:nvPr/>
        </p:nvCxnSpPr>
        <p:spPr>
          <a:xfrm>
            <a:off x="4552465" y="944972"/>
            <a:ext cx="2871016"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38"/>
          <p:cNvCxnSpPr>
            <a:stCxn id="49" idx="3"/>
          </p:cNvCxnSpPr>
          <p:nvPr/>
        </p:nvCxnSpPr>
        <p:spPr>
          <a:xfrm>
            <a:off x="3976401" y="944972"/>
            <a:ext cx="3447080"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40"/>
          <p:cNvCxnSpPr>
            <a:stCxn id="51" idx="3"/>
          </p:cNvCxnSpPr>
          <p:nvPr/>
        </p:nvCxnSpPr>
        <p:spPr>
          <a:xfrm>
            <a:off x="6712705" y="944972"/>
            <a:ext cx="710776"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42"/>
          <p:cNvCxnSpPr>
            <a:stCxn id="53" idx="3"/>
          </p:cNvCxnSpPr>
          <p:nvPr/>
        </p:nvCxnSpPr>
        <p:spPr>
          <a:xfrm>
            <a:off x="7216761" y="944972"/>
            <a:ext cx="206720"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44"/>
          <p:cNvCxnSpPr>
            <a:stCxn id="54" idx="3"/>
          </p:cNvCxnSpPr>
          <p:nvPr/>
        </p:nvCxnSpPr>
        <p:spPr>
          <a:xfrm flipH="1">
            <a:off x="7423481" y="944972"/>
            <a:ext cx="297336" cy="2077205"/>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3" name="Espaço Reservado para Conteúdo 26"/>
          <p:cNvGraphicFramePr>
            <a:graphicFrameLocks/>
          </p:cNvGraphicFramePr>
          <p:nvPr>
            <p:extLst>
              <p:ext uri="{D42A27DB-BD31-4B8C-83A1-F6EECF244321}">
                <p14:modId xmlns:p14="http://schemas.microsoft.com/office/powerpoint/2010/main" val="2375716482"/>
              </p:ext>
            </p:extLst>
          </p:nvPr>
        </p:nvGraphicFramePr>
        <p:xfrm>
          <a:off x="5000869" y="4670295"/>
          <a:ext cx="2516736" cy="2037550"/>
        </p:xfrm>
        <a:graphic>
          <a:graphicData uri="http://schemas.openxmlformats.org/drawingml/2006/table">
            <a:tbl>
              <a:tblPr/>
              <a:tblGrid>
                <a:gridCol w="2516736"/>
              </a:tblGrid>
              <a:tr h="6354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BR" sz="16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~500</a:t>
                      </a:r>
                      <a: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conjuntos</a:t>
                      </a:r>
                      <a:r>
                        <a:rPr lang="pt-BR" sz="1600" baseline="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de dados</a:t>
                      </a:r>
                      <a:endPar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a:txBody>
                  <a:tcPr anchor="ctr">
                    <a:lnL>
                      <a:noFill/>
                    </a:lnL>
                    <a:lnR>
                      <a:noFill/>
                    </a:lnR>
                    <a:lnT>
                      <a:noFill/>
                    </a:lnT>
                    <a:lnB>
                      <a:noFill/>
                    </a:lnB>
                  </a:tcPr>
                </a:tc>
              </a:tr>
              <a:tr h="17598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pt-BR" sz="16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pt-BR" sz="1600" b="1" dirty="0" smtClean="0">
                          <a:solidFill>
                            <a:srgbClr val="9A0000"/>
                          </a:solidFill>
                          <a:latin typeface="Open Sans Condensed" panose="020B0806030504020204" pitchFamily="34" charset="0"/>
                          <a:ea typeface="Open Sans Condensed" panose="020B0806030504020204" pitchFamily="34" charset="0"/>
                          <a:cs typeface="Open Sans Condensed" panose="020B0806030504020204" pitchFamily="34" charset="0"/>
                        </a:rPr>
                        <a:t>160</a:t>
                      </a:r>
                      <a: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1600"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instituições colaboradoras</a:t>
                      </a:r>
                    </a:p>
                    <a:p>
                      <a:pPr algn="r"/>
                      <a:endParaRPr lang="pt-BR" sz="1600" i="1" dirty="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a:txBody>
                  <a:tcPr anchor="ctr">
                    <a:lnL>
                      <a:noFill/>
                    </a:lnL>
                    <a:lnR>
                      <a:noFill/>
                    </a:lnR>
                    <a:lnT>
                      <a:noFill/>
                    </a:lnT>
                    <a:lnB>
                      <a:noFill/>
                    </a:lnB>
                  </a:tcPr>
                </a:tc>
              </a:tr>
              <a:tr h="250088">
                <a:tc>
                  <a:txBody>
                    <a:bodyPr/>
                    <a:lstStyle/>
                    <a:p>
                      <a:pPr algn="r"/>
                      <a:endParaRPr lang="pt-BR" sz="1600" dirty="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32140831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chor="t">
            <a:normAutofit/>
          </a:bodyPr>
          <a:lstStyle/>
          <a:p>
            <a:r>
              <a:rPr lang="pt-BR" sz="2800" b="1" dirty="0" smtClean="0">
                <a:solidFill>
                  <a:srgbClr val="9A0000"/>
                </a:solidFill>
                <a:effectLst/>
              </a:rPr>
              <a:t>outros grupos</a:t>
            </a:r>
            <a:r>
              <a:rPr lang="pt-BR" sz="2800" b="1" dirty="0" smtClean="0">
                <a:solidFill>
                  <a:schemeClr val="accent2">
                    <a:lumMod val="50000"/>
                  </a:schemeClr>
                </a:solidFill>
                <a:effectLst/>
              </a:rPr>
              <a:t/>
            </a:r>
            <a:br>
              <a:rPr lang="pt-BR" sz="2800" b="1" dirty="0" smtClean="0">
                <a:solidFill>
                  <a:schemeClr val="accent2">
                    <a:lumMod val="50000"/>
                  </a:schemeClr>
                </a:solidFill>
                <a:effectLst/>
              </a:rPr>
            </a:br>
            <a:r>
              <a:rPr lang="pt-BR" sz="2800" b="1" dirty="0" smtClean="0">
                <a:solidFill>
                  <a:schemeClr val="accent2">
                    <a:lumMod val="50000"/>
                  </a:schemeClr>
                </a:solidFill>
                <a:effectLst/>
              </a:rPr>
              <a:t/>
            </a:r>
            <a:br>
              <a:rPr lang="pt-BR" sz="2800" b="1" dirty="0" smtClean="0">
                <a:solidFill>
                  <a:schemeClr val="accent2">
                    <a:lumMod val="50000"/>
                  </a:schemeClr>
                </a:solidFill>
                <a:effectLst/>
              </a:rPr>
            </a:br>
            <a:r>
              <a:rPr lang="pt-BR" sz="2000" b="1" dirty="0" smtClean="0">
                <a:solidFill>
                  <a:schemeClr val="accent2">
                    <a:lumMod val="50000"/>
                  </a:schemeClr>
                </a:solidFill>
                <a:effectLst/>
              </a:rPr>
              <a:t>animais</a:t>
            </a:r>
            <a:br>
              <a:rPr lang="pt-BR" sz="2000" b="1" dirty="0" smtClean="0">
                <a:solidFill>
                  <a:schemeClr val="accent2">
                    <a:lumMod val="50000"/>
                  </a:schemeClr>
                </a:solidFill>
                <a:effectLst/>
              </a:rPr>
            </a:br>
            <a:r>
              <a:rPr lang="pt-BR" sz="2000" b="1" dirty="0" smtClean="0">
                <a:solidFill>
                  <a:schemeClr val="accent2">
                    <a:lumMod val="50000"/>
                  </a:schemeClr>
                </a:solidFill>
                <a:effectLst/>
              </a:rPr>
              <a:t>  </a:t>
            </a:r>
            <a:r>
              <a:rPr lang="pt-BR" sz="2000" b="1" dirty="0" smtClean="0">
                <a:effectLst/>
              </a:rPr>
              <a:t>abelhas</a:t>
            </a:r>
            <a:br>
              <a:rPr lang="pt-BR" sz="2000" b="1" dirty="0" smtClean="0">
                <a:effectLst/>
              </a:rPr>
            </a:br>
            <a:r>
              <a:rPr lang="pt-BR" sz="2000" b="1" dirty="0" smtClean="0">
                <a:effectLst/>
              </a:rPr>
              <a:t>   </a:t>
            </a:r>
            <a:r>
              <a:rPr lang="pt-BR" sz="2000" dirty="0" smtClean="0">
                <a:effectLst/>
              </a:rPr>
              <a:t>ninhos de abelhas</a:t>
            </a:r>
            <a:br>
              <a:rPr lang="pt-BR" sz="2000" dirty="0" smtClean="0">
                <a:effectLst/>
              </a:rPr>
            </a:br>
            <a:r>
              <a:rPr lang="pt-BR" sz="2000" dirty="0" smtClean="0">
                <a:effectLst/>
              </a:rPr>
              <a:t>   peixes</a:t>
            </a:r>
            <a:br>
              <a:rPr lang="pt-BR" sz="2000" dirty="0" smtClean="0">
                <a:effectLst/>
              </a:rPr>
            </a:br>
            <a:r>
              <a:rPr lang="pt-BR" sz="2000" dirty="0">
                <a:effectLst/>
              </a:rPr>
              <a:t/>
            </a:r>
            <a:br>
              <a:rPr lang="pt-BR" sz="2000" dirty="0">
                <a:effectLst/>
              </a:rPr>
            </a:br>
            <a:r>
              <a:rPr lang="pt-BR" sz="2000" dirty="0" smtClean="0">
                <a:effectLst/>
              </a:rPr>
              <a:t>microrganismos</a:t>
            </a:r>
            <a:br>
              <a:rPr lang="pt-BR" sz="2000" dirty="0" smtClean="0">
                <a:effectLst/>
              </a:rPr>
            </a:br>
            <a:endParaRPr lang="pt-BR" sz="2000" b="1" i="1" dirty="0">
              <a:effectLst/>
            </a:endParaRPr>
          </a:p>
        </p:txBody>
      </p:sp>
      <p:sp>
        <p:nvSpPr>
          <p:cNvPr id="5" name="TextBox 4"/>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tipo de conteúdo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3" name="Imagem 2"/>
          <p:cNvPicPr>
            <a:picLocks noChangeAspect="1"/>
          </p:cNvPicPr>
          <p:nvPr/>
        </p:nvPicPr>
        <p:blipFill rotWithShape="1">
          <a:blip r:embed="rId2"/>
          <a:srcRect l="27399" t="19840" r="20531" b="23119"/>
          <a:stretch/>
        </p:blipFill>
        <p:spPr>
          <a:xfrm>
            <a:off x="3471701" y="506300"/>
            <a:ext cx="2990626" cy="2151530"/>
          </a:xfrm>
          <a:prstGeom prst="rect">
            <a:avLst/>
          </a:prstGeom>
        </p:spPr>
      </p:pic>
      <p:pic>
        <p:nvPicPr>
          <p:cNvPr id="9" name="Imagem 8"/>
          <p:cNvPicPr>
            <a:picLocks noChangeAspect="1"/>
          </p:cNvPicPr>
          <p:nvPr/>
        </p:nvPicPr>
        <p:blipFill>
          <a:blip r:embed="rId3"/>
          <a:stretch>
            <a:fillRect/>
          </a:stretch>
        </p:blipFill>
        <p:spPr>
          <a:xfrm>
            <a:off x="3883628" y="4764398"/>
            <a:ext cx="2977200" cy="1494207"/>
          </a:xfrm>
          <a:prstGeom prst="rect">
            <a:avLst/>
          </a:prstGeom>
        </p:spPr>
      </p:pic>
      <p:pic>
        <p:nvPicPr>
          <p:cNvPr id="7" name="Espaço Reservado para Conteúdo 6"/>
          <p:cNvPicPr>
            <a:picLocks noGrp="1" noChangeAspect="1"/>
          </p:cNvPicPr>
          <p:nvPr>
            <p:ph idx="1"/>
          </p:nvPr>
        </p:nvPicPr>
        <p:blipFill>
          <a:blip r:embed="rId4"/>
          <a:stretch>
            <a:fillRect/>
          </a:stretch>
        </p:blipFill>
        <p:spPr>
          <a:xfrm>
            <a:off x="6462327" y="506300"/>
            <a:ext cx="2409825" cy="3609975"/>
          </a:xfrm>
          <a:prstGeom prst="rect">
            <a:avLst/>
          </a:prstGeom>
        </p:spPr>
      </p:pic>
      <p:pic>
        <p:nvPicPr>
          <p:cNvPr id="11" name="Imagem 10"/>
          <p:cNvPicPr>
            <a:picLocks noChangeAspect="1"/>
          </p:cNvPicPr>
          <p:nvPr/>
        </p:nvPicPr>
        <p:blipFill>
          <a:blip r:embed="rId5"/>
          <a:stretch>
            <a:fillRect/>
          </a:stretch>
        </p:blipFill>
        <p:spPr>
          <a:xfrm>
            <a:off x="9342778" y="3532440"/>
            <a:ext cx="2520000" cy="2530941"/>
          </a:xfrm>
          <a:prstGeom prst="rect">
            <a:avLst/>
          </a:prstGeom>
        </p:spPr>
      </p:pic>
      <p:pic>
        <p:nvPicPr>
          <p:cNvPr id="8" name="Imagem 7"/>
          <p:cNvPicPr>
            <a:picLocks noChangeAspect="1"/>
          </p:cNvPicPr>
          <p:nvPr/>
        </p:nvPicPr>
        <p:blipFill>
          <a:blip r:embed="rId6"/>
          <a:stretch>
            <a:fillRect/>
          </a:stretch>
        </p:blipFill>
        <p:spPr>
          <a:xfrm>
            <a:off x="3883628" y="3395335"/>
            <a:ext cx="2976266" cy="1402576"/>
          </a:xfrm>
          <a:prstGeom prst="rect">
            <a:avLst/>
          </a:prstGeom>
        </p:spPr>
      </p:pic>
      <p:pic>
        <p:nvPicPr>
          <p:cNvPr id="12" name="Imagem 11"/>
          <p:cNvPicPr>
            <a:picLocks noChangeAspect="1"/>
          </p:cNvPicPr>
          <p:nvPr/>
        </p:nvPicPr>
        <p:blipFill>
          <a:blip r:embed="rId7"/>
          <a:stretch>
            <a:fillRect/>
          </a:stretch>
        </p:blipFill>
        <p:spPr>
          <a:xfrm>
            <a:off x="9342778" y="1321182"/>
            <a:ext cx="2520000" cy="2205401"/>
          </a:xfrm>
          <a:prstGeom prst="rect">
            <a:avLst/>
          </a:prstGeom>
        </p:spPr>
      </p:pic>
    </p:spTree>
    <p:extLst>
      <p:ext uri="{BB962C8B-B14F-4D97-AF65-F5344CB8AC3E}">
        <p14:creationId xmlns:p14="http://schemas.microsoft.com/office/powerpoint/2010/main" val="829247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pt-BR" sz="3200" b="1" dirty="0" smtClean="0">
                <a:solidFill>
                  <a:srgbClr val="9A0000"/>
                </a:solidFill>
                <a:effectLst/>
              </a:rPr>
              <a:t>fungos</a:t>
            </a:r>
            <a:br>
              <a:rPr lang="pt-BR" sz="3200" b="1" dirty="0" smtClean="0">
                <a:solidFill>
                  <a:srgbClr val="9A0000"/>
                </a:solidFill>
                <a:effectLst/>
              </a:rPr>
            </a:br>
            <a:r>
              <a:rPr lang="pt-BR" b="1" dirty="0" smtClean="0">
                <a:solidFill>
                  <a:schemeClr val="accent2">
                    <a:lumMod val="50000"/>
                  </a:schemeClr>
                </a:solidFill>
                <a:effectLst/>
              </a:rPr>
              <a:t/>
            </a:r>
            <a:br>
              <a:rPr lang="pt-BR" b="1" dirty="0" smtClean="0">
                <a:solidFill>
                  <a:schemeClr val="accent2">
                    <a:lumMod val="50000"/>
                  </a:schemeClr>
                </a:solidFill>
                <a:effectLst/>
              </a:rPr>
            </a:br>
            <a:r>
              <a:rPr lang="pt-BR" sz="2200" b="1" dirty="0" smtClean="0">
                <a:effectLst/>
              </a:rPr>
              <a:t>SP00211335</a:t>
            </a:r>
            <a:br>
              <a:rPr lang="pt-BR" sz="2200" b="1" dirty="0" smtClean="0">
                <a:effectLst/>
              </a:rPr>
            </a:br>
            <a:r>
              <a:rPr lang="pt-BR" sz="2200" b="1" i="1" dirty="0" smtClean="0">
                <a:effectLst/>
              </a:rPr>
              <a:t>Marasmius jaruensis</a:t>
            </a:r>
            <a:br>
              <a:rPr lang="pt-BR" sz="2200" b="1" i="1" dirty="0" smtClean="0">
                <a:effectLst/>
              </a:rPr>
            </a:br>
            <a:r>
              <a:rPr lang="pt-BR" sz="2200" i="1" dirty="0" smtClean="0">
                <a:effectLst/>
              </a:rPr>
              <a:t/>
            </a:r>
            <a:br>
              <a:rPr lang="pt-BR" sz="2200" i="1" dirty="0" smtClean="0">
                <a:effectLst/>
              </a:rPr>
            </a:br>
            <a:r>
              <a:rPr lang="pt-BR" sz="2200" i="1" dirty="0" smtClean="0">
                <a:effectLst/>
              </a:rPr>
              <a:t>URM085980</a:t>
            </a:r>
            <a:br>
              <a:rPr lang="pt-BR" sz="2200" i="1" dirty="0" smtClean="0">
                <a:effectLst/>
              </a:rPr>
            </a:br>
            <a:r>
              <a:rPr lang="pt-BR" sz="2200" i="1" dirty="0" smtClean="0">
                <a:effectLst/>
              </a:rPr>
              <a:t>Hymenochaete luteobadia</a:t>
            </a:r>
            <a:r>
              <a:rPr lang="pt-BR" sz="2200" b="1" i="1" dirty="0" smtClean="0">
                <a:effectLst/>
              </a:rPr>
              <a:t/>
            </a:r>
            <a:br>
              <a:rPr lang="pt-BR" sz="2200" b="1" i="1" dirty="0" smtClean="0">
                <a:effectLst/>
              </a:rPr>
            </a:br>
            <a:r>
              <a:rPr lang="pt-BR" sz="2200" b="1" i="1" dirty="0" smtClean="0">
                <a:effectLst/>
              </a:rPr>
              <a:t/>
            </a:r>
            <a:br>
              <a:rPr lang="pt-BR" sz="2200" b="1" i="1" dirty="0" smtClean="0">
                <a:effectLst/>
              </a:rPr>
            </a:br>
            <a:r>
              <a:rPr lang="pt-BR" sz="2200" i="1" dirty="0" smtClean="0">
                <a:effectLst/>
              </a:rPr>
              <a:t/>
            </a:r>
            <a:br>
              <a:rPr lang="pt-BR" sz="2200" i="1" dirty="0" smtClean="0">
                <a:effectLst/>
              </a:rPr>
            </a:br>
            <a:r>
              <a:rPr lang="pt-BR" sz="2200" i="1" dirty="0" smtClean="0">
                <a:effectLst/>
              </a:rPr>
              <a:t>novas necessidades:</a:t>
            </a:r>
            <a:br>
              <a:rPr lang="pt-BR" sz="2200" i="1" dirty="0" smtClean="0">
                <a:effectLst/>
              </a:rPr>
            </a:br>
            <a:r>
              <a:rPr lang="pt-BR" sz="2200" i="1" dirty="0" smtClean="0">
                <a:effectLst/>
              </a:rPr>
              <a:t/>
            </a:r>
            <a:br>
              <a:rPr lang="pt-BR" sz="2200" i="1" dirty="0" smtClean="0">
                <a:effectLst/>
              </a:rPr>
            </a:br>
            <a:r>
              <a:rPr lang="pt-BR" sz="2200" i="1" dirty="0" smtClean="0">
                <a:effectLst/>
              </a:rPr>
              <a:t>- indivíduo vivo</a:t>
            </a:r>
            <a:br>
              <a:rPr lang="pt-BR" sz="2200" i="1" dirty="0" smtClean="0">
                <a:effectLst/>
              </a:rPr>
            </a:br>
            <a:r>
              <a:rPr lang="pt-BR" sz="2200" i="1" dirty="0" smtClean="0">
                <a:effectLst/>
              </a:rPr>
              <a:t>- medição</a:t>
            </a:r>
            <a:br>
              <a:rPr lang="pt-BR" sz="2200" i="1" dirty="0" smtClean="0">
                <a:effectLst/>
              </a:rPr>
            </a:br>
            <a:r>
              <a:rPr lang="pt-BR" sz="2200" i="1" dirty="0" smtClean="0">
                <a:effectLst/>
              </a:rPr>
              <a:t>- legendas</a:t>
            </a:r>
            <a:br>
              <a:rPr lang="pt-BR" sz="2200" i="1" dirty="0" smtClean="0">
                <a:effectLst/>
              </a:rPr>
            </a:br>
            <a:r>
              <a:rPr lang="pt-BR" sz="2400" b="1" i="1" dirty="0" smtClean="0">
                <a:effectLst/>
              </a:rPr>
              <a:t/>
            </a:r>
            <a:br>
              <a:rPr lang="pt-BR" sz="2400" b="1" i="1" dirty="0" smtClean="0">
                <a:effectLst/>
              </a:rPr>
            </a:br>
            <a:endParaRPr lang="pt-BR" sz="2400" b="1" i="1" dirty="0">
              <a:effectLst/>
            </a:endParaRPr>
          </a:p>
        </p:txBody>
      </p:sp>
      <p:sp>
        <p:nvSpPr>
          <p:cNvPr id="4" name="Content Placeholder 3"/>
          <p:cNvSpPr>
            <a:spLocks noGrp="1"/>
          </p:cNvSpPr>
          <p:nvPr>
            <p:ph idx="1"/>
          </p:nvPr>
        </p:nvSpPr>
        <p:spPr/>
        <p:txBody>
          <a:bodyPr/>
          <a:lstStyle/>
          <a:p>
            <a:endParaRPr lang="pt-BR" dirty="0"/>
          </a:p>
        </p:txBody>
      </p:sp>
      <p:sp>
        <p:nvSpPr>
          <p:cNvPr id="5" name="TextBox 4"/>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tipo de conteúdo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4098" name="Picture 2"/>
          <p:cNvPicPr>
            <a:picLocks noChangeAspect="1" noChangeArrowheads="1"/>
          </p:cNvPicPr>
          <p:nvPr/>
        </p:nvPicPr>
        <p:blipFill>
          <a:blip r:embed="rId2"/>
          <a:srcRect l="4267" t="25567" r="30804" b="10960"/>
          <a:stretch>
            <a:fillRect/>
          </a:stretch>
        </p:blipFill>
        <p:spPr bwMode="auto">
          <a:xfrm>
            <a:off x="3871751" y="923924"/>
            <a:ext cx="3221199" cy="22764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099" name="Picture 3"/>
          <p:cNvPicPr>
            <a:picLocks noChangeAspect="1" noChangeArrowheads="1"/>
          </p:cNvPicPr>
          <p:nvPr/>
        </p:nvPicPr>
        <p:blipFill>
          <a:blip r:embed="rId3"/>
          <a:srcRect l="26556" t="30489" r="7460" b="6840"/>
          <a:stretch>
            <a:fillRect/>
          </a:stretch>
        </p:blipFill>
        <p:spPr bwMode="auto">
          <a:xfrm>
            <a:off x="7562850" y="3429000"/>
            <a:ext cx="3606751" cy="24765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1142999"/>
            <a:ext cx="2834640" cy="4651625"/>
          </a:xfrm>
        </p:spPr>
        <p:txBody>
          <a:bodyPr anchor="t">
            <a:normAutofit/>
          </a:bodyPr>
          <a:lstStyle/>
          <a:p>
            <a:r>
              <a:rPr lang="pt-BR" sz="2800" b="1" dirty="0" smtClean="0">
                <a:solidFill>
                  <a:srgbClr val="9A0000"/>
                </a:solidFill>
                <a:effectLst/>
              </a:rPr>
              <a:t>fungos</a:t>
            </a:r>
            <a:r>
              <a:rPr lang="pt-BR" sz="2800" dirty="0" smtClean="0">
                <a:effectLst/>
              </a:rPr>
              <a:t/>
            </a:r>
            <a:br>
              <a:rPr lang="pt-BR" sz="2800" dirty="0" smtClean="0">
                <a:effectLst/>
              </a:rPr>
            </a:br>
            <a:r>
              <a:rPr lang="pt-BR" sz="2800" dirty="0" smtClean="0">
                <a:effectLst/>
              </a:rPr>
              <a:t/>
            </a:r>
            <a:br>
              <a:rPr lang="pt-BR" sz="2800" dirty="0" smtClean="0">
                <a:effectLst/>
              </a:rPr>
            </a:br>
            <a:r>
              <a:rPr lang="pt-BR" sz="2000" b="1" dirty="0" smtClean="0">
                <a:effectLst/>
              </a:rPr>
              <a:t>INPA0218897</a:t>
            </a:r>
            <a:br>
              <a:rPr lang="pt-BR" sz="2000" b="1" dirty="0" smtClean="0">
                <a:effectLst/>
              </a:rPr>
            </a:br>
            <a:r>
              <a:rPr lang="pt-BR" sz="2000" b="1" i="1" dirty="0" smtClean="0">
                <a:effectLst/>
              </a:rPr>
              <a:t>Tetrapyrgos nigripes</a:t>
            </a:r>
            <a:r>
              <a:rPr lang="pt-BR" sz="2000" b="1" dirty="0" smtClean="0">
                <a:effectLst/>
              </a:rPr>
              <a:t/>
            </a:r>
            <a:br>
              <a:rPr lang="pt-BR" sz="2000" b="1" dirty="0" smtClean="0">
                <a:effectLst/>
              </a:rPr>
            </a:br>
            <a:r>
              <a:rPr lang="pt-BR" sz="2000" b="1" dirty="0" smtClean="0">
                <a:effectLst/>
              </a:rPr>
              <a:t/>
            </a:r>
            <a:br>
              <a:rPr lang="pt-BR" sz="2000" b="1" dirty="0" smtClean="0">
                <a:effectLst/>
              </a:rPr>
            </a:br>
            <a:r>
              <a:rPr lang="pt-BR" sz="1600" b="1" dirty="0" smtClean="0">
                <a:effectLst/>
              </a:rPr>
              <a:t>Basidioma em campo, inserido em galho.</a:t>
            </a:r>
            <a:br>
              <a:rPr lang="pt-BR" sz="1600" b="1" dirty="0" smtClean="0">
                <a:effectLst/>
              </a:rPr>
            </a:br>
            <a:r>
              <a:rPr lang="pt-BR" sz="1600" b="1" dirty="0" smtClean="0">
                <a:effectLst/>
              </a:rPr>
              <a:t>Foto: Ricardo Braga-Neto</a:t>
            </a:r>
            <a:endParaRPr lang="pt-BR" sz="1600" b="1" dirty="0">
              <a:effectLst/>
            </a:endParaRPr>
          </a:p>
        </p:txBody>
      </p:sp>
      <p:pic>
        <p:nvPicPr>
          <p:cNvPr id="5122" name="Picture 2"/>
          <p:cNvPicPr preferRelativeResize="0">
            <a:picLocks noGrp="1" noChangeAspect="1" noChangeArrowheads="1"/>
          </p:cNvPicPr>
          <p:nvPr>
            <p:ph idx="1"/>
          </p:nvPr>
        </p:nvPicPr>
        <p:blipFill>
          <a:blip r:embed="rId3"/>
          <a:srcRect l="568" t="13600" r="634" b="991"/>
          <a:stretch>
            <a:fillRect/>
          </a:stretch>
        </p:blipFill>
        <p:spPr bwMode="auto">
          <a:xfrm>
            <a:off x="3840419" y="1112844"/>
            <a:ext cx="6921080" cy="466770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CaixaDeTexto 5"/>
          <p:cNvSpPr txBox="1"/>
          <p:nvPr/>
        </p:nvSpPr>
        <p:spPr>
          <a:xfrm>
            <a:off x="832" y="6104717"/>
            <a:ext cx="4160202"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INPA – Herbário do INPA – Coleção de Fungos</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novos tipo de conteúdo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1142999"/>
            <a:ext cx="2834640" cy="4651625"/>
          </a:xfrm>
        </p:spPr>
        <p:txBody>
          <a:bodyPr anchor="t">
            <a:normAutofit/>
          </a:bodyPr>
          <a:lstStyle/>
          <a:p>
            <a:r>
              <a:rPr lang="pt-BR" sz="2800" b="1" dirty="0" smtClean="0">
                <a:solidFill>
                  <a:srgbClr val="9A0000"/>
                </a:solidFill>
                <a:effectLst/>
              </a:rPr>
              <a:t>fungos</a:t>
            </a:r>
            <a:r>
              <a:rPr lang="pt-BR" sz="2800" dirty="0" smtClean="0">
                <a:effectLst/>
              </a:rPr>
              <a:t/>
            </a:r>
            <a:br>
              <a:rPr lang="pt-BR" sz="2800" dirty="0" smtClean="0">
                <a:effectLst/>
              </a:rPr>
            </a:br>
            <a:r>
              <a:rPr lang="pt-BR" sz="2800" dirty="0" smtClean="0">
                <a:effectLst/>
              </a:rPr>
              <a:t/>
            </a:r>
            <a:br>
              <a:rPr lang="pt-BR" sz="2800" dirty="0" smtClean="0">
                <a:effectLst/>
              </a:rPr>
            </a:br>
            <a:r>
              <a:rPr lang="pt-BR" sz="2000" b="1" dirty="0" smtClean="0">
                <a:effectLst/>
              </a:rPr>
              <a:t>URM0010977</a:t>
            </a:r>
            <a:br>
              <a:rPr lang="pt-BR" sz="2000" b="1" dirty="0" smtClean="0">
                <a:effectLst/>
              </a:rPr>
            </a:br>
            <a:r>
              <a:rPr lang="pt-BR" sz="2000" b="1" i="1" dirty="0" smtClean="0">
                <a:effectLst/>
              </a:rPr>
              <a:t>Amazonia corozalensis</a:t>
            </a:r>
            <a:br>
              <a:rPr lang="pt-BR" sz="2000" b="1" i="1" dirty="0" smtClean="0">
                <a:effectLst/>
              </a:rPr>
            </a:br>
            <a:r>
              <a:rPr lang="pt-BR" sz="2000" b="1" dirty="0" smtClean="0">
                <a:effectLst/>
              </a:rPr>
              <a:t/>
            </a:r>
            <a:br>
              <a:rPr lang="pt-BR" sz="2000" b="1" dirty="0" smtClean="0">
                <a:effectLst/>
              </a:rPr>
            </a:br>
            <a:r>
              <a:rPr lang="pt-BR" sz="1600" b="1" dirty="0" smtClean="0">
                <a:effectLst/>
              </a:rPr>
              <a:t>Digitalização de ilustração presente em publicação.</a:t>
            </a:r>
            <a:br>
              <a:rPr lang="pt-BR" sz="1600" b="1" dirty="0" smtClean="0">
                <a:effectLst/>
              </a:rPr>
            </a:br>
            <a:r>
              <a:rPr lang="pt-BR" sz="1600" b="1" dirty="0" smtClean="0">
                <a:effectLst/>
              </a:rPr>
              <a:t>Foto: Oliveira, J.B.</a:t>
            </a:r>
            <a:endParaRPr lang="pt-BR" sz="1600" b="1" dirty="0">
              <a:effectLst/>
            </a:endParaRPr>
          </a:p>
        </p:txBody>
      </p:sp>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novos tipo de conteúdo: ilustração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7170" name="Picture 2"/>
          <p:cNvPicPr>
            <a:picLocks noGrp="1" noChangeAspect="1" noChangeArrowheads="1"/>
          </p:cNvPicPr>
          <p:nvPr>
            <p:ph idx="1"/>
          </p:nvPr>
        </p:nvPicPr>
        <p:blipFill>
          <a:blip r:embed="rId2"/>
          <a:srcRect l="25798" t="26193" r="35075" b="15778"/>
          <a:stretch>
            <a:fillRect/>
          </a:stretch>
        </p:blipFill>
        <p:spPr bwMode="auto">
          <a:xfrm>
            <a:off x="4514850" y="1171574"/>
            <a:ext cx="3886200" cy="4166647"/>
          </a:xfrm>
          <a:prstGeom prst="rect">
            <a:avLst/>
          </a:prstGeom>
          <a:noFill/>
          <a:ln w="9525">
            <a:noFill/>
            <a:miter lim="800000"/>
            <a:headEnd/>
            <a:tailEnd/>
          </a:ln>
        </p:spPr>
      </p:pic>
      <p:sp>
        <p:nvSpPr>
          <p:cNvPr id="8" name="CaixaDeTexto 5"/>
          <p:cNvSpPr txBox="1"/>
          <p:nvPr/>
        </p:nvSpPr>
        <p:spPr>
          <a:xfrm>
            <a:off x="831" y="6104717"/>
            <a:ext cx="4904543"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URM – Herbário Pe. Camille Torrand, UFPE</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1142999"/>
            <a:ext cx="2834640" cy="4651625"/>
          </a:xfrm>
        </p:spPr>
        <p:txBody>
          <a:bodyPr anchor="t">
            <a:normAutofit/>
          </a:bodyPr>
          <a:lstStyle/>
          <a:p>
            <a:r>
              <a:rPr lang="pt-BR" sz="2800" b="1" dirty="0" smtClean="0">
                <a:solidFill>
                  <a:srgbClr val="9A0000"/>
                </a:solidFill>
                <a:effectLst/>
              </a:rPr>
              <a:t>fungos</a:t>
            </a:r>
            <a:r>
              <a:rPr lang="pt-BR" sz="2800" dirty="0" smtClean="0">
                <a:effectLst/>
              </a:rPr>
              <a:t/>
            </a:r>
            <a:br>
              <a:rPr lang="pt-BR" sz="2800" dirty="0" smtClean="0">
                <a:effectLst/>
              </a:rPr>
            </a:br>
            <a:r>
              <a:rPr lang="pt-BR" sz="2800" dirty="0" smtClean="0">
                <a:effectLst/>
              </a:rPr>
              <a:t/>
            </a:r>
            <a:br>
              <a:rPr lang="pt-BR" sz="2800" dirty="0" smtClean="0">
                <a:effectLst/>
              </a:rPr>
            </a:br>
            <a:r>
              <a:rPr lang="pt-BR" sz="1800" b="1" dirty="0" smtClean="0">
                <a:effectLst/>
              </a:rPr>
              <a:t>UFRN-FUNGOS001765</a:t>
            </a:r>
            <a:br>
              <a:rPr lang="pt-BR" sz="1800" b="1" dirty="0" smtClean="0">
                <a:effectLst/>
              </a:rPr>
            </a:br>
            <a:r>
              <a:rPr lang="pt-BR" sz="1800" b="1" i="1" dirty="0" smtClean="0">
                <a:effectLst/>
              </a:rPr>
              <a:t>Morganella nuda</a:t>
            </a:r>
            <a:br>
              <a:rPr lang="pt-BR" sz="1800" b="1" i="1" dirty="0" smtClean="0">
                <a:effectLst/>
              </a:rPr>
            </a:br>
            <a:r>
              <a:rPr lang="pt-BR" sz="2000" b="1" dirty="0" smtClean="0">
                <a:effectLst/>
              </a:rPr>
              <a:t/>
            </a:r>
            <a:br>
              <a:rPr lang="pt-BR" sz="2000" b="1" dirty="0" smtClean="0">
                <a:effectLst/>
              </a:rPr>
            </a:br>
            <a:r>
              <a:rPr lang="pt-BR" sz="1600" b="1" dirty="0" smtClean="0">
                <a:effectLst/>
              </a:rPr>
              <a:t>Esporos em microscopia eletrônica de varredura (MEV).</a:t>
            </a:r>
            <a:br>
              <a:rPr lang="pt-BR" sz="1600" b="1" dirty="0" smtClean="0">
                <a:effectLst/>
              </a:rPr>
            </a:br>
            <a:r>
              <a:rPr lang="pt-BR" sz="1600" b="1" dirty="0" smtClean="0">
                <a:effectLst/>
              </a:rPr>
              <a:t>Foto: Dônis Silva Alfredo</a:t>
            </a:r>
            <a:endParaRPr lang="pt-BR" sz="1600" b="1" dirty="0">
              <a:effectLst/>
            </a:endParaRPr>
          </a:p>
        </p:txBody>
      </p:sp>
      <p:sp>
        <p:nvSpPr>
          <p:cNvPr id="5" name="CaixaDeTexto 5"/>
          <p:cNvSpPr txBox="1"/>
          <p:nvPr/>
        </p:nvSpPr>
        <p:spPr>
          <a:xfrm>
            <a:off x="831" y="6104717"/>
            <a:ext cx="4904543"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UFRN–Fungos – Herbário da UFRN –  Coleção de Fungos</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3" name="Content Placeholder 2"/>
          <p:cNvPicPr>
            <a:picLocks noGrp="1" noChangeAspect="1" noChangeArrowheads="1"/>
          </p:cNvPicPr>
          <p:nvPr>
            <p:ph idx="1"/>
          </p:nvPr>
        </p:nvPicPr>
        <p:blipFill>
          <a:blip r:embed="rId2"/>
          <a:srcRect l="27214" t="33085" r="30859" b="20973"/>
          <a:stretch>
            <a:fillRect/>
          </a:stretch>
        </p:blipFill>
        <p:spPr bwMode="auto">
          <a:xfrm>
            <a:off x="3800475" y="1033906"/>
            <a:ext cx="7077076" cy="483527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TextBox 6"/>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novos tipo de conteúdo: microscopia</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1142999"/>
            <a:ext cx="2834640" cy="4651625"/>
          </a:xfrm>
        </p:spPr>
        <p:txBody>
          <a:bodyPr anchor="t">
            <a:normAutofit/>
          </a:bodyPr>
          <a:lstStyle/>
          <a:p>
            <a:r>
              <a:rPr lang="pt-BR" sz="2400" b="1" dirty="0" smtClean="0">
                <a:solidFill>
                  <a:srgbClr val="9A0000"/>
                </a:solidFill>
                <a:effectLst/>
              </a:rPr>
              <a:t>Diversidade</a:t>
            </a:r>
            <a:br>
              <a:rPr lang="pt-BR" sz="2400" b="1" dirty="0" smtClean="0">
                <a:solidFill>
                  <a:srgbClr val="9A0000"/>
                </a:solidFill>
                <a:effectLst/>
              </a:rPr>
            </a:br>
            <a:r>
              <a:rPr lang="pt-BR" sz="2400" b="1" dirty="0" smtClean="0">
                <a:solidFill>
                  <a:srgbClr val="9A0000"/>
                </a:solidFill>
                <a:effectLst/>
              </a:rPr>
              <a:t>de imagens associadas a um registro</a:t>
            </a:r>
            <a:br>
              <a:rPr lang="pt-BR" sz="2400" b="1" dirty="0" smtClean="0">
                <a:solidFill>
                  <a:srgbClr val="9A0000"/>
                </a:solidFill>
                <a:effectLst/>
              </a:rPr>
            </a:br>
            <a:r>
              <a:rPr lang="pt-BR" sz="2400" b="1" dirty="0">
                <a:solidFill>
                  <a:srgbClr val="9A0000"/>
                </a:solidFill>
                <a:effectLst/>
              </a:rPr>
              <a:t/>
            </a:r>
            <a:br>
              <a:rPr lang="pt-BR" sz="2400" b="1" dirty="0">
                <a:solidFill>
                  <a:srgbClr val="9A0000"/>
                </a:solidFill>
                <a:effectLst/>
              </a:rPr>
            </a:br>
            <a:r>
              <a:rPr lang="pt-BR" sz="2400" b="1" dirty="0" smtClean="0">
                <a:solidFill>
                  <a:schemeClr val="accent4">
                    <a:lumMod val="75000"/>
                  </a:schemeClr>
                </a:solidFill>
                <a:effectLst/>
              </a:rPr>
              <a:t>enriquece a informação</a:t>
            </a:r>
            <a:r>
              <a:rPr lang="pt-BR" sz="2400" dirty="0" smtClean="0">
                <a:solidFill>
                  <a:schemeClr val="accent4">
                    <a:lumMod val="75000"/>
                  </a:schemeClr>
                </a:solidFill>
                <a:effectLst/>
              </a:rPr>
              <a:t/>
            </a:r>
            <a:br>
              <a:rPr lang="pt-BR" sz="2400" dirty="0" smtClean="0">
                <a:solidFill>
                  <a:schemeClr val="accent4">
                    <a:lumMod val="75000"/>
                  </a:schemeClr>
                </a:solidFill>
                <a:effectLst/>
              </a:rPr>
            </a:br>
            <a:r>
              <a:rPr lang="pt-BR" sz="2400" dirty="0" smtClean="0">
                <a:effectLst/>
              </a:rPr>
              <a:t/>
            </a:r>
            <a:br>
              <a:rPr lang="pt-BR" sz="2400" dirty="0" smtClean="0">
                <a:effectLst/>
              </a:rPr>
            </a:br>
            <a:r>
              <a:rPr lang="pt-BR" sz="1800" b="1" strike="sngStrike" dirty="0" smtClean="0">
                <a:effectLst/>
              </a:rPr>
              <a:t/>
            </a:r>
            <a:br>
              <a:rPr lang="pt-BR" sz="1800" b="1" strike="sngStrike" dirty="0" smtClean="0">
                <a:effectLst/>
              </a:rPr>
            </a:br>
            <a:endParaRPr lang="pt-BR" sz="1400" b="1" strike="sngStrike" dirty="0">
              <a:effectLst/>
            </a:endParaRPr>
          </a:p>
        </p:txBody>
      </p:sp>
      <p:sp>
        <p:nvSpPr>
          <p:cNvPr id="7" name="TextBox 6"/>
          <p:cNvSpPr txBox="1"/>
          <p:nvPr/>
        </p:nvSpPr>
        <p:spPr>
          <a:xfrm>
            <a:off x="-1" y="352137"/>
            <a:ext cx="5408579"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novos tipo de conteúdo: agrega valor ao registro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3632827" y="867644"/>
            <a:ext cx="8077200" cy="2962275"/>
          </a:xfrm>
          <a:prstGeom prst="rect">
            <a:avLst/>
          </a:prstGeom>
        </p:spPr>
      </p:pic>
      <p:pic>
        <p:nvPicPr>
          <p:cNvPr id="6" name="Imagem 5"/>
          <p:cNvPicPr>
            <a:picLocks noChangeAspect="1"/>
          </p:cNvPicPr>
          <p:nvPr/>
        </p:nvPicPr>
        <p:blipFill>
          <a:blip r:embed="rId3"/>
          <a:stretch>
            <a:fillRect/>
          </a:stretch>
        </p:blipFill>
        <p:spPr>
          <a:xfrm>
            <a:off x="3632827" y="3870538"/>
            <a:ext cx="8077200" cy="2428875"/>
          </a:xfrm>
          <a:prstGeom prst="rect">
            <a:avLst/>
          </a:prstGeom>
        </p:spPr>
      </p:pic>
    </p:spTree>
    <p:extLst>
      <p:ext uri="{BB962C8B-B14F-4D97-AF65-F5344CB8AC3E}">
        <p14:creationId xmlns:p14="http://schemas.microsoft.com/office/powerpoint/2010/main" val="22977521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352137"/>
            <a:ext cx="5408579"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novos tipo de conteúdo: agrega valor ao registro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 name="Espaço Reservado para Conteúdo 2"/>
          <p:cNvSpPr>
            <a:spLocks noGrp="1"/>
          </p:cNvSpPr>
          <p:nvPr>
            <p:ph idx="1"/>
          </p:nvPr>
        </p:nvSpPr>
        <p:spPr/>
        <p:txBody>
          <a:bodyPr/>
          <a:lstStyle/>
          <a:p>
            <a:endParaRPr lang="pt-BR"/>
          </a:p>
        </p:txBody>
      </p:sp>
      <p:pic>
        <p:nvPicPr>
          <p:cNvPr id="8" name="Imagem 7"/>
          <p:cNvPicPr>
            <a:picLocks noChangeAspect="1"/>
          </p:cNvPicPr>
          <p:nvPr/>
        </p:nvPicPr>
        <p:blipFill>
          <a:blip r:embed="rId2"/>
          <a:stretch>
            <a:fillRect/>
          </a:stretch>
        </p:blipFill>
        <p:spPr>
          <a:xfrm>
            <a:off x="3824618" y="1816100"/>
            <a:ext cx="7358494" cy="4173220"/>
          </a:xfrm>
          <a:prstGeom prst="rect">
            <a:avLst/>
          </a:prstGeom>
        </p:spPr>
      </p:pic>
      <p:sp>
        <p:nvSpPr>
          <p:cNvPr id="10" name="Title 1"/>
          <p:cNvSpPr txBox="1">
            <a:spLocks/>
          </p:cNvSpPr>
          <p:nvPr/>
        </p:nvSpPr>
        <p:spPr>
          <a:xfrm>
            <a:off x="256032" y="1142999"/>
            <a:ext cx="2834640" cy="465162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kern="1200" cap="none" spc="0" baseline="0">
                <a:ln w="0"/>
                <a:solidFill>
                  <a:schemeClr val="accent2">
                    <a:lumMod val="50000"/>
                  </a:schemeClr>
                </a:solidFill>
                <a:effectLst>
                  <a:outerShdw blurRad="38100" dist="25400" dir="5400000" algn="ctr" rotWithShape="0">
                    <a:srgbClr val="6E747A">
                      <a:alpha val="43000"/>
                    </a:srgbClr>
                  </a:outerShdw>
                </a:effectLst>
                <a:latin typeface="+mj-lt"/>
                <a:ea typeface="+mj-ea"/>
                <a:cs typeface="+mj-cs"/>
              </a:defRPr>
            </a:lvl1pPr>
          </a:lstStyle>
          <a:p>
            <a:r>
              <a:rPr lang="pt-BR" sz="2400" b="1" dirty="0" smtClean="0">
                <a:solidFill>
                  <a:srgbClr val="9A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t>Diversidade</a:t>
            </a:r>
            <a:br>
              <a:rPr lang="pt-BR" sz="2400" b="1" dirty="0" smtClean="0">
                <a:solidFill>
                  <a:srgbClr val="9A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br>
            <a:r>
              <a:rPr lang="pt-BR" sz="2400" b="1" dirty="0" smtClean="0">
                <a:solidFill>
                  <a:srgbClr val="9A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t>de imagens associadas a um registro</a:t>
            </a:r>
            <a:br>
              <a:rPr lang="pt-BR" sz="2400" b="1" dirty="0" smtClean="0">
                <a:solidFill>
                  <a:srgbClr val="9A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br>
            <a:r>
              <a:rPr lang="pt-BR" sz="2400" b="1" dirty="0" smtClean="0">
                <a:solidFill>
                  <a:srgbClr val="9A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2400" b="1" dirty="0" smtClean="0">
                <a:solidFill>
                  <a:srgbClr val="9A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br>
            <a:r>
              <a:rPr lang="pt-BR" sz="2400" b="1" dirty="0" smtClean="0">
                <a:solidFill>
                  <a:schemeClr val="accent4">
                    <a:lumMod val="75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rPr>
              <a:t>enriquece a informação</a:t>
            </a:r>
            <a:r>
              <a:rPr lang="pt-BR" sz="2400" dirty="0" smtClean="0">
                <a:solidFill>
                  <a:schemeClr val="accent4">
                    <a:lumMod val="75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2400" dirty="0" smtClean="0">
                <a:solidFill>
                  <a:schemeClr val="accent4">
                    <a:lumMod val="75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rPr>
            </a:br>
            <a:r>
              <a:rPr lang="pt-BR" sz="2400" dirty="0" smtClean="0">
                <a:effectLst/>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2400" dirty="0" smtClean="0">
                <a:effectLst/>
                <a:latin typeface="Open Sans Condensed" panose="020B0806030504020204" pitchFamily="34" charset="0"/>
                <a:ea typeface="Open Sans Condensed" panose="020B0806030504020204" pitchFamily="34" charset="0"/>
                <a:cs typeface="Open Sans Condensed" panose="020B0806030504020204" pitchFamily="34" charset="0"/>
              </a:rPr>
            </a:br>
            <a:r>
              <a:rPr lang="pt-BR" sz="1800" b="1" strike="sngStrike" dirty="0" smtClean="0">
                <a:effectLst/>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1800" b="1" strike="sngStrike" dirty="0" smtClean="0">
                <a:effectLst/>
                <a:latin typeface="Open Sans Condensed" panose="020B0806030504020204" pitchFamily="34" charset="0"/>
                <a:ea typeface="Open Sans Condensed" panose="020B0806030504020204" pitchFamily="34" charset="0"/>
                <a:cs typeface="Open Sans Condensed" panose="020B0806030504020204" pitchFamily="34" charset="0"/>
              </a:rPr>
            </a:br>
            <a:endParaRPr lang="pt-BR" sz="1400" b="1" strike="sngStrike" dirty="0">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3788832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352137"/>
            <a:ext cx="5408579"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novos tipo de conteúdo: agrega valor ao registro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0" name="Title 1"/>
          <p:cNvSpPr txBox="1">
            <a:spLocks/>
          </p:cNvSpPr>
          <p:nvPr/>
        </p:nvSpPr>
        <p:spPr>
          <a:xfrm>
            <a:off x="256032" y="1142999"/>
            <a:ext cx="2834640" cy="465162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kern="1200" cap="none" spc="0" baseline="0">
                <a:ln w="0"/>
                <a:solidFill>
                  <a:schemeClr val="accent2">
                    <a:lumMod val="50000"/>
                  </a:schemeClr>
                </a:solidFill>
                <a:effectLst>
                  <a:outerShdw blurRad="38100" dist="25400" dir="5400000" algn="ctr" rotWithShape="0">
                    <a:srgbClr val="6E747A">
                      <a:alpha val="43000"/>
                    </a:srgbClr>
                  </a:outerShdw>
                </a:effectLst>
                <a:latin typeface="+mj-lt"/>
                <a:ea typeface="+mj-ea"/>
                <a:cs typeface="+mj-cs"/>
              </a:defRPr>
            </a:lvl1pPr>
          </a:lstStyle>
          <a:p>
            <a:r>
              <a:rPr lang="pt-BR" sz="2400" b="1" dirty="0" smtClean="0">
                <a:solidFill>
                  <a:srgbClr val="9A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t>Diversidade</a:t>
            </a:r>
            <a:br>
              <a:rPr lang="pt-BR" sz="2400" b="1" dirty="0" smtClean="0">
                <a:solidFill>
                  <a:srgbClr val="9A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br>
            <a:r>
              <a:rPr lang="pt-BR" sz="2400" b="1" dirty="0" smtClean="0">
                <a:solidFill>
                  <a:srgbClr val="9A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t>de imagens associadas a um registro</a:t>
            </a:r>
            <a:br>
              <a:rPr lang="pt-BR" sz="2400" b="1" dirty="0" smtClean="0">
                <a:solidFill>
                  <a:srgbClr val="9A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br>
            <a:r>
              <a:rPr lang="pt-BR" sz="2400" b="1" dirty="0" smtClean="0">
                <a:solidFill>
                  <a:srgbClr val="9A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2400" b="1" dirty="0" smtClean="0">
                <a:solidFill>
                  <a:srgbClr val="9A0000"/>
                </a:solidFill>
                <a:effectLst/>
                <a:latin typeface="Open Sans Condensed" panose="020B0806030504020204" pitchFamily="34" charset="0"/>
                <a:ea typeface="Open Sans Condensed" panose="020B0806030504020204" pitchFamily="34" charset="0"/>
                <a:cs typeface="Open Sans Condensed" panose="020B0806030504020204" pitchFamily="34" charset="0"/>
              </a:rPr>
            </a:br>
            <a:r>
              <a:rPr lang="pt-BR" sz="2400" b="1" dirty="0" smtClean="0">
                <a:solidFill>
                  <a:schemeClr val="accent4">
                    <a:lumMod val="75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rPr>
              <a:t>enriquece a informação</a:t>
            </a:r>
          </a:p>
          <a:p>
            <a:endParaRPr lang="pt-BR" sz="2400" b="1" dirty="0">
              <a:solidFill>
                <a:schemeClr val="accent4">
                  <a:lumMod val="75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a:p>
            <a:r>
              <a:rPr lang="pt-BR" sz="2400" b="1" dirty="0" smtClean="0">
                <a:solidFill>
                  <a:schemeClr val="accent4">
                    <a:lumMod val="75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rPr>
              <a:t>imagens de diferentes herbários associadas ao mesmo registro</a:t>
            </a:r>
            <a:r>
              <a:rPr lang="pt-BR" sz="2400" dirty="0" smtClean="0">
                <a:solidFill>
                  <a:schemeClr val="accent4">
                    <a:lumMod val="75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2400" dirty="0" smtClean="0">
                <a:solidFill>
                  <a:schemeClr val="accent4">
                    <a:lumMod val="75000"/>
                  </a:schemeClr>
                </a:solidFill>
                <a:effectLst/>
                <a:latin typeface="Open Sans Condensed" panose="020B0806030504020204" pitchFamily="34" charset="0"/>
                <a:ea typeface="Open Sans Condensed" panose="020B0806030504020204" pitchFamily="34" charset="0"/>
                <a:cs typeface="Open Sans Condensed" panose="020B0806030504020204" pitchFamily="34" charset="0"/>
              </a:rPr>
            </a:br>
            <a:r>
              <a:rPr lang="pt-BR" sz="2400" dirty="0" smtClean="0">
                <a:effectLst/>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2400" dirty="0" smtClean="0">
                <a:effectLst/>
                <a:latin typeface="Open Sans Condensed" panose="020B0806030504020204" pitchFamily="34" charset="0"/>
                <a:ea typeface="Open Sans Condensed" panose="020B0806030504020204" pitchFamily="34" charset="0"/>
                <a:cs typeface="Open Sans Condensed" panose="020B0806030504020204" pitchFamily="34" charset="0"/>
              </a:rPr>
            </a:br>
            <a:r>
              <a:rPr lang="pt-BR" sz="1800" b="1" strike="sngStrike" dirty="0" smtClean="0">
                <a:effectLst/>
                <a:latin typeface="Open Sans Condensed" panose="020B0806030504020204" pitchFamily="34" charset="0"/>
                <a:ea typeface="Open Sans Condensed" panose="020B0806030504020204" pitchFamily="34" charset="0"/>
                <a:cs typeface="Open Sans Condensed" panose="020B0806030504020204" pitchFamily="34" charset="0"/>
              </a:rPr>
              <a:t/>
            </a:r>
            <a:br>
              <a:rPr lang="pt-BR" sz="1800" b="1" strike="sngStrike" dirty="0" smtClean="0">
                <a:effectLst/>
                <a:latin typeface="Open Sans Condensed" panose="020B0806030504020204" pitchFamily="34" charset="0"/>
                <a:ea typeface="Open Sans Condensed" panose="020B0806030504020204" pitchFamily="34" charset="0"/>
                <a:cs typeface="Open Sans Condensed" panose="020B0806030504020204" pitchFamily="34" charset="0"/>
              </a:rPr>
            </a:br>
            <a:endParaRPr lang="pt-BR" sz="1400" b="1" strike="sngStrike" dirty="0">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2" name="Imagem 1"/>
          <p:cNvPicPr>
            <a:picLocks noChangeAspect="1"/>
          </p:cNvPicPr>
          <p:nvPr/>
        </p:nvPicPr>
        <p:blipFill>
          <a:blip r:embed="rId2"/>
          <a:stretch>
            <a:fillRect/>
          </a:stretch>
        </p:blipFill>
        <p:spPr>
          <a:xfrm>
            <a:off x="3455162" y="752247"/>
            <a:ext cx="8420100" cy="2262419"/>
          </a:xfrm>
          <a:prstGeom prst="rect">
            <a:avLst/>
          </a:prstGeom>
        </p:spPr>
      </p:pic>
      <p:sp>
        <p:nvSpPr>
          <p:cNvPr id="6" name="CaixaDeTexto 5"/>
          <p:cNvSpPr txBox="1"/>
          <p:nvPr/>
        </p:nvSpPr>
        <p:spPr>
          <a:xfrm>
            <a:off x="9747885" y="2706889"/>
            <a:ext cx="678815" cy="307777"/>
          </a:xfrm>
          <a:prstGeom prst="rect">
            <a:avLst/>
          </a:prstGeom>
          <a:noFill/>
        </p:spPr>
        <p:txBody>
          <a:bodyPr wrap="square" rtlCol="0">
            <a:spAutoFit/>
          </a:bodyPr>
          <a:lstStyle/>
          <a:p>
            <a:r>
              <a:rPr lang="pt-BR" sz="1400" dirty="0" smtClean="0">
                <a:latin typeface="Open Sans Condensed" panose="020B0806030504020204" pitchFamily="34" charset="0"/>
                <a:ea typeface="Open Sans Condensed" panose="020B0806030504020204" pitchFamily="34" charset="0"/>
                <a:cs typeface="Open Sans Condensed" panose="020B0806030504020204" pitchFamily="34" charset="0"/>
              </a:rPr>
              <a:t>FURB</a:t>
            </a:r>
            <a:endParaRPr lang="pt-BR" sz="1400"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1" name="CaixaDeTexto 10"/>
          <p:cNvSpPr txBox="1"/>
          <p:nvPr/>
        </p:nvSpPr>
        <p:spPr>
          <a:xfrm>
            <a:off x="10892345" y="2764587"/>
            <a:ext cx="678815" cy="307777"/>
          </a:xfrm>
          <a:prstGeom prst="rect">
            <a:avLst/>
          </a:prstGeom>
          <a:noFill/>
        </p:spPr>
        <p:txBody>
          <a:bodyPr wrap="square" rtlCol="0">
            <a:spAutoFit/>
          </a:bodyPr>
          <a:lstStyle/>
          <a:p>
            <a:r>
              <a:rPr lang="pt-BR" sz="1400" dirty="0" smtClean="0">
                <a:latin typeface="Open Sans Condensed" panose="020B0806030504020204" pitchFamily="34" charset="0"/>
                <a:ea typeface="Open Sans Condensed" panose="020B0806030504020204" pitchFamily="34" charset="0"/>
                <a:cs typeface="Open Sans Condensed" panose="020B0806030504020204" pitchFamily="34" charset="0"/>
              </a:rPr>
              <a:t>UEC</a:t>
            </a:r>
            <a:endParaRPr lang="pt-BR" sz="1400"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21467163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chor="b">
            <a:normAutofit/>
          </a:bodyPr>
          <a:lstStyle/>
          <a:p>
            <a:pPr marL="0" indent="0">
              <a:buNone/>
            </a:pPr>
            <a:r>
              <a:rPr lang="pt-BR" sz="3600" dirty="0" smtClean="0">
                <a:solidFill>
                  <a:schemeClr val="bg1">
                    <a:lumMod val="75000"/>
                  </a:schemeClr>
                </a:solidFill>
              </a:rPr>
              <a:t>contexto</a:t>
            </a:r>
          </a:p>
          <a:p>
            <a:pPr marL="0" indent="0">
              <a:buNone/>
            </a:pPr>
            <a:r>
              <a:rPr lang="pt-BR" sz="3600" dirty="0" smtClean="0">
                <a:solidFill>
                  <a:schemeClr val="bg1">
                    <a:lumMod val="75000"/>
                  </a:schemeClr>
                </a:solidFill>
              </a:rPr>
              <a:t>padrões</a:t>
            </a:r>
          </a:p>
          <a:p>
            <a:pPr marL="0" indent="0">
              <a:buNone/>
            </a:pPr>
            <a:r>
              <a:rPr lang="pt-BR" sz="3600" dirty="0" smtClean="0">
                <a:solidFill>
                  <a:schemeClr val="bg1">
                    <a:lumMod val="75000"/>
                  </a:schemeClr>
                </a:solidFill>
              </a:rPr>
              <a:t>processo</a:t>
            </a:r>
          </a:p>
          <a:p>
            <a:pPr marL="0" indent="0">
              <a:buNone/>
            </a:pPr>
            <a:r>
              <a:rPr lang="pt-BR" sz="3600" dirty="0" smtClean="0">
                <a:solidFill>
                  <a:schemeClr val="bg1">
                    <a:lumMod val="75000"/>
                  </a:schemeClr>
                </a:solidFill>
              </a:rPr>
              <a:t>conteúdo</a:t>
            </a:r>
          </a:p>
          <a:p>
            <a:pPr marL="0" indent="0">
              <a:buNone/>
            </a:pPr>
            <a:r>
              <a:rPr lang="pt-BR" sz="3600" dirty="0" smtClean="0">
                <a:solidFill>
                  <a:srgbClr val="9A0000"/>
                </a:solidFill>
              </a:rPr>
              <a:t>ferramentas e usos</a:t>
            </a:r>
          </a:p>
          <a:p>
            <a:pPr marL="0" indent="0">
              <a:buNone/>
            </a:pPr>
            <a:r>
              <a:rPr lang="pt-BR" sz="3600" dirty="0" smtClean="0">
                <a:solidFill>
                  <a:schemeClr val="bg1">
                    <a:lumMod val="75000"/>
                  </a:schemeClr>
                </a:solidFill>
              </a:rPr>
              <a:t>estatísticas</a:t>
            </a:r>
            <a:endParaRPr lang="pt-BR" sz="3600" dirty="0">
              <a:solidFill>
                <a:schemeClr val="bg1">
                  <a:lumMod val="75000"/>
                </a:schemeClr>
              </a:solidFill>
            </a:endParaRPr>
          </a:p>
        </p:txBody>
      </p:sp>
    </p:spTree>
    <p:extLst>
      <p:ext uri="{BB962C8B-B14F-4D97-AF65-F5344CB8AC3E}">
        <p14:creationId xmlns:p14="http://schemas.microsoft.com/office/powerpoint/2010/main" val="23952989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dirty="0" smtClean="0">
                <a:solidFill>
                  <a:srgbClr val="9A0000"/>
                </a:solidFill>
                <a:effectLst/>
              </a:rPr>
              <a:t>interface administrativa</a:t>
            </a:r>
            <a:br>
              <a:rPr lang="pt-BR" sz="2800" dirty="0" smtClean="0">
                <a:solidFill>
                  <a:srgbClr val="9A0000"/>
                </a:solidFill>
                <a:effectLst/>
              </a:rPr>
            </a:br>
            <a:r>
              <a:rPr lang="pt-BR" sz="2800" dirty="0" smtClean="0">
                <a:solidFill>
                  <a:srgbClr val="9A0000"/>
                </a:solidFill>
                <a:effectLst/>
              </a:rPr>
              <a:t/>
            </a:r>
            <a:br>
              <a:rPr lang="pt-BR" sz="2800" dirty="0" smtClean="0">
                <a:solidFill>
                  <a:srgbClr val="9A0000"/>
                </a:solidFill>
                <a:effectLst/>
              </a:rPr>
            </a:br>
            <a:r>
              <a:rPr lang="pt-BR" sz="2000" dirty="0" smtClean="0">
                <a:effectLst/>
              </a:rPr>
              <a:t>auxilia a coleção a gerenciar seu acervo</a:t>
            </a:r>
            <a:br>
              <a:rPr lang="pt-BR" sz="2000" dirty="0" smtClean="0">
                <a:effectLst/>
              </a:rPr>
            </a:br>
            <a:r>
              <a:rPr lang="pt-BR" sz="2000" dirty="0">
                <a:effectLst/>
              </a:rPr>
              <a:t/>
            </a:r>
            <a:br>
              <a:rPr lang="pt-BR" sz="2000" dirty="0">
                <a:effectLst/>
              </a:rPr>
            </a:br>
            <a:r>
              <a:rPr lang="pt-BR" sz="2000" dirty="0" smtClean="0">
                <a:effectLst/>
              </a:rPr>
              <a:t>olhando para o acervo de imagens</a:t>
            </a:r>
            <a:endParaRPr lang="pt-BR" sz="2000" dirty="0">
              <a:effectLst/>
            </a:endParaRPr>
          </a:p>
        </p:txBody>
      </p:sp>
      <p:sp>
        <p:nvSpPr>
          <p:cNvPr id="5" name="CaixaDeTexto 2"/>
          <p:cNvSpPr txBox="1"/>
          <p:nvPr/>
        </p:nvSpPr>
        <p:spPr>
          <a:xfrm>
            <a:off x="831" y="6104717"/>
            <a:ext cx="8313609"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reflora.cria.org.br/admin</a:t>
            </a:r>
          </a:p>
        </p:txBody>
      </p:sp>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ferramentas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 name="Espaço Reservado para Conteúdo 2"/>
          <p:cNvSpPr>
            <a:spLocks noGrp="1"/>
          </p:cNvSpPr>
          <p:nvPr>
            <p:ph idx="1"/>
          </p:nvPr>
        </p:nvSpPr>
        <p:spPr/>
        <p:txBody>
          <a:bodyPr/>
          <a:lstStyle/>
          <a:p>
            <a:endParaRPr lang="pt-BR" dirty="0"/>
          </a:p>
        </p:txBody>
      </p:sp>
      <p:pic>
        <p:nvPicPr>
          <p:cNvPr id="10" name="Imagem 9"/>
          <p:cNvPicPr>
            <a:picLocks noChangeAspect="1"/>
          </p:cNvPicPr>
          <p:nvPr/>
        </p:nvPicPr>
        <p:blipFill>
          <a:blip r:embed="rId3"/>
          <a:stretch>
            <a:fillRect/>
          </a:stretch>
        </p:blipFill>
        <p:spPr>
          <a:xfrm>
            <a:off x="4012143" y="2127123"/>
            <a:ext cx="7172325" cy="3857625"/>
          </a:xfrm>
          <a:prstGeom prst="rect">
            <a:avLst/>
          </a:prstGeom>
        </p:spPr>
      </p:pic>
      <p:pic>
        <p:nvPicPr>
          <p:cNvPr id="11" name="Imagem 10"/>
          <p:cNvPicPr>
            <a:picLocks noChangeAspect="1"/>
          </p:cNvPicPr>
          <p:nvPr/>
        </p:nvPicPr>
        <p:blipFill>
          <a:blip r:embed="rId4"/>
          <a:stretch>
            <a:fillRect/>
          </a:stretch>
        </p:blipFill>
        <p:spPr>
          <a:xfrm>
            <a:off x="4012143" y="1734044"/>
            <a:ext cx="7171200" cy="4039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t">
            <a:normAutofit/>
          </a:bodyPr>
          <a:lstStyle/>
          <a:p>
            <a:r>
              <a:rPr lang="pt-BR" sz="3200" b="1" dirty="0" smtClean="0">
                <a:solidFill>
                  <a:srgbClr val="9A0000"/>
                </a:solidFill>
                <a:effectLst/>
              </a:rPr>
              <a:t>rede</a:t>
            </a:r>
            <a:br>
              <a:rPr lang="pt-BR" sz="3200" b="1" dirty="0" smtClean="0">
                <a:solidFill>
                  <a:srgbClr val="9A0000"/>
                </a:solidFill>
                <a:effectLst/>
              </a:rPr>
            </a:br>
            <a:r>
              <a:rPr lang="pt-BR" sz="3200" b="1" i="1" dirty="0" smtClean="0">
                <a:solidFill>
                  <a:srgbClr val="9A0000"/>
                </a:solidFill>
                <a:effectLst/>
              </a:rPr>
              <a:t>species</a:t>
            </a:r>
            <a:r>
              <a:rPr lang="pt-BR" sz="3200" b="1" dirty="0" smtClean="0">
                <a:solidFill>
                  <a:srgbClr val="9A0000"/>
                </a:solidFill>
                <a:effectLst/>
              </a:rPr>
              <a:t>Link</a:t>
            </a:r>
            <a:r>
              <a:rPr lang="pt-BR" sz="3200" b="1" dirty="0" smtClean="0">
                <a:effectLst/>
              </a:rPr>
              <a:t/>
            </a:r>
            <a:br>
              <a:rPr lang="pt-BR" sz="3200" b="1" dirty="0" smtClean="0">
                <a:effectLst/>
              </a:rPr>
            </a:br>
            <a:r>
              <a:rPr lang="pt-BR" sz="3200" b="1" dirty="0" smtClean="0">
                <a:effectLst/>
              </a:rPr>
              <a:t/>
            </a:r>
            <a:br>
              <a:rPr lang="pt-BR" sz="3200" b="1" dirty="0" smtClean="0">
                <a:effectLst/>
              </a:rPr>
            </a:br>
            <a:r>
              <a:rPr lang="pt-BR" sz="2400" b="1" dirty="0" smtClean="0">
                <a:effectLst/>
              </a:rPr>
              <a:t>abrangência nacional</a:t>
            </a:r>
            <a:br>
              <a:rPr lang="pt-BR" sz="2400" b="1" dirty="0" smtClean="0">
                <a:effectLst/>
              </a:rPr>
            </a:br>
            <a:r>
              <a:rPr lang="pt-BR" sz="2400" b="1" dirty="0">
                <a:effectLst/>
              </a:rPr>
              <a:t/>
            </a:r>
            <a:br>
              <a:rPr lang="pt-BR" sz="2400" b="1" dirty="0">
                <a:effectLst/>
              </a:rPr>
            </a:br>
            <a:r>
              <a:rPr lang="pt-BR" sz="2400" dirty="0" smtClean="0">
                <a:effectLst/>
              </a:rPr>
              <a:t>~ 500 </a:t>
            </a:r>
            <a:r>
              <a:rPr lang="pt-BR" sz="2400" i="1" dirty="0" err="1" smtClean="0">
                <a:effectLst/>
              </a:rPr>
              <a:t>datasets</a:t>
            </a:r>
            <a:r>
              <a:rPr lang="pt-BR" sz="2400" i="1" dirty="0" smtClean="0">
                <a:effectLst/>
              </a:rPr>
              <a:t> </a:t>
            </a:r>
            <a:r>
              <a:rPr lang="pt-BR" sz="2400" dirty="0">
                <a:effectLst/>
              </a:rPr>
              <a:t/>
            </a:r>
            <a:br>
              <a:rPr lang="pt-BR" sz="2400" dirty="0">
                <a:effectLst/>
              </a:rPr>
            </a:br>
            <a:r>
              <a:rPr lang="pt-BR" sz="2400" dirty="0" smtClean="0">
                <a:effectLst/>
              </a:rPr>
              <a:t/>
            </a:r>
            <a:br>
              <a:rPr lang="pt-BR" sz="2400" dirty="0" smtClean="0">
                <a:effectLst/>
              </a:rPr>
            </a:br>
            <a:r>
              <a:rPr lang="pt-BR" sz="2000" dirty="0" smtClean="0">
                <a:effectLst/>
              </a:rPr>
              <a:t>sendo 40 </a:t>
            </a:r>
            <a:r>
              <a:rPr lang="pt-BR" sz="2000" b="1" dirty="0" smtClean="0">
                <a:effectLst/>
              </a:rPr>
              <a:t>do exterior</a:t>
            </a:r>
            <a:endParaRPr lang="pt-BR" sz="2000" b="1" dirty="0">
              <a:effectLst/>
            </a:endParaRPr>
          </a:p>
        </p:txBody>
      </p:sp>
      <p:sp>
        <p:nvSpPr>
          <p:cNvPr id="6" name="CaixaDeTexto 5"/>
          <p:cNvSpPr txBox="1"/>
          <p:nvPr/>
        </p:nvSpPr>
        <p:spPr>
          <a:xfrm>
            <a:off x="832" y="6113953"/>
            <a:ext cx="3442584"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splink.org.br/</a:t>
            </a:r>
            <a:r>
              <a:rPr lang="pt-BR" sz="1400" i="1" dirty="0" err="1"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showNetwork</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5" name="TextBox 4"/>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contexto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7" name="Espaço Reservado para Conteúdo 6"/>
          <p:cNvPicPr>
            <a:picLocks noGrp="1" noChangeAspect="1"/>
          </p:cNvPicPr>
          <p:nvPr>
            <p:ph idx="1"/>
          </p:nvPr>
        </p:nvPicPr>
        <p:blipFill>
          <a:blip r:embed="rId3"/>
          <a:stretch>
            <a:fillRect/>
          </a:stretch>
        </p:blipFill>
        <p:spPr>
          <a:xfrm>
            <a:off x="4168788" y="863600"/>
            <a:ext cx="6715099" cy="5121275"/>
          </a:xfrm>
          <a:prstGeom prst="rect">
            <a:avLst/>
          </a:prstGeom>
        </p:spPr>
      </p:pic>
    </p:spTree>
    <p:extLst>
      <p:ext uri="{BB962C8B-B14F-4D97-AF65-F5344CB8AC3E}">
        <p14:creationId xmlns:p14="http://schemas.microsoft.com/office/powerpoint/2010/main" val="1180355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dirty="0" smtClean="0">
                <a:solidFill>
                  <a:srgbClr val="9A0000"/>
                </a:solidFill>
                <a:effectLst/>
              </a:rPr>
              <a:t>interface administrativa</a:t>
            </a:r>
            <a:br>
              <a:rPr lang="pt-BR" sz="2800" dirty="0" smtClean="0">
                <a:solidFill>
                  <a:srgbClr val="9A0000"/>
                </a:solidFill>
                <a:effectLst/>
              </a:rPr>
            </a:br>
            <a:r>
              <a:rPr lang="pt-BR" sz="2800" dirty="0" smtClean="0">
                <a:solidFill>
                  <a:srgbClr val="9A0000"/>
                </a:solidFill>
                <a:effectLst/>
              </a:rPr>
              <a:t/>
            </a:r>
            <a:br>
              <a:rPr lang="pt-BR" sz="2800" dirty="0" smtClean="0">
                <a:solidFill>
                  <a:srgbClr val="9A0000"/>
                </a:solidFill>
                <a:effectLst/>
              </a:rPr>
            </a:br>
            <a:r>
              <a:rPr lang="pt-BR" sz="2000" dirty="0" smtClean="0">
                <a:effectLst/>
              </a:rPr>
              <a:t>auxilia a coleção a gerenciar seu acervo</a:t>
            </a:r>
            <a:br>
              <a:rPr lang="pt-BR" sz="2000" dirty="0" smtClean="0">
                <a:effectLst/>
              </a:rPr>
            </a:br>
            <a:r>
              <a:rPr lang="pt-BR" sz="2000" dirty="0">
                <a:effectLst/>
              </a:rPr>
              <a:t/>
            </a:r>
            <a:br>
              <a:rPr lang="pt-BR" sz="2000" dirty="0">
                <a:effectLst/>
              </a:rPr>
            </a:br>
            <a:r>
              <a:rPr lang="pt-BR" sz="2000" dirty="0" smtClean="0">
                <a:effectLst/>
              </a:rPr>
              <a:t>informações específicas para cada coleção</a:t>
            </a:r>
            <a:endParaRPr lang="pt-BR" sz="2000" dirty="0">
              <a:effectLst/>
            </a:endParaRPr>
          </a:p>
        </p:txBody>
      </p:sp>
      <p:sp>
        <p:nvSpPr>
          <p:cNvPr id="5" name="CaixaDeTexto 2"/>
          <p:cNvSpPr txBox="1"/>
          <p:nvPr/>
        </p:nvSpPr>
        <p:spPr>
          <a:xfrm>
            <a:off x="831" y="6104717"/>
            <a:ext cx="8313609"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reflora.cria.org.br/admin</a:t>
            </a:r>
          </a:p>
        </p:txBody>
      </p:sp>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ferramentas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 name="Espaço Reservado para Conteúdo 2"/>
          <p:cNvSpPr>
            <a:spLocks noGrp="1"/>
          </p:cNvSpPr>
          <p:nvPr>
            <p:ph idx="1"/>
          </p:nvPr>
        </p:nvSpPr>
        <p:spPr/>
        <p:txBody>
          <a:bodyPr/>
          <a:lstStyle/>
          <a:p>
            <a:endParaRPr lang="pt-BR" dirty="0"/>
          </a:p>
        </p:txBody>
      </p:sp>
      <p:pic>
        <p:nvPicPr>
          <p:cNvPr id="4" name="Imagem 3"/>
          <p:cNvPicPr>
            <a:picLocks noChangeAspect="1"/>
          </p:cNvPicPr>
          <p:nvPr/>
        </p:nvPicPr>
        <p:blipFill>
          <a:blip r:embed="rId3"/>
          <a:stretch>
            <a:fillRect/>
          </a:stretch>
        </p:blipFill>
        <p:spPr>
          <a:xfrm>
            <a:off x="3954993" y="1796583"/>
            <a:ext cx="7143750" cy="4248150"/>
          </a:xfrm>
          <a:prstGeom prst="rect">
            <a:avLst/>
          </a:prstGeom>
        </p:spPr>
      </p:pic>
    </p:spTree>
    <p:extLst>
      <p:ext uri="{BB962C8B-B14F-4D97-AF65-F5344CB8AC3E}">
        <p14:creationId xmlns:p14="http://schemas.microsoft.com/office/powerpoint/2010/main" val="36789576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dirty="0" smtClean="0">
                <a:solidFill>
                  <a:srgbClr val="9A0000"/>
                </a:solidFill>
                <a:effectLst/>
              </a:rPr>
              <a:t>interface administrativa</a:t>
            </a:r>
            <a:br>
              <a:rPr lang="pt-BR" sz="2800" dirty="0" smtClean="0">
                <a:solidFill>
                  <a:srgbClr val="9A0000"/>
                </a:solidFill>
                <a:effectLst/>
              </a:rPr>
            </a:br>
            <a:r>
              <a:rPr lang="pt-BR" sz="2800" dirty="0" smtClean="0">
                <a:solidFill>
                  <a:srgbClr val="9A0000"/>
                </a:solidFill>
                <a:effectLst/>
              </a:rPr>
              <a:t/>
            </a:r>
            <a:br>
              <a:rPr lang="pt-BR" sz="2800" dirty="0" smtClean="0">
                <a:solidFill>
                  <a:srgbClr val="9A0000"/>
                </a:solidFill>
                <a:effectLst/>
              </a:rPr>
            </a:br>
            <a:r>
              <a:rPr lang="pt-BR" sz="2000" dirty="0" smtClean="0">
                <a:effectLst/>
              </a:rPr>
              <a:t>auxilia a coleção a gerenciar seu acervo</a:t>
            </a:r>
            <a:br>
              <a:rPr lang="pt-BR" sz="2000" dirty="0" smtClean="0">
                <a:effectLst/>
              </a:rPr>
            </a:br>
            <a:r>
              <a:rPr lang="pt-BR" sz="2000" dirty="0">
                <a:effectLst/>
              </a:rPr>
              <a:t/>
            </a:r>
            <a:br>
              <a:rPr lang="pt-BR" sz="2000" dirty="0">
                <a:effectLst/>
              </a:rPr>
            </a:br>
            <a:r>
              <a:rPr lang="pt-BR" sz="2000" dirty="0" smtClean="0">
                <a:effectLst/>
              </a:rPr>
              <a:t/>
            </a:r>
            <a:br>
              <a:rPr lang="pt-BR" sz="2000" dirty="0" smtClean="0">
                <a:effectLst/>
              </a:rPr>
            </a:br>
            <a:r>
              <a:rPr lang="pt-BR" sz="2000" dirty="0" smtClean="0">
                <a:effectLst/>
              </a:rPr>
              <a:t>ferramentas de gerenciamento</a:t>
            </a:r>
            <a:endParaRPr lang="pt-BR" sz="2000" dirty="0">
              <a:effectLst/>
            </a:endParaRPr>
          </a:p>
        </p:txBody>
      </p:sp>
      <p:sp>
        <p:nvSpPr>
          <p:cNvPr id="5" name="CaixaDeTexto 2"/>
          <p:cNvSpPr txBox="1"/>
          <p:nvPr/>
        </p:nvSpPr>
        <p:spPr>
          <a:xfrm>
            <a:off x="831" y="6104717"/>
            <a:ext cx="8313609"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reflora.cria.org.br/admin</a:t>
            </a:r>
          </a:p>
        </p:txBody>
      </p:sp>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ferramentas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 name="Espaço Reservado para Conteúdo 2"/>
          <p:cNvSpPr>
            <a:spLocks noGrp="1"/>
          </p:cNvSpPr>
          <p:nvPr>
            <p:ph idx="1"/>
          </p:nvPr>
        </p:nvSpPr>
        <p:spPr/>
        <p:txBody>
          <a:bodyPr/>
          <a:lstStyle/>
          <a:p>
            <a:endParaRPr lang="pt-BR" dirty="0"/>
          </a:p>
        </p:txBody>
      </p:sp>
      <p:pic>
        <p:nvPicPr>
          <p:cNvPr id="10" name="Imagem 9"/>
          <p:cNvPicPr>
            <a:picLocks noChangeAspect="1"/>
          </p:cNvPicPr>
          <p:nvPr/>
        </p:nvPicPr>
        <p:blipFill>
          <a:blip r:embed="rId2"/>
          <a:stretch>
            <a:fillRect/>
          </a:stretch>
        </p:blipFill>
        <p:spPr>
          <a:xfrm>
            <a:off x="3869268" y="1765173"/>
            <a:ext cx="7353300" cy="4219575"/>
          </a:xfrm>
          <a:prstGeom prst="rect">
            <a:avLst/>
          </a:prstGeom>
        </p:spPr>
      </p:pic>
    </p:spTree>
    <p:extLst>
      <p:ext uri="{BB962C8B-B14F-4D97-AF65-F5344CB8AC3E}">
        <p14:creationId xmlns:p14="http://schemas.microsoft.com/office/powerpoint/2010/main" val="42495462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dirty="0" smtClean="0">
                <a:solidFill>
                  <a:srgbClr val="9A0000"/>
                </a:solidFill>
                <a:effectLst/>
              </a:rPr>
              <a:t>interface administrativa</a:t>
            </a:r>
            <a:br>
              <a:rPr lang="pt-BR" sz="2800" dirty="0" smtClean="0">
                <a:solidFill>
                  <a:srgbClr val="9A0000"/>
                </a:solidFill>
                <a:effectLst/>
              </a:rPr>
            </a:br>
            <a:r>
              <a:rPr lang="pt-BR" sz="2800" dirty="0" smtClean="0">
                <a:solidFill>
                  <a:srgbClr val="9A0000"/>
                </a:solidFill>
                <a:effectLst/>
              </a:rPr>
              <a:t/>
            </a:r>
            <a:br>
              <a:rPr lang="pt-BR" sz="2800" dirty="0" smtClean="0">
                <a:solidFill>
                  <a:srgbClr val="9A0000"/>
                </a:solidFill>
                <a:effectLst/>
              </a:rPr>
            </a:br>
            <a:r>
              <a:rPr lang="pt-BR" sz="2000" dirty="0" smtClean="0">
                <a:effectLst/>
              </a:rPr>
              <a:t>auxilia a coleção a gerenciar seu acervo</a:t>
            </a:r>
            <a:br>
              <a:rPr lang="pt-BR" sz="2000" dirty="0" smtClean="0">
                <a:effectLst/>
              </a:rPr>
            </a:br>
            <a:r>
              <a:rPr lang="pt-BR" sz="2000" dirty="0">
                <a:effectLst/>
              </a:rPr>
              <a:t/>
            </a:r>
            <a:br>
              <a:rPr lang="pt-BR" sz="2000" dirty="0">
                <a:effectLst/>
              </a:rPr>
            </a:br>
            <a:r>
              <a:rPr lang="pt-BR" sz="2000" dirty="0" smtClean="0">
                <a:effectLst/>
              </a:rPr>
              <a:t>informações associadas vindas do </a:t>
            </a:r>
            <a:r>
              <a:rPr lang="pt-BR" sz="2000" i="1" dirty="0" err="1" smtClean="0">
                <a:effectLst/>
              </a:rPr>
              <a:t>species</a:t>
            </a:r>
            <a:r>
              <a:rPr lang="pt-BR" sz="2000" dirty="0" err="1" smtClean="0">
                <a:effectLst/>
              </a:rPr>
              <a:t>Link</a:t>
            </a:r>
            <a:endParaRPr lang="pt-BR" sz="2000" dirty="0">
              <a:effectLst/>
            </a:endParaRPr>
          </a:p>
        </p:txBody>
      </p:sp>
      <p:sp>
        <p:nvSpPr>
          <p:cNvPr id="5" name="CaixaDeTexto 2"/>
          <p:cNvSpPr txBox="1"/>
          <p:nvPr/>
        </p:nvSpPr>
        <p:spPr>
          <a:xfrm>
            <a:off x="831" y="6104717"/>
            <a:ext cx="8313609"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reflora.cria.org.br/admin</a:t>
            </a:r>
          </a:p>
        </p:txBody>
      </p:sp>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ferramentas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8" name="Espaço Reservado para Conteúdo 7"/>
          <p:cNvPicPr>
            <a:picLocks noGrp="1" noChangeAspect="1"/>
          </p:cNvPicPr>
          <p:nvPr>
            <p:ph idx="1"/>
          </p:nvPr>
        </p:nvPicPr>
        <p:blipFill>
          <a:blip r:embed="rId2"/>
          <a:stretch>
            <a:fillRect/>
          </a:stretch>
        </p:blipFill>
        <p:spPr>
          <a:xfrm>
            <a:off x="4157635" y="1812126"/>
            <a:ext cx="7200000" cy="3912894"/>
          </a:xfrm>
          <a:prstGeom prst="rect">
            <a:avLst/>
          </a:prstGeom>
        </p:spPr>
      </p:pic>
    </p:spTree>
    <p:extLst>
      <p:ext uri="{BB962C8B-B14F-4D97-AF65-F5344CB8AC3E}">
        <p14:creationId xmlns:p14="http://schemas.microsoft.com/office/powerpoint/2010/main" val="2743326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dirty="0" smtClean="0">
                <a:solidFill>
                  <a:srgbClr val="9A0000"/>
                </a:solidFill>
                <a:effectLst/>
              </a:rPr>
              <a:t>interface administrativa</a:t>
            </a:r>
            <a:br>
              <a:rPr lang="pt-BR" sz="2800" dirty="0" smtClean="0">
                <a:solidFill>
                  <a:srgbClr val="9A0000"/>
                </a:solidFill>
                <a:effectLst/>
              </a:rPr>
            </a:br>
            <a:r>
              <a:rPr lang="pt-BR" sz="2800" dirty="0" smtClean="0">
                <a:solidFill>
                  <a:srgbClr val="9A0000"/>
                </a:solidFill>
                <a:effectLst/>
              </a:rPr>
              <a:t/>
            </a:r>
            <a:br>
              <a:rPr lang="pt-BR" sz="2800" dirty="0" smtClean="0">
                <a:solidFill>
                  <a:srgbClr val="9A0000"/>
                </a:solidFill>
                <a:effectLst/>
              </a:rPr>
            </a:br>
            <a:r>
              <a:rPr lang="pt-BR" sz="2000" dirty="0" smtClean="0">
                <a:effectLst/>
              </a:rPr>
              <a:t>auxilia a coleção a gerenciar seu acervo</a:t>
            </a:r>
            <a:br>
              <a:rPr lang="pt-BR" sz="2000" dirty="0" smtClean="0">
                <a:effectLst/>
              </a:rPr>
            </a:br>
            <a:r>
              <a:rPr lang="pt-BR" sz="2000" dirty="0">
                <a:effectLst/>
              </a:rPr>
              <a:t/>
            </a:r>
            <a:br>
              <a:rPr lang="pt-BR" sz="2000" dirty="0">
                <a:effectLst/>
              </a:rPr>
            </a:br>
            <a:r>
              <a:rPr lang="pt-BR" sz="2000" dirty="0" smtClean="0">
                <a:effectLst/>
              </a:rPr>
              <a:t>informações sobre a imagem</a:t>
            </a:r>
            <a:endParaRPr lang="pt-BR" sz="2000" dirty="0">
              <a:effectLst/>
            </a:endParaRPr>
          </a:p>
        </p:txBody>
      </p:sp>
      <p:sp>
        <p:nvSpPr>
          <p:cNvPr id="5" name="CaixaDeTexto 2"/>
          <p:cNvSpPr txBox="1"/>
          <p:nvPr/>
        </p:nvSpPr>
        <p:spPr>
          <a:xfrm>
            <a:off x="831" y="6104717"/>
            <a:ext cx="8313609"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reflora.cria.org.br/admin</a:t>
            </a:r>
          </a:p>
        </p:txBody>
      </p:sp>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ferramentas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8" name="Espaço Reservado para Conteúdo 7"/>
          <p:cNvPicPr>
            <a:picLocks noGrp="1" noChangeAspect="1"/>
          </p:cNvPicPr>
          <p:nvPr>
            <p:ph idx="1"/>
          </p:nvPr>
        </p:nvPicPr>
        <p:blipFill>
          <a:blip r:embed="rId2"/>
          <a:stretch>
            <a:fillRect/>
          </a:stretch>
        </p:blipFill>
        <p:spPr>
          <a:xfrm>
            <a:off x="3868738" y="2005506"/>
            <a:ext cx="7200000" cy="3912894"/>
          </a:xfrm>
          <a:prstGeom prst="rect">
            <a:avLst/>
          </a:prstGeom>
        </p:spPr>
      </p:pic>
      <p:pic>
        <p:nvPicPr>
          <p:cNvPr id="9" name="Imagem 8"/>
          <p:cNvPicPr>
            <a:picLocks noChangeAspect="1"/>
          </p:cNvPicPr>
          <p:nvPr/>
        </p:nvPicPr>
        <p:blipFill>
          <a:blip r:embed="rId3"/>
          <a:stretch>
            <a:fillRect/>
          </a:stretch>
        </p:blipFill>
        <p:spPr>
          <a:xfrm>
            <a:off x="3868738" y="1978390"/>
            <a:ext cx="7200000" cy="3932948"/>
          </a:xfrm>
          <a:prstGeom prst="rect">
            <a:avLst/>
          </a:prstGeom>
        </p:spPr>
      </p:pic>
    </p:spTree>
    <p:extLst>
      <p:ext uri="{BB962C8B-B14F-4D97-AF65-F5344CB8AC3E}">
        <p14:creationId xmlns:p14="http://schemas.microsoft.com/office/powerpoint/2010/main" val="32463687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dirty="0" smtClean="0">
                <a:solidFill>
                  <a:srgbClr val="9A0000"/>
                </a:solidFill>
                <a:effectLst/>
              </a:rPr>
              <a:t>interface administrativa</a:t>
            </a:r>
            <a:br>
              <a:rPr lang="pt-BR" sz="2800" dirty="0" smtClean="0">
                <a:solidFill>
                  <a:srgbClr val="9A0000"/>
                </a:solidFill>
                <a:effectLst/>
              </a:rPr>
            </a:br>
            <a:r>
              <a:rPr lang="pt-BR" sz="2800" dirty="0" smtClean="0">
                <a:solidFill>
                  <a:srgbClr val="9A0000"/>
                </a:solidFill>
                <a:effectLst/>
              </a:rPr>
              <a:t/>
            </a:r>
            <a:br>
              <a:rPr lang="pt-BR" sz="2800" dirty="0" smtClean="0">
                <a:solidFill>
                  <a:srgbClr val="9A0000"/>
                </a:solidFill>
                <a:effectLst/>
              </a:rPr>
            </a:br>
            <a:r>
              <a:rPr lang="pt-BR" sz="2000" dirty="0" smtClean="0">
                <a:effectLst/>
              </a:rPr>
              <a:t>auxilia a coleção a gerenciar seu acervo</a:t>
            </a:r>
            <a:br>
              <a:rPr lang="pt-BR" sz="2000" dirty="0" smtClean="0">
                <a:effectLst/>
              </a:rPr>
            </a:br>
            <a:r>
              <a:rPr lang="pt-BR" sz="2000" dirty="0">
                <a:effectLst/>
              </a:rPr>
              <a:t/>
            </a:r>
            <a:br>
              <a:rPr lang="pt-BR" sz="2000" dirty="0">
                <a:effectLst/>
              </a:rPr>
            </a:br>
            <a:r>
              <a:rPr lang="pt-BR" sz="2000" dirty="0" smtClean="0">
                <a:effectLst/>
              </a:rPr>
              <a:t>como usar a imagem em outros sistemas</a:t>
            </a:r>
            <a:br>
              <a:rPr lang="pt-BR" sz="2000" dirty="0" smtClean="0">
                <a:effectLst/>
              </a:rPr>
            </a:br>
            <a:r>
              <a:rPr lang="pt-BR" sz="2000" dirty="0">
                <a:effectLst/>
              </a:rPr>
              <a:t/>
            </a:r>
            <a:br>
              <a:rPr lang="pt-BR" sz="2000" dirty="0">
                <a:effectLst/>
              </a:rPr>
            </a:br>
            <a:r>
              <a:rPr lang="pt-BR" sz="2000" i="1" dirty="0" smtClean="0">
                <a:effectLst/>
              </a:rPr>
              <a:t>webservice</a:t>
            </a:r>
            <a:endParaRPr lang="pt-BR" sz="2000" i="1" dirty="0">
              <a:effectLst/>
            </a:endParaRPr>
          </a:p>
        </p:txBody>
      </p:sp>
      <p:sp>
        <p:nvSpPr>
          <p:cNvPr id="5" name="CaixaDeTexto 2"/>
          <p:cNvSpPr txBox="1"/>
          <p:nvPr/>
        </p:nvSpPr>
        <p:spPr>
          <a:xfrm>
            <a:off x="831" y="6104717"/>
            <a:ext cx="8313609"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reflora.cria.org.br/admin</a:t>
            </a:r>
          </a:p>
        </p:txBody>
      </p:sp>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ferramentas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8" name="Espaço Reservado para Conteúdo 7"/>
          <p:cNvPicPr>
            <a:picLocks noGrp="1" noChangeAspect="1"/>
          </p:cNvPicPr>
          <p:nvPr>
            <p:ph idx="1"/>
          </p:nvPr>
        </p:nvPicPr>
        <p:blipFill>
          <a:blip r:embed="rId2"/>
          <a:stretch>
            <a:fillRect/>
          </a:stretch>
        </p:blipFill>
        <p:spPr>
          <a:xfrm>
            <a:off x="3868738" y="2005506"/>
            <a:ext cx="7200000" cy="3912894"/>
          </a:xfrm>
          <a:prstGeom prst="rect">
            <a:avLst/>
          </a:prstGeom>
        </p:spPr>
      </p:pic>
      <p:pic>
        <p:nvPicPr>
          <p:cNvPr id="9" name="Imagem 8"/>
          <p:cNvPicPr>
            <a:picLocks noChangeAspect="1"/>
          </p:cNvPicPr>
          <p:nvPr/>
        </p:nvPicPr>
        <p:blipFill>
          <a:blip r:embed="rId3"/>
          <a:stretch>
            <a:fillRect/>
          </a:stretch>
        </p:blipFill>
        <p:spPr>
          <a:xfrm>
            <a:off x="3868738" y="1978390"/>
            <a:ext cx="7200000" cy="3932948"/>
          </a:xfrm>
          <a:prstGeom prst="rect">
            <a:avLst/>
          </a:prstGeom>
        </p:spPr>
      </p:pic>
      <p:pic>
        <p:nvPicPr>
          <p:cNvPr id="11" name="Imagem 10"/>
          <p:cNvPicPr>
            <a:picLocks noChangeAspect="1"/>
          </p:cNvPicPr>
          <p:nvPr/>
        </p:nvPicPr>
        <p:blipFill>
          <a:blip r:embed="rId4"/>
          <a:stretch>
            <a:fillRect/>
          </a:stretch>
        </p:blipFill>
        <p:spPr>
          <a:xfrm>
            <a:off x="3868738" y="1971328"/>
            <a:ext cx="7200000" cy="3932948"/>
          </a:xfrm>
          <a:prstGeom prst="rect">
            <a:avLst/>
          </a:prstGeom>
        </p:spPr>
      </p:pic>
    </p:spTree>
    <p:extLst>
      <p:ext uri="{BB962C8B-B14F-4D97-AF65-F5344CB8AC3E}">
        <p14:creationId xmlns:p14="http://schemas.microsoft.com/office/powerpoint/2010/main" val="32908870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dirty="0" smtClean="0">
                <a:solidFill>
                  <a:srgbClr val="9A0000"/>
                </a:solidFill>
                <a:effectLst/>
              </a:rPr>
              <a:t>serviços web</a:t>
            </a:r>
            <a:r>
              <a:rPr lang="pt-BR" sz="2800" dirty="0" smtClean="0">
                <a:effectLst/>
              </a:rPr>
              <a:t/>
            </a:r>
            <a:br>
              <a:rPr lang="pt-BR" sz="2800" dirty="0" smtClean="0">
                <a:effectLst/>
              </a:rPr>
            </a:br>
            <a:r>
              <a:rPr lang="pt-BR" sz="2800" i="1" dirty="0" smtClean="0">
                <a:effectLst/>
              </a:rPr>
              <a:t>webservices</a:t>
            </a:r>
            <a:endParaRPr lang="pt-BR" sz="2800" i="1" dirty="0">
              <a:effectLst/>
            </a:endParaRPr>
          </a:p>
        </p:txBody>
      </p:sp>
      <p:pic>
        <p:nvPicPr>
          <p:cNvPr id="4" name="Espaço Reservado para Conteúdo 3"/>
          <p:cNvPicPr>
            <a:picLocks noGrp="1" noChangeAspect="1"/>
          </p:cNvPicPr>
          <p:nvPr>
            <p:ph idx="1"/>
          </p:nvPr>
        </p:nvPicPr>
        <p:blipFill rotWithShape="1">
          <a:blip r:embed="rId2"/>
          <a:srcRect l="1076" t="12209" r="2585" b="1035"/>
          <a:stretch/>
        </p:blipFill>
        <p:spPr>
          <a:xfrm>
            <a:off x="4324350" y="805434"/>
            <a:ext cx="7115175" cy="5266897"/>
          </a:xfrm>
          <a:prstGeom prst="rect">
            <a:avLst/>
          </a:prstGeom>
          <a:effectLst>
            <a:outerShdw blurRad="50800" dist="38100" dir="2700000" algn="tl" rotWithShape="0">
              <a:prstClr val="black">
                <a:alpha val="40000"/>
              </a:prstClr>
            </a:outerShdw>
          </a:effectLst>
        </p:spPr>
      </p:pic>
      <p:sp>
        <p:nvSpPr>
          <p:cNvPr id="5" name="CaixaDeTexto 2"/>
          <p:cNvSpPr txBox="1"/>
          <p:nvPr/>
        </p:nvSpPr>
        <p:spPr>
          <a:xfrm>
            <a:off x="831" y="6104717"/>
            <a:ext cx="8313609"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reflora.cria.org.br/inct/exsiccatae</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7" name="TextBox 6"/>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ferramentas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b="1" i="1" dirty="0" smtClean="0">
                <a:solidFill>
                  <a:srgbClr val="9A0000"/>
                </a:solidFill>
                <a:effectLst/>
              </a:rPr>
              <a:t>species</a:t>
            </a:r>
            <a:r>
              <a:rPr lang="pt-BR" sz="2800" b="1" dirty="0" smtClean="0">
                <a:solidFill>
                  <a:srgbClr val="9A0000"/>
                </a:solidFill>
                <a:effectLst/>
              </a:rPr>
              <a:t>Link</a:t>
            </a:r>
            <a:br>
              <a:rPr lang="pt-BR" sz="2800" b="1" dirty="0" smtClean="0">
                <a:solidFill>
                  <a:srgbClr val="9A0000"/>
                </a:solidFill>
                <a:effectLst/>
              </a:rPr>
            </a:br>
            <a:r>
              <a:rPr lang="pt-BR" sz="2800" dirty="0" smtClean="0">
                <a:solidFill>
                  <a:srgbClr val="9A0000"/>
                </a:solidFill>
                <a:effectLst/>
              </a:rPr>
              <a:t>HVFF</a:t>
            </a:r>
            <a:r>
              <a:rPr lang="pt-BR" sz="2800" b="1" dirty="0">
                <a:effectLst/>
              </a:rPr>
              <a:t/>
            </a:r>
            <a:br>
              <a:rPr lang="pt-BR" sz="2800" b="1" dirty="0">
                <a:effectLst/>
              </a:rPr>
            </a:br>
            <a:r>
              <a:rPr lang="pt-BR" sz="2800" b="1" dirty="0">
                <a:effectLst/>
              </a:rPr>
              <a:t/>
            </a:r>
            <a:br>
              <a:rPr lang="pt-BR" sz="2800" b="1" dirty="0">
                <a:effectLst/>
              </a:rPr>
            </a:br>
            <a:r>
              <a:rPr lang="pt-BR" sz="2000" b="1" dirty="0" smtClean="0">
                <a:effectLst/>
              </a:rPr>
              <a:t>imagens associadas aos registros textuais</a:t>
            </a:r>
            <a:endParaRPr lang="pt-BR" sz="2000" dirty="0">
              <a:effectLst/>
            </a:endParaRPr>
          </a:p>
        </p:txBody>
      </p:sp>
      <p:pic>
        <p:nvPicPr>
          <p:cNvPr id="4" name="Espaço Reservado para Conteúdo 3"/>
          <p:cNvPicPr>
            <a:picLocks noGrp="1" noChangeAspect="1"/>
          </p:cNvPicPr>
          <p:nvPr>
            <p:ph idx="1"/>
          </p:nvPr>
        </p:nvPicPr>
        <p:blipFill>
          <a:blip r:embed="rId2"/>
          <a:stretch>
            <a:fillRect/>
          </a:stretch>
        </p:blipFill>
        <p:spPr>
          <a:xfrm>
            <a:off x="4219645" y="863600"/>
            <a:ext cx="6613386" cy="5121275"/>
          </a:xfrm>
          <a:prstGeom prst="rect">
            <a:avLst/>
          </a:prstGeom>
        </p:spPr>
      </p:pic>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aplicações e usos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31677305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6039321" y="752247"/>
            <a:ext cx="5393089" cy="4505395"/>
            <a:chOff x="6039321" y="752247"/>
            <a:chExt cx="5393089" cy="4505395"/>
          </a:xfrm>
        </p:grpSpPr>
        <p:pic>
          <p:nvPicPr>
            <p:cNvPr id="10" name="Imagem 9"/>
            <p:cNvPicPr>
              <a:picLocks noChangeAspect="1"/>
            </p:cNvPicPr>
            <p:nvPr/>
          </p:nvPicPr>
          <p:blipFill rotWithShape="1">
            <a:blip r:embed="rId3"/>
            <a:srcRect b="37809"/>
            <a:stretch/>
          </p:blipFill>
          <p:spPr>
            <a:xfrm>
              <a:off x="6039321" y="752247"/>
              <a:ext cx="5393089" cy="3566537"/>
            </a:xfrm>
            <a:prstGeom prst="rect">
              <a:avLst/>
            </a:prstGeom>
          </p:spPr>
        </p:pic>
        <p:pic>
          <p:nvPicPr>
            <p:cNvPr id="11" name="Imagem 10"/>
            <p:cNvPicPr>
              <a:picLocks noChangeAspect="1"/>
            </p:cNvPicPr>
            <p:nvPr/>
          </p:nvPicPr>
          <p:blipFill>
            <a:blip r:embed="rId4"/>
            <a:stretch>
              <a:fillRect/>
            </a:stretch>
          </p:blipFill>
          <p:spPr>
            <a:xfrm>
              <a:off x="6039321" y="4318784"/>
              <a:ext cx="5392800" cy="938858"/>
            </a:xfrm>
            <a:prstGeom prst="rect">
              <a:avLst/>
            </a:prstGeom>
          </p:spPr>
        </p:pic>
      </p:grpSp>
      <p:sp>
        <p:nvSpPr>
          <p:cNvPr id="2" name="Title 1"/>
          <p:cNvSpPr>
            <a:spLocks noGrp="1"/>
          </p:cNvSpPr>
          <p:nvPr>
            <p:ph type="title"/>
          </p:nvPr>
        </p:nvSpPr>
        <p:spPr/>
        <p:txBody>
          <a:bodyPr anchor="t">
            <a:normAutofit/>
          </a:bodyPr>
          <a:lstStyle/>
          <a:p>
            <a:r>
              <a:rPr lang="pt-BR" sz="2800" b="1" i="1" dirty="0" smtClean="0">
                <a:solidFill>
                  <a:srgbClr val="9A0000"/>
                </a:solidFill>
                <a:effectLst/>
              </a:rPr>
              <a:t>species</a:t>
            </a:r>
            <a:r>
              <a:rPr lang="pt-BR" sz="2800" b="1" dirty="0" smtClean="0">
                <a:solidFill>
                  <a:srgbClr val="9A0000"/>
                </a:solidFill>
                <a:effectLst/>
              </a:rPr>
              <a:t>Link</a:t>
            </a:r>
            <a:br>
              <a:rPr lang="pt-BR" sz="2800" b="1" dirty="0" smtClean="0">
                <a:solidFill>
                  <a:srgbClr val="9A0000"/>
                </a:solidFill>
                <a:effectLst/>
              </a:rPr>
            </a:br>
            <a:r>
              <a:rPr lang="pt-BR" sz="2800" dirty="0" smtClean="0">
                <a:solidFill>
                  <a:srgbClr val="9A0000"/>
                </a:solidFill>
                <a:effectLst/>
              </a:rPr>
              <a:t>HVFF</a:t>
            </a:r>
            <a:r>
              <a:rPr lang="pt-BR" sz="2800" b="1" dirty="0">
                <a:effectLst/>
              </a:rPr>
              <a:t/>
            </a:r>
            <a:br>
              <a:rPr lang="pt-BR" sz="2800" b="1" dirty="0">
                <a:effectLst/>
              </a:rPr>
            </a:br>
            <a:r>
              <a:rPr lang="pt-BR" sz="2800" b="1" dirty="0">
                <a:effectLst/>
              </a:rPr>
              <a:t/>
            </a:r>
            <a:br>
              <a:rPr lang="pt-BR" sz="2800" b="1" dirty="0">
                <a:effectLst/>
              </a:rPr>
            </a:br>
            <a:r>
              <a:rPr lang="pt-BR" sz="2000" b="1" dirty="0" smtClean="0">
                <a:effectLst/>
              </a:rPr>
              <a:t>imagens associadas aos registros textuais</a:t>
            </a:r>
            <a:br>
              <a:rPr lang="pt-BR" sz="2000" b="1" dirty="0" smtClean="0">
                <a:effectLst/>
              </a:rPr>
            </a:br>
            <a:r>
              <a:rPr lang="pt-BR" sz="2000" dirty="0">
                <a:effectLst/>
              </a:rPr>
              <a:t/>
            </a:r>
            <a:br>
              <a:rPr lang="pt-BR" sz="2000" dirty="0">
                <a:effectLst/>
              </a:rPr>
            </a:br>
            <a:r>
              <a:rPr lang="pt-BR" sz="2000" dirty="0" smtClean="0">
                <a:effectLst/>
              </a:rPr>
              <a:t>comentários</a:t>
            </a:r>
            <a:br>
              <a:rPr lang="pt-BR" sz="2000" dirty="0" smtClean="0">
                <a:effectLst/>
              </a:rPr>
            </a:br>
            <a:r>
              <a:rPr lang="pt-BR" sz="2000" dirty="0">
                <a:effectLst/>
              </a:rPr>
              <a:t/>
            </a:r>
            <a:br>
              <a:rPr lang="pt-BR" sz="2000" dirty="0">
                <a:effectLst/>
              </a:rPr>
            </a:br>
            <a:r>
              <a:rPr lang="pt-BR" sz="2000" i="1" dirty="0" smtClean="0">
                <a:effectLst/>
              </a:rPr>
              <a:t>cyber-</a:t>
            </a:r>
            <a:r>
              <a:rPr lang="pt-BR" sz="2000" i="1" dirty="0" err="1" smtClean="0">
                <a:effectLst/>
              </a:rPr>
              <a:t>taxonomy</a:t>
            </a:r>
            <a:endParaRPr lang="pt-BR" sz="2000" i="1" dirty="0">
              <a:effectLst/>
            </a:endParaRPr>
          </a:p>
        </p:txBody>
      </p:sp>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aplicações e usos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13" name="Imagem 12"/>
          <p:cNvPicPr>
            <a:picLocks noChangeAspect="1"/>
          </p:cNvPicPr>
          <p:nvPr/>
        </p:nvPicPr>
        <p:blipFill>
          <a:blip r:embed="rId5"/>
          <a:stretch>
            <a:fillRect/>
          </a:stretch>
        </p:blipFill>
        <p:spPr>
          <a:xfrm>
            <a:off x="5095875" y="2186486"/>
            <a:ext cx="3105150" cy="2290263"/>
          </a:xfrm>
          <a:prstGeom prst="rect">
            <a:avLst/>
          </a:prstGeom>
        </p:spPr>
      </p:pic>
    </p:spTree>
    <p:extLst>
      <p:ext uri="{BB962C8B-B14F-4D97-AF65-F5344CB8AC3E}">
        <p14:creationId xmlns:p14="http://schemas.microsoft.com/office/powerpoint/2010/main" val="15085893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b="1" i="1" dirty="0" smtClean="0">
                <a:solidFill>
                  <a:srgbClr val="9A0000"/>
                </a:solidFill>
                <a:effectLst/>
              </a:rPr>
              <a:t>species</a:t>
            </a:r>
            <a:r>
              <a:rPr lang="pt-BR" sz="2800" b="1" dirty="0" smtClean="0">
                <a:solidFill>
                  <a:srgbClr val="9A0000"/>
                </a:solidFill>
                <a:effectLst/>
              </a:rPr>
              <a:t>Link</a:t>
            </a:r>
            <a:br>
              <a:rPr lang="pt-BR" sz="2800" b="1" dirty="0" smtClean="0">
                <a:solidFill>
                  <a:srgbClr val="9A0000"/>
                </a:solidFill>
                <a:effectLst/>
              </a:rPr>
            </a:br>
            <a:r>
              <a:rPr lang="pt-BR" sz="2800" dirty="0" smtClean="0">
                <a:solidFill>
                  <a:srgbClr val="9A0000"/>
                </a:solidFill>
                <a:effectLst/>
              </a:rPr>
              <a:t>HVFF</a:t>
            </a:r>
            <a:r>
              <a:rPr lang="pt-BR" sz="2800" b="1" dirty="0">
                <a:effectLst/>
              </a:rPr>
              <a:t/>
            </a:r>
            <a:br>
              <a:rPr lang="pt-BR" sz="2800" b="1" dirty="0">
                <a:effectLst/>
              </a:rPr>
            </a:br>
            <a:r>
              <a:rPr lang="pt-BR" sz="2800" b="1" dirty="0">
                <a:effectLst/>
              </a:rPr>
              <a:t/>
            </a:r>
            <a:br>
              <a:rPr lang="pt-BR" sz="2800" b="1" dirty="0">
                <a:effectLst/>
              </a:rPr>
            </a:br>
            <a:r>
              <a:rPr lang="pt-BR" sz="2000" b="1" dirty="0" smtClean="0">
                <a:effectLst/>
              </a:rPr>
              <a:t>imagens associadas aos registros textuais</a:t>
            </a:r>
            <a:br>
              <a:rPr lang="pt-BR" sz="2000" b="1" dirty="0" smtClean="0">
                <a:effectLst/>
              </a:rPr>
            </a:br>
            <a:r>
              <a:rPr lang="pt-BR" sz="2000" dirty="0">
                <a:effectLst/>
              </a:rPr>
              <a:t/>
            </a:r>
            <a:br>
              <a:rPr lang="pt-BR" sz="2000" dirty="0">
                <a:effectLst/>
              </a:rPr>
            </a:br>
            <a:r>
              <a:rPr lang="pt-BR" sz="2000" dirty="0" smtClean="0">
                <a:effectLst/>
              </a:rPr>
              <a:t>comentários</a:t>
            </a:r>
            <a:br>
              <a:rPr lang="pt-BR" sz="2000" dirty="0" smtClean="0">
                <a:effectLst/>
              </a:rPr>
            </a:br>
            <a:r>
              <a:rPr lang="pt-BR" sz="2000" dirty="0">
                <a:effectLst/>
              </a:rPr>
              <a:t/>
            </a:r>
            <a:br>
              <a:rPr lang="pt-BR" sz="2000" dirty="0">
                <a:effectLst/>
              </a:rPr>
            </a:br>
            <a:r>
              <a:rPr lang="pt-BR" sz="2000" i="1" dirty="0" smtClean="0">
                <a:effectLst/>
              </a:rPr>
              <a:t>cyber-</a:t>
            </a:r>
            <a:r>
              <a:rPr lang="pt-BR" sz="2000" i="1" dirty="0" err="1" smtClean="0">
                <a:effectLst/>
              </a:rPr>
              <a:t>taxonomy</a:t>
            </a:r>
            <a:endParaRPr lang="pt-BR" sz="2000" i="1" dirty="0">
              <a:effectLst/>
            </a:endParaRPr>
          </a:p>
        </p:txBody>
      </p:sp>
      <p:pic>
        <p:nvPicPr>
          <p:cNvPr id="4" name="Imagem 3"/>
          <p:cNvPicPr>
            <a:picLocks noChangeAspect="1"/>
          </p:cNvPicPr>
          <p:nvPr/>
        </p:nvPicPr>
        <p:blipFill rotWithShape="1">
          <a:blip r:embed="rId3"/>
          <a:srcRect r="1346"/>
          <a:stretch/>
        </p:blipFill>
        <p:spPr>
          <a:xfrm>
            <a:off x="4835100" y="743140"/>
            <a:ext cx="6718726" cy="5362575"/>
          </a:xfrm>
          <a:prstGeom prst="rect">
            <a:avLst/>
          </a:prstGeom>
        </p:spPr>
      </p:pic>
      <p:sp>
        <p:nvSpPr>
          <p:cNvPr id="5"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aplicações e usos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25082531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800" b="1" i="1" dirty="0" smtClean="0">
                <a:solidFill>
                  <a:srgbClr val="9A0000"/>
                </a:solidFill>
                <a:effectLst/>
              </a:rPr>
              <a:t>species</a:t>
            </a:r>
            <a:r>
              <a:rPr lang="pt-BR" sz="2800" b="1" dirty="0" smtClean="0">
                <a:solidFill>
                  <a:srgbClr val="9A0000"/>
                </a:solidFill>
                <a:effectLst/>
              </a:rPr>
              <a:t>Link</a:t>
            </a:r>
            <a:br>
              <a:rPr lang="pt-BR" sz="2800" b="1" dirty="0" smtClean="0">
                <a:solidFill>
                  <a:srgbClr val="9A0000"/>
                </a:solidFill>
                <a:effectLst/>
              </a:rPr>
            </a:br>
            <a:r>
              <a:rPr lang="pt-BR" sz="2800" dirty="0" smtClean="0">
                <a:solidFill>
                  <a:srgbClr val="9A0000"/>
                </a:solidFill>
                <a:effectLst/>
              </a:rPr>
              <a:t>HVFF</a:t>
            </a:r>
            <a:r>
              <a:rPr lang="pt-BR" sz="2800" b="1" dirty="0">
                <a:effectLst/>
              </a:rPr>
              <a:t/>
            </a:r>
            <a:br>
              <a:rPr lang="pt-BR" sz="2800" b="1" dirty="0">
                <a:effectLst/>
              </a:rPr>
            </a:br>
            <a:r>
              <a:rPr lang="pt-BR" sz="2800" b="1" dirty="0">
                <a:effectLst/>
              </a:rPr>
              <a:t/>
            </a:r>
            <a:br>
              <a:rPr lang="pt-BR" sz="2800" b="1" dirty="0">
                <a:effectLst/>
              </a:rPr>
            </a:br>
            <a:r>
              <a:rPr lang="pt-BR" sz="2000" b="1" dirty="0" smtClean="0">
                <a:effectLst/>
              </a:rPr>
              <a:t>imagens associadas aos registros textuais</a:t>
            </a:r>
            <a:br>
              <a:rPr lang="pt-BR" sz="2000" b="1" dirty="0" smtClean="0">
                <a:effectLst/>
              </a:rPr>
            </a:br>
            <a:r>
              <a:rPr lang="pt-BR" sz="2000" dirty="0">
                <a:effectLst/>
              </a:rPr>
              <a:t/>
            </a:r>
            <a:br>
              <a:rPr lang="pt-BR" sz="2000" dirty="0">
                <a:effectLst/>
              </a:rPr>
            </a:br>
            <a:r>
              <a:rPr lang="pt-BR" sz="2000" dirty="0" smtClean="0">
                <a:effectLst/>
              </a:rPr>
              <a:t>comentários</a:t>
            </a:r>
            <a:br>
              <a:rPr lang="pt-BR" sz="2000" dirty="0" smtClean="0">
                <a:effectLst/>
              </a:rPr>
            </a:br>
            <a:r>
              <a:rPr lang="pt-BR" sz="2000" dirty="0">
                <a:effectLst/>
              </a:rPr>
              <a:t/>
            </a:r>
            <a:br>
              <a:rPr lang="pt-BR" sz="2000" dirty="0">
                <a:effectLst/>
              </a:rPr>
            </a:br>
            <a:r>
              <a:rPr lang="pt-BR" sz="2000" i="1" dirty="0" smtClean="0">
                <a:effectLst/>
              </a:rPr>
              <a:t>cyber-</a:t>
            </a:r>
            <a:r>
              <a:rPr lang="pt-BR" sz="2000" i="1" dirty="0" err="1" smtClean="0">
                <a:effectLst/>
              </a:rPr>
              <a:t>taxonomy</a:t>
            </a:r>
            <a:endParaRPr lang="pt-BR" sz="2000" i="1" dirty="0">
              <a:effectLst/>
            </a:endParaRPr>
          </a:p>
        </p:txBody>
      </p:sp>
      <p:pic>
        <p:nvPicPr>
          <p:cNvPr id="7" name="Imagem 6"/>
          <p:cNvPicPr>
            <a:picLocks noChangeAspect="1"/>
          </p:cNvPicPr>
          <p:nvPr/>
        </p:nvPicPr>
        <p:blipFill>
          <a:blip r:embed="rId3"/>
          <a:stretch>
            <a:fillRect/>
          </a:stretch>
        </p:blipFill>
        <p:spPr>
          <a:xfrm>
            <a:off x="6202702" y="352137"/>
            <a:ext cx="5393089" cy="5734800"/>
          </a:xfrm>
          <a:prstGeom prst="rect">
            <a:avLst/>
          </a:prstGeom>
        </p:spPr>
      </p:pic>
      <p:sp>
        <p:nvSpPr>
          <p:cNvPr id="5"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aplicações e usos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882477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t">
            <a:normAutofit/>
          </a:bodyPr>
          <a:lstStyle/>
          <a:p>
            <a:r>
              <a:rPr lang="pt-BR" sz="3200" b="1" dirty="0" smtClean="0">
                <a:solidFill>
                  <a:srgbClr val="9A0000"/>
                </a:solidFill>
                <a:effectLst/>
              </a:rPr>
              <a:t/>
            </a:r>
            <a:br>
              <a:rPr lang="pt-BR" sz="3200" b="1" dirty="0" smtClean="0">
                <a:solidFill>
                  <a:srgbClr val="9A0000"/>
                </a:solidFill>
                <a:effectLst/>
              </a:rPr>
            </a:br>
            <a:r>
              <a:rPr lang="pt-BR" sz="2400" b="1" dirty="0" smtClean="0">
                <a:solidFill>
                  <a:srgbClr val="9A0000"/>
                </a:solidFill>
                <a:effectLst/>
              </a:rPr>
              <a:t>INCT – Herbário Virtual da Flora e dos Fungos</a:t>
            </a:r>
            <a:r>
              <a:rPr lang="pt-BR" sz="3200" b="1" dirty="0" smtClean="0">
                <a:solidFill>
                  <a:srgbClr val="9A0000"/>
                </a:solidFill>
                <a:effectLst/>
              </a:rPr>
              <a:t/>
            </a:r>
            <a:br>
              <a:rPr lang="pt-BR" sz="3200" b="1" dirty="0" smtClean="0">
                <a:solidFill>
                  <a:srgbClr val="9A0000"/>
                </a:solidFill>
                <a:effectLst/>
              </a:rPr>
            </a:br>
            <a:r>
              <a:rPr lang="pt-BR" sz="3200" b="1" dirty="0" smtClean="0">
                <a:solidFill>
                  <a:srgbClr val="9A0000"/>
                </a:solidFill>
                <a:effectLst/>
              </a:rPr>
              <a:t/>
            </a:r>
            <a:br>
              <a:rPr lang="pt-BR" sz="3200" b="1" dirty="0" smtClean="0">
                <a:solidFill>
                  <a:srgbClr val="9A0000"/>
                </a:solidFill>
                <a:effectLst/>
              </a:rPr>
            </a:br>
            <a:r>
              <a:rPr lang="pt-BR" sz="2000" b="0" dirty="0" smtClean="0">
                <a:solidFill>
                  <a:srgbClr val="9A0000"/>
                </a:solidFill>
                <a:effectLst/>
              </a:rPr>
              <a:t>algas, fungos e plantas</a:t>
            </a:r>
            <a:br>
              <a:rPr lang="pt-BR" sz="2000" b="0" dirty="0" smtClean="0">
                <a:solidFill>
                  <a:srgbClr val="9A0000"/>
                </a:solidFill>
                <a:effectLst/>
              </a:rPr>
            </a:br>
            <a:r>
              <a:rPr lang="pt-BR" sz="3200" b="1" dirty="0" smtClean="0">
                <a:effectLst/>
              </a:rPr>
              <a:t/>
            </a:r>
            <a:br>
              <a:rPr lang="pt-BR" sz="3200" b="1" dirty="0" smtClean="0">
                <a:effectLst/>
              </a:rPr>
            </a:br>
            <a:r>
              <a:rPr lang="pt-BR" sz="2400" b="1" dirty="0" smtClean="0">
                <a:effectLst/>
              </a:rPr>
              <a:t>abrangência nacional</a:t>
            </a:r>
            <a:br>
              <a:rPr lang="pt-BR" sz="2400" b="1" dirty="0" smtClean="0">
                <a:effectLst/>
              </a:rPr>
            </a:br>
            <a:r>
              <a:rPr lang="pt-BR" sz="2400" b="1" dirty="0">
                <a:effectLst/>
              </a:rPr>
              <a:t/>
            </a:r>
            <a:br>
              <a:rPr lang="pt-BR" sz="2400" b="1" dirty="0">
                <a:effectLst/>
              </a:rPr>
            </a:br>
            <a:r>
              <a:rPr lang="pt-BR" sz="2400" dirty="0" smtClean="0">
                <a:effectLst/>
              </a:rPr>
              <a:t>206</a:t>
            </a:r>
            <a:r>
              <a:rPr lang="pt-BR" sz="2400" b="1" dirty="0" smtClean="0">
                <a:effectLst/>
              </a:rPr>
              <a:t> </a:t>
            </a:r>
            <a:r>
              <a:rPr lang="pt-BR" sz="2400" b="1" i="1" dirty="0" err="1" smtClean="0">
                <a:effectLst/>
              </a:rPr>
              <a:t>datasets</a:t>
            </a:r>
            <a:r>
              <a:rPr lang="pt-BR" sz="2400" dirty="0">
                <a:effectLst/>
              </a:rPr>
              <a:t/>
            </a:r>
            <a:br>
              <a:rPr lang="pt-BR" sz="2400" dirty="0">
                <a:effectLst/>
              </a:rPr>
            </a:br>
            <a:r>
              <a:rPr lang="pt-BR" sz="2400" dirty="0" smtClean="0">
                <a:effectLst/>
              </a:rPr>
              <a:t/>
            </a:r>
            <a:br>
              <a:rPr lang="pt-BR" sz="2400" dirty="0" smtClean="0">
                <a:effectLst/>
              </a:rPr>
            </a:br>
            <a:r>
              <a:rPr lang="pt-BR" sz="2000" dirty="0" smtClean="0">
                <a:effectLst/>
              </a:rPr>
              <a:t>sendo 26 </a:t>
            </a:r>
            <a:r>
              <a:rPr lang="pt-BR" sz="2000" b="1" dirty="0" smtClean="0">
                <a:effectLst/>
              </a:rPr>
              <a:t>do exterior</a:t>
            </a:r>
            <a:endParaRPr lang="pt-BR" sz="2000" b="1" dirty="0">
              <a:effectLst/>
            </a:endParaRPr>
          </a:p>
        </p:txBody>
      </p:sp>
      <p:sp>
        <p:nvSpPr>
          <p:cNvPr id="6" name="CaixaDeTexto 5"/>
          <p:cNvSpPr txBox="1"/>
          <p:nvPr/>
        </p:nvSpPr>
        <p:spPr>
          <a:xfrm>
            <a:off x="832" y="6104717"/>
            <a:ext cx="3442584"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splink.org.br/</a:t>
            </a:r>
            <a:r>
              <a:rPr lang="pt-BR" sz="1400" i="1" dirty="0" err="1"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showNetwork?Plantas</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1028" name="Picture 4" descr="http://inct.splink.org.br/imgs/hvff.gif"/>
          <p:cNvPicPr>
            <a:picLocks noChangeAspect="1" noChangeArrowheads="1"/>
          </p:cNvPicPr>
          <p:nvPr/>
        </p:nvPicPr>
        <p:blipFill>
          <a:blip r:embed="rId3"/>
          <a:srcRect/>
          <a:stretch>
            <a:fillRect/>
          </a:stretch>
        </p:blipFill>
        <p:spPr bwMode="auto">
          <a:xfrm>
            <a:off x="2013559" y="1123837"/>
            <a:ext cx="1186842" cy="277625"/>
          </a:xfrm>
          <a:prstGeom prst="rect">
            <a:avLst/>
          </a:prstGeom>
          <a:noFill/>
        </p:spPr>
      </p:pic>
      <p:sp>
        <p:nvSpPr>
          <p:cNvPr id="7" name="TextBox 6"/>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contexto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 name="Espaço Reservado para Conteúdo 3"/>
          <p:cNvSpPr>
            <a:spLocks noGrp="1"/>
          </p:cNvSpPr>
          <p:nvPr>
            <p:ph idx="1"/>
          </p:nvPr>
        </p:nvSpPr>
        <p:spPr/>
        <p:txBody>
          <a:bodyPr/>
          <a:lstStyle/>
          <a:p>
            <a:endParaRPr lang="pt-BR"/>
          </a:p>
        </p:txBody>
      </p:sp>
      <p:pic>
        <p:nvPicPr>
          <p:cNvPr id="5" name="Imagem 4"/>
          <p:cNvPicPr>
            <a:picLocks noChangeAspect="1"/>
          </p:cNvPicPr>
          <p:nvPr/>
        </p:nvPicPr>
        <p:blipFill>
          <a:blip r:embed="rId4"/>
          <a:stretch>
            <a:fillRect/>
          </a:stretch>
        </p:blipFill>
        <p:spPr>
          <a:xfrm>
            <a:off x="4384422" y="864109"/>
            <a:ext cx="6502654" cy="5120640"/>
          </a:xfrm>
          <a:prstGeom prst="rect">
            <a:avLst/>
          </a:prstGeom>
        </p:spPr>
      </p:pic>
    </p:spTree>
    <p:extLst>
      <p:ext uri="{BB962C8B-B14F-4D97-AF65-F5344CB8AC3E}">
        <p14:creationId xmlns:p14="http://schemas.microsoft.com/office/powerpoint/2010/main" val="1180355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t">
            <a:normAutofit/>
          </a:bodyPr>
          <a:lstStyle/>
          <a:p>
            <a:r>
              <a:rPr lang="pt-BR" sz="2800" b="1" i="1" dirty="0" smtClean="0">
                <a:solidFill>
                  <a:srgbClr val="9A0000"/>
                </a:solidFill>
                <a:effectLst/>
              </a:rPr>
              <a:t>species</a:t>
            </a:r>
            <a:r>
              <a:rPr lang="pt-BR" sz="2800" b="1" dirty="0" smtClean="0">
                <a:solidFill>
                  <a:srgbClr val="9A0000"/>
                </a:solidFill>
                <a:effectLst/>
              </a:rPr>
              <a:t>Link</a:t>
            </a:r>
            <a:br>
              <a:rPr lang="pt-BR" sz="2800" b="1" dirty="0" smtClean="0">
                <a:solidFill>
                  <a:srgbClr val="9A0000"/>
                </a:solidFill>
                <a:effectLst/>
              </a:rPr>
            </a:br>
            <a:r>
              <a:rPr lang="pt-BR" sz="2800" dirty="0" smtClean="0">
                <a:solidFill>
                  <a:srgbClr val="9A0000"/>
                </a:solidFill>
                <a:effectLst/>
              </a:rPr>
              <a:t>HVFF</a:t>
            </a:r>
            <a:r>
              <a:rPr lang="pt-BR" sz="4000" b="1" dirty="0">
                <a:effectLst/>
              </a:rPr>
              <a:t/>
            </a:r>
            <a:br>
              <a:rPr lang="pt-BR" sz="4000" b="1" dirty="0">
                <a:effectLst/>
              </a:rPr>
            </a:br>
            <a:r>
              <a:rPr lang="pt-BR" sz="2800" b="1" dirty="0">
                <a:effectLst/>
              </a:rPr>
              <a:t/>
            </a:r>
            <a:br>
              <a:rPr lang="pt-BR" sz="2800" b="1" dirty="0">
                <a:effectLst/>
              </a:rPr>
            </a:br>
            <a:r>
              <a:rPr lang="pt-BR" sz="2000" b="1" dirty="0" smtClean="0">
                <a:effectLst/>
              </a:rPr>
              <a:t>imagens visualizadas como mosaico</a:t>
            </a:r>
            <a:endParaRPr lang="pt-BR" sz="2000" dirty="0">
              <a:effectLst/>
            </a:endParaRPr>
          </a:p>
        </p:txBody>
      </p:sp>
      <p:pic>
        <p:nvPicPr>
          <p:cNvPr id="4" name="Espaço Reservado para Conteúdo 3"/>
          <p:cNvPicPr>
            <a:picLocks noGrp="1" noChangeAspect="1"/>
          </p:cNvPicPr>
          <p:nvPr>
            <p:ph idx="1"/>
          </p:nvPr>
        </p:nvPicPr>
        <p:blipFill>
          <a:blip r:embed="rId2"/>
          <a:stretch>
            <a:fillRect/>
          </a:stretch>
        </p:blipFill>
        <p:spPr>
          <a:xfrm>
            <a:off x="4219645" y="863600"/>
            <a:ext cx="6613386" cy="5121275"/>
          </a:xfrm>
          <a:prstGeom prst="rect">
            <a:avLst/>
          </a:prstGeom>
        </p:spPr>
      </p:pic>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aplicações e usos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6533853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t">
            <a:normAutofit/>
          </a:bodyPr>
          <a:lstStyle/>
          <a:p>
            <a:r>
              <a:rPr lang="pt-BR" sz="2800" b="1" i="1" dirty="0" smtClean="0">
                <a:solidFill>
                  <a:srgbClr val="9A0000"/>
                </a:solidFill>
                <a:effectLst/>
              </a:rPr>
              <a:t>species</a:t>
            </a:r>
            <a:r>
              <a:rPr lang="pt-BR" sz="2800" b="1" dirty="0" smtClean="0">
                <a:solidFill>
                  <a:srgbClr val="9A0000"/>
                </a:solidFill>
                <a:effectLst/>
              </a:rPr>
              <a:t>Link</a:t>
            </a:r>
            <a:br>
              <a:rPr lang="pt-BR" sz="2800" b="1" dirty="0" smtClean="0">
                <a:solidFill>
                  <a:srgbClr val="9A0000"/>
                </a:solidFill>
                <a:effectLst/>
              </a:rPr>
            </a:br>
            <a:r>
              <a:rPr lang="pt-BR" sz="2800" dirty="0" smtClean="0">
                <a:solidFill>
                  <a:srgbClr val="9A0000"/>
                </a:solidFill>
                <a:effectLst/>
              </a:rPr>
              <a:t>HVFF</a:t>
            </a:r>
            <a:r>
              <a:rPr lang="pt-BR" sz="6600" b="1" dirty="0">
                <a:effectLst/>
              </a:rPr>
              <a:t/>
            </a:r>
            <a:br>
              <a:rPr lang="pt-BR" sz="6600" b="1" dirty="0">
                <a:effectLst/>
              </a:rPr>
            </a:br>
            <a:r>
              <a:rPr lang="pt-BR" sz="4000" b="1" dirty="0">
                <a:effectLst/>
              </a:rPr>
              <a:t/>
            </a:r>
            <a:br>
              <a:rPr lang="pt-BR" sz="4000" b="1" dirty="0">
                <a:effectLst/>
              </a:rPr>
            </a:br>
            <a:r>
              <a:rPr lang="pt-BR" sz="2000" b="1" dirty="0">
                <a:effectLst/>
              </a:rPr>
              <a:t>imagens visualizadas como </a:t>
            </a:r>
            <a:r>
              <a:rPr lang="pt-BR" sz="2000" b="1" dirty="0" smtClean="0">
                <a:effectLst/>
              </a:rPr>
              <a:t>mosaico</a:t>
            </a:r>
            <a:br>
              <a:rPr lang="pt-BR" sz="2000" b="1" dirty="0" smtClean="0">
                <a:effectLst/>
              </a:rPr>
            </a:br>
            <a:r>
              <a:rPr lang="pt-BR" sz="2000" b="1" dirty="0">
                <a:effectLst/>
              </a:rPr>
              <a:t/>
            </a:r>
            <a:br>
              <a:rPr lang="pt-BR" sz="2000" b="1" dirty="0">
                <a:effectLst/>
              </a:rPr>
            </a:br>
            <a:r>
              <a:rPr lang="pt-BR" sz="2000" b="1" dirty="0" smtClean="0">
                <a:effectLst/>
              </a:rPr>
              <a:t>ampliação de imagens individuais</a:t>
            </a:r>
            <a:endParaRPr lang="pt-BR" sz="2000" dirty="0">
              <a:effectLst/>
            </a:endParaRPr>
          </a:p>
        </p:txBody>
      </p:sp>
      <p:sp>
        <p:nvSpPr>
          <p:cNvPr id="3" name="Espaço Reservado para Conteúdo 2"/>
          <p:cNvSpPr>
            <a:spLocks noGrp="1"/>
          </p:cNvSpPr>
          <p:nvPr>
            <p:ph idx="1"/>
          </p:nvPr>
        </p:nvSpPr>
        <p:spPr/>
        <p:txBody>
          <a:bodyPr/>
          <a:lstStyle/>
          <a:p>
            <a:endParaRPr lang="pt-BR" dirty="0"/>
          </a:p>
        </p:txBody>
      </p:sp>
      <p:pic>
        <p:nvPicPr>
          <p:cNvPr id="6" name="Imagem 5"/>
          <p:cNvPicPr>
            <a:picLocks noChangeAspect="1"/>
          </p:cNvPicPr>
          <p:nvPr/>
        </p:nvPicPr>
        <p:blipFill>
          <a:blip r:embed="rId2"/>
          <a:stretch>
            <a:fillRect/>
          </a:stretch>
        </p:blipFill>
        <p:spPr>
          <a:xfrm>
            <a:off x="4571268" y="1005244"/>
            <a:ext cx="6613200" cy="4979504"/>
          </a:xfrm>
          <a:prstGeom prst="rect">
            <a:avLst/>
          </a:prstGeom>
        </p:spPr>
      </p:pic>
      <p:sp>
        <p:nvSpPr>
          <p:cNvPr id="7"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aplicações e usos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20121653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t">
            <a:normAutofit/>
          </a:bodyPr>
          <a:lstStyle/>
          <a:p>
            <a:r>
              <a:rPr lang="pt-BR" sz="2800" b="1" i="1" dirty="0" smtClean="0">
                <a:solidFill>
                  <a:srgbClr val="9A0000"/>
                </a:solidFill>
                <a:effectLst/>
              </a:rPr>
              <a:t>species</a:t>
            </a:r>
            <a:r>
              <a:rPr lang="pt-BR" sz="2800" b="1" dirty="0" smtClean="0">
                <a:solidFill>
                  <a:srgbClr val="9A0000"/>
                </a:solidFill>
                <a:effectLst/>
              </a:rPr>
              <a:t>Link</a:t>
            </a:r>
            <a:br>
              <a:rPr lang="pt-BR" sz="2800" b="1" dirty="0" smtClean="0">
                <a:solidFill>
                  <a:srgbClr val="9A0000"/>
                </a:solidFill>
                <a:effectLst/>
              </a:rPr>
            </a:br>
            <a:r>
              <a:rPr lang="pt-BR" sz="2800" dirty="0" smtClean="0">
                <a:solidFill>
                  <a:srgbClr val="9A0000"/>
                </a:solidFill>
                <a:effectLst/>
              </a:rPr>
              <a:t>HVFF</a:t>
            </a:r>
            <a:r>
              <a:rPr lang="pt-BR" sz="4000" b="1" dirty="0">
                <a:effectLst/>
              </a:rPr>
              <a:t/>
            </a:r>
            <a:br>
              <a:rPr lang="pt-BR" sz="4000" b="1" dirty="0">
                <a:effectLst/>
              </a:rPr>
            </a:br>
            <a:r>
              <a:rPr lang="pt-BR" sz="2800" b="1" dirty="0">
                <a:effectLst/>
              </a:rPr>
              <a:t/>
            </a:r>
            <a:br>
              <a:rPr lang="pt-BR" sz="2800" b="1" dirty="0">
                <a:effectLst/>
              </a:rPr>
            </a:br>
            <a:r>
              <a:rPr lang="pt-BR" sz="2000" b="1" dirty="0">
                <a:effectLst/>
              </a:rPr>
              <a:t>comparação de </a:t>
            </a:r>
            <a:r>
              <a:rPr lang="pt-BR" sz="2000" b="1" dirty="0" smtClean="0">
                <a:effectLst/>
              </a:rPr>
              <a:t>imagens escolhidas</a:t>
            </a:r>
            <a:endParaRPr lang="pt-BR" sz="2000" dirty="0">
              <a:effectLst/>
            </a:endParaRPr>
          </a:p>
        </p:txBody>
      </p:sp>
      <p:pic>
        <p:nvPicPr>
          <p:cNvPr id="6" name="Espaço Reservado para Conteúdo 5"/>
          <p:cNvPicPr>
            <a:picLocks noGrp="1" noChangeAspect="1"/>
          </p:cNvPicPr>
          <p:nvPr>
            <p:ph idx="1"/>
          </p:nvPr>
        </p:nvPicPr>
        <p:blipFill>
          <a:blip r:embed="rId2"/>
          <a:stretch>
            <a:fillRect/>
          </a:stretch>
        </p:blipFill>
        <p:spPr>
          <a:xfrm>
            <a:off x="3868738" y="1010737"/>
            <a:ext cx="7315200" cy="4827001"/>
          </a:xfrm>
          <a:prstGeom prst="rect">
            <a:avLst/>
          </a:prstGeom>
        </p:spPr>
      </p:pic>
      <p:sp>
        <p:nvSpPr>
          <p:cNvPr id="5"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aplicações e usos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29826876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t">
            <a:normAutofit/>
          </a:bodyPr>
          <a:lstStyle/>
          <a:p>
            <a:r>
              <a:rPr lang="pt-BR" sz="2800" b="1" i="1" dirty="0" smtClean="0">
                <a:solidFill>
                  <a:srgbClr val="9A0000"/>
                </a:solidFill>
                <a:effectLst/>
              </a:rPr>
              <a:t>species</a:t>
            </a:r>
            <a:r>
              <a:rPr lang="pt-BR" sz="2800" b="1" dirty="0" smtClean="0">
                <a:solidFill>
                  <a:srgbClr val="9A0000"/>
                </a:solidFill>
                <a:effectLst/>
              </a:rPr>
              <a:t>Link</a:t>
            </a:r>
            <a:br>
              <a:rPr lang="pt-BR" sz="2800" b="1" dirty="0" smtClean="0">
                <a:solidFill>
                  <a:srgbClr val="9A0000"/>
                </a:solidFill>
                <a:effectLst/>
              </a:rPr>
            </a:br>
            <a:r>
              <a:rPr lang="pt-BR" sz="2800" dirty="0" smtClean="0">
                <a:solidFill>
                  <a:srgbClr val="9A0000"/>
                </a:solidFill>
                <a:effectLst/>
              </a:rPr>
              <a:t>HVFF</a:t>
            </a:r>
            <a:r>
              <a:rPr lang="pt-BR" sz="2800" b="1" dirty="0" smtClean="0">
                <a:effectLst/>
              </a:rPr>
              <a:t/>
            </a:r>
            <a:br>
              <a:rPr lang="pt-BR" sz="2800" b="1" dirty="0" smtClean="0">
                <a:effectLst/>
              </a:rPr>
            </a:br>
            <a:r>
              <a:rPr lang="pt-BR" sz="2800" b="1" dirty="0" smtClean="0">
                <a:effectLst/>
              </a:rPr>
              <a:t/>
            </a:r>
            <a:br>
              <a:rPr lang="pt-BR" sz="2800" b="1" dirty="0" smtClean="0">
                <a:effectLst/>
              </a:rPr>
            </a:br>
            <a:r>
              <a:rPr lang="pt-BR" sz="2000" b="1" dirty="0" smtClean="0">
                <a:effectLst/>
              </a:rPr>
              <a:t>comparação de imagens escolhidas</a:t>
            </a:r>
            <a:br>
              <a:rPr lang="pt-BR" sz="2000" b="1" dirty="0" smtClean="0">
                <a:effectLst/>
              </a:rPr>
            </a:br>
            <a:r>
              <a:rPr lang="pt-BR" sz="2000" b="1" dirty="0">
                <a:effectLst/>
              </a:rPr>
              <a:t/>
            </a:r>
            <a:br>
              <a:rPr lang="pt-BR" sz="2000" b="1" dirty="0">
                <a:effectLst/>
              </a:rPr>
            </a:br>
            <a:r>
              <a:rPr lang="pt-BR" sz="2000" b="1" i="1" dirty="0" smtClean="0">
                <a:effectLst/>
              </a:rPr>
              <a:t>zoom</a:t>
            </a:r>
            <a:r>
              <a:rPr lang="pt-BR" sz="2000" b="1" dirty="0" smtClean="0">
                <a:effectLst/>
              </a:rPr>
              <a:t> em detalhes em cada imagem independente</a:t>
            </a:r>
            <a:endParaRPr lang="pt-BR" sz="2000" b="1" dirty="0">
              <a:effectLst/>
            </a:endParaRPr>
          </a:p>
        </p:txBody>
      </p:sp>
      <p:pic>
        <p:nvPicPr>
          <p:cNvPr id="4" name="Espaço Reservado para Conteúdo 3"/>
          <p:cNvPicPr>
            <a:picLocks noGrp="1" noChangeAspect="1"/>
          </p:cNvPicPr>
          <p:nvPr>
            <p:ph idx="1"/>
          </p:nvPr>
        </p:nvPicPr>
        <p:blipFill rotWithShape="1">
          <a:blip r:embed="rId2"/>
          <a:srcRect l="571" t="11910" r="626" b="829"/>
          <a:stretch/>
        </p:blipFill>
        <p:spPr>
          <a:xfrm>
            <a:off x="3910518" y="1336173"/>
            <a:ext cx="7655669" cy="4461513"/>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aplicações e usos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28812317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p:txBody>
          <a:bodyPr anchor="t">
            <a:normAutofit/>
          </a:bodyPr>
          <a:lstStyle/>
          <a:p>
            <a:r>
              <a:rPr lang="pt-BR" sz="2800" b="1" i="1" dirty="0" smtClean="0">
                <a:solidFill>
                  <a:srgbClr val="9A0000"/>
                </a:solidFill>
                <a:effectLst/>
              </a:rPr>
              <a:t>species</a:t>
            </a:r>
            <a:r>
              <a:rPr lang="pt-BR" sz="2800" b="1" dirty="0" smtClean="0">
                <a:solidFill>
                  <a:srgbClr val="9A0000"/>
                </a:solidFill>
                <a:effectLst/>
              </a:rPr>
              <a:t>Link</a:t>
            </a:r>
            <a:br>
              <a:rPr lang="pt-BR" sz="2800" b="1" dirty="0" smtClean="0">
                <a:solidFill>
                  <a:srgbClr val="9A0000"/>
                </a:solidFill>
                <a:effectLst/>
              </a:rPr>
            </a:br>
            <a:r>
              <a:rPr lang="pt-BR" sz="2800" dirty="0" smtClean="0">
                <a:solidFill>
                  <a:srgbClr val="9A0000"/>
                </a:solidFill>
                <a:effectLst/>
              </a:rPr>
              <a:t>HVFF</a:t>
            </a:r>
            <a:r>
              <a:rPr lang="pt-BR" sz="6600" b="1" dirty="0">
                <a:effectLst/>
              </a:rPr>
              <a:t/>
            </a:r>
            <a:br>
              <a:rPr lang="pt-BR" sz="6600" b="1" dirty="0">
                <a:effectLst/>
              </a:rPr>
            </a:br>
            <a:r>
              <a:rPr lang="pt-BR" sz="4000" b="1" dirty="0">
                <a:effectLst/>
              </a:rPr>
              <a:t/>
            </a:r>
            <a:br>
              <a:rPr lang="pt-BR" sz="4000" b="1" dirty="0">
                <a:effectLst/>
              </a:rPr>
            </a:br>
            <a:r>
              <a:rPr lang="pt-BR" sz="2000" b="1" dirty="0">
                <a:effectLst/>
              </a:rPr>
              <a:t>imagens visualizadas como </a:t>
            </a:r>
            <a:r>
              <a:rPr lang="pt-BR" sz="2000" b="1" dirty="0" smtClean="0">
                <a:effectLst/>
              </a:rPr>
              <a:t>slides</a:t>
            </a:r>
            <a:br>
              <a:rPr lang="pt-BR" sz="2000" b="1" dirty="0" smtClean="0">
                <a:effectLst/>
              </a:rPr>
            </a:br>
            <a:r>
              <a:rPr lang="pt-BR" sz="2000" b="1" dirty="0">
                <a:effectLst/>
              </a:rPr>
              <a:t/>
            </a:r>
            <a:br>
              <a:rPr lang="pt-BR" sz="2000" b="1" dirty="0">
                <a:effectLst/>
              </a:rPr>
            </a:br>
            <a:endParaRPr lang="pt-BR" sz="2000" dirty="0">
              <a:effectLst/>
            </a:endParaRPr>
          </a:p>
        </p:txBody>
      </p:sp>
      <p:pic>
        <p:nvPicPr>
          <p:cNvPr id="8194" name="Picture 2"/>
          <p:cNvPicPr>
            <a:picLocks noGrp="1" noChangeAspect="1" noChangeArrowheads="1"/>
          </p:cNvPicPr>
          <p:nvPr>
            <p:ph idx="1"/>
          </p:nvPr>
        </p:nvPicPr>
        <p:blipFill>
          <a:blip r:embed="rId2"/>
          <a:srcRect l="445" t="14797" r="1482" b="714"/>
          <a:stretch>
            <a:fillRect/>
          </a:stretch>
        </p:blipFill>
        <p:spPr bwMode="auto">
          <a:xfrm>
            <a:off x="3792081" y="1036949"/>
            <a:ext cx="7840594" cy="488308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aplicações e usos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1266817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rotWithShape="1">
          <a:blip r:embed="rId2"/>
          <a:srcRect l="806" t="12199" r="869" b="806"/>
          <a:stretch/>
        </p:blipFill>
        <p:spPr>
          <a:xfrm>
            <a:off x="3861881" y="808071"/>
            <a:ext cx="7017761" cy="4922105"/>
          </a:xfrm>
          <a:prstGeom prst="rect">
            <a:avLst/>
          </a:prstGeom>
          <a:effectLst>
            <a:outerShdw blurRad="50800" dist="38100" dir="2700000" algn="tl" rotWithShape="0">
              <a:prstClr val="black">
                <a:alpha val="40000"/>
              </a:prstClr>
            </a:outerShdw>
          </a:effectLst>
        </p:spPr>
      </p:pic>
      <p:sp>
        <p:nvSpPr>
          <p:cNvPr id="7" name="Título 1"/>
          <p:cNvSpPr>
            <a:spLocks noGrp="1"/>
          </p:cNvSpPr>
          <p:nvPr>
            <p:ph type="title"/>
          </p:nvPr>
        </p:nvSpPr>
        <p:spPr/>
        <p:txBody>
          <a:bodyPr anchor="t">
            <a:normAutofit/>
          </a:bodyPr>
          <a:lstStyle/>
          <a:p>
            <a:r>
              <a:rPr lang="pt-BR" sz="2800" b="1" i="1" dirty="0" smtClean="0">
                <a:solidFill>
                  <a:srgbClr val="9A0000"/>
                </a:solidFill>
                <a:effectLst/>
              </a:rPr>
              <a:t>species</a:t>
            </a:r>
            <a:r>
              <a:rPr lang="pt-BR" sz="2800" b="1" dirty="0" smtClean="0">
                <a:solidFill>
                  <a:srgbClr val="9A0000"/>
                </a:solidFill>
                <a:effectLst/>
              </a:rPr>
              <a:t>Link</a:t>
            </a:r>
            <a:br>
              <a:rPr lang="pt-BR" sz="2800" b="1" dirty="0" smtClean="0">
                <a:solidFill>
                  <a:srgbClr val="9A0000"/>
                </a:solidFill>
                <a:effectLst/>
              </a:rPr>
            </a:br>
            <a:r>
              <a:rPr lang="pt-BR" sz="2800" dirty="0" smtClean="0">
                <a:solidFill>
                  <a:srgbClr val="9A0000"/>
                </a:solidFill>
                <a:effectLst/>
              </a:rPr>
              <a:t>HVFF</a:t>
            </a:r>
            <a:r>
              <a:rPr lang="pt-BR" sz="6600" b="1" dirty="0">
                <a:effectLst/>
              </a:rPr>
              <a:t/>
            </a:r>
            <a:br>
              <a:rPr lang="pt-BR" sz="6600" b="1" dirty="0">
                <a:effectLst/>
              </a:rPr>
            </a:br>
            <a:r>
              <a:rPr lang="pt-BR" sz="4000" b="1" dirty="0">
                <a:effectLst/>
              </a:rPr>
              <a:t/>
            </a:r>
            <a:br>
              <a:rPr lang="pt-BR" sz="4000" b="1" dirty="0">
                <a:effectLst/>
              </a:rPr>
            </a:br>
            <a:r>
              <a:rPr lang="pt-BR" sz="2000" b="1" dirty="0">
                <a:effectLst/>
              </a:rPr>
              <a:t>imagens visualizadas como </a:t>
            </a:r>
            <a:r>
              <a:rPr lang="pt-BR" sz="2000" b="1" dirty="0" smtClean="0">
                <a:effectLst/>
              </a:rPr>
              <a:t>catálogo</a:t>
            </a:r>
            <a:br>
              <a:rPr lang="pt-BR" sz="2000" b="1" dirty="0" smtClean="0">
                <a:effectLst/>
              </a:rPr>
            </a:br>
            <a:r>
              <a:rPr lang="pt-BR" sz="2000" b="1" dirty="0">
                <a:effectLst/>
              </a:rPr>
              <a:t/>
            </a:r>
            <a:br>
              <a:rPr lang="pt-BR" sz="2000" b="1" dirty="0">
                <a:effectLst/>
              </a:rPr>
            </a:br>
            <a:endParaRPr lang="pt-BR" sz="2000" dirty="0">
              <a:effectLst/>
            </a:endParaRPr>
          </a:p>
        </p:txBody>
      </p:sp>
      <p:sp>
        <p:nvSpPr>
          <p:cNvPr id="5"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aplicações e usos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2301033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pt-BR" sz="2400" b="1" dirty="0" smtClean="0">
                <a:solidFill>
                  <a:srgbClr val="9A0000"/>
                </a:solidFill>
                <a:effectLst/>
              </a:rPr>
              <a:t>Flora do Brasil 2020</a:t>
            </a:r>
            <a:r>
              <a:rPr lang="pt-BR" sz="2400" b="1" dirty="0">
                <a:effectLst/>
              </a:rPr>
              <a:t/>
            </a:r>
            <a:br>
              <a:rPr lang="pt-BR" sz="2400" b="1" dirty="0">
                <a:effectLst/>
              </a:rPr>
            </a:br>
            <a:r>
              <a:rPr lang="pt-BR" sz="2800" b="1" dirty="0">
                <a:effectLst/>
              </a:rPr>
              <a:t/>
            </a:r>
            <a:br>
              <a:rPr lang="pt-BR" sz="2800" b="1" dirty="0">
                <a:effectLst/>
              </a:rPr>
            </a:br>
            <a:r>
              <a:rPr lang="pt-BR" sz="2000" b="1" dirty="0" smtClean="0">
                <a:effectLst/>
              </a:rPr>
              <a:t>imagens associadas aos </a:t>
            </a:r>
            <a:r>
              <a:rPr lang="pt-BR" sz="2000" b="1" i="1" dirty="0" smtClean="0">
                <a:effectLst/>
              </a:rPr>
              <a:t>vouchers</a:t>
            </a:r>
            <a:br>
              <a:rPr lang="pt-BR" sz="2000" b="1" i="1" dirty="0" smtClean="0">
                <a:effectLst/>
              </a:rPr>
            </a:br>
            <a:r>
              <a:rPr lang="pt-BR" sz="2000" b="1" i="1" dirty="0" smtClean="0">
                <a:effectLst/>
              </a:rPr>
              <a:t/>
            </a:r>
            <a:br>
              <a:rPr lang="pt-BR" sz="2000" b="1" i="1" dirty="0" smtClean="0">
                <a:effectLst/>
              </a:rPr>
            </a:br>
            <a:r>
              <a:rPr lang="pt-BR" sz="2000" i="1" dirty="0">
                <a:effectLst/>
              </a:rPr>
              <a:t/>
            </a:r>
            <a:br>
              <a:rPr lang="pt-BR" sz="2000" i="1" dirty="0">
                <a:effectLst/>
              </a:rPr>
            </a:br>
            <a:r>
              <a:rPr lang="pt-BR" sz="2000" i="1" dirty="0" smtClean="0">
                <a:effectLst/>
              </a:rPr>
              <a:t>UEC041464</a:t>
            </a:r>
            <a:br>
              <a:rPr lang="pt-BR" sz="2000" i="1" dirty="0" smtClean="0">
                <a:effectLst/>
              </a:rPr>
            </a:br>
            <a:r>
              <a:rPr lang="pt-BR" sz="2000" i="1" dirty="0" smtClean="0">
                <a:effectLst/>
              </a:rPr>
              <a:t>NY00996931</a:t>
            </a:r>
            <a:endParaRPr lang="pt-BR" sz="2000" i="1" dirty="0">
              <a:effectLst/>
            </a:endParaRPr>
          </a:p>
        </p:txBody>
      </p:sp>
      <p:sp>
        <p:nvSpPr>
          <p:cNvPr id="8"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aplicações e usos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 name="Espaço Reservado para Conteúdo 2"/>
          <p:cNvSpPr>
            <a:spLocks noGrp="1"/>
          </p:cNvSpPr>
          <p:nvPr>
            <p:ph idx="1"/>
          </p:nvPr>
        </p:nvSpPr>
        <p:spPr/>
        <p:txBody>
          <a:bodyPr/>
          <a:lstStyle/>
          <a:p>
            <a:endParaRPr lang="pt-BR"/>
          </a:p>
        </p:txBody>
      </p:sp>
      <p:pic>
        <p:nvPicPr>
          <p:cNvPr id="10" name="Imagem 9"/>
          <p:cNvPicPr>
            <a:picLocks noChangeAspect="1"/>
          </p:cNvPicPr>
          <p:nvPr/>
        </p:nvPicPr>
        <p:blipFill>
          <a:blip r:embed="rId2"/>
          <a:stretch>
            <a:fillRect/>
          </a:stretch>
        </p:blipFill>
        <p:spPr>
          <a:xfrm>
            <a:off x="3869268" y="577499"/>
            <a:ext cx="7315200" cy="5407249"/>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chor="b">
            <a:normAutofit/>
          </a:bodyPr>
          <a:lstStyle/>
          <a:p>
            <a:pPr marL="0" indent="0">
              <a:buNone/>
            </a:pPr>
            <a:r>
              <a:rPr lang="pt-BR" sz="3600" dirty="0" smtClean="0">
                <a:solidFill>
                  <a:schemeClr val="bg1">
                    <a:lumMod val="75000"/>
                  </a:schemeClr>
                </a:solidFill>
              </a:rPr>
              <a:t>contexto</a:t>
            </a:r>
          </a:p>
          <a:p>
            <a:pPr marL="0" indent="0">
              <a:buNone/>
            </a:pPr>
            <a:r>
              <a:rPr lang="pt-BR" sz="3600" dirty="0" smtClean="0">
                <a:solidFill>
                  <a:schemeClr val="bg1">
                    <a:lumMod val="75000"/>
                  </a:schemeClr>
                </a:solidFill>
              </a:rPr>
              <a:t>padrões</a:t>
            </a:r>
          </a:p>
          <a:p>
            <a:pPr marL="0" indent="0">
              <a:buNone/>
            </a:pPr>
            <a:r>
              <a:rPr lang="pt-BR" sz="3600" dirty="0" smtClean="0">
                <a:solidFill>
                  <a:schemeClr val="bg1">
                    <a:lumMod val="75000"/>
                  </a:schemeClr>
                </a:solidFill>
              </a:rPr>
              <a:t>processo</a:t>
            </a:r>
          </a:p>
          <a:p>
            <a:pPr marL="0" indent="0">
              <a:buNone/>
            </a:pPr>
            <a:r>
              <a:rPr lang="pt-BR" sz="3600" dirty="0" smtClean="0">
                <a:solidFill>
                  <a:schemeClr val="bg1">
                    <a:lumMod val="75000"/>
                  </a:schemeClr>
                </a:solidFill>
              </a:rPr>
              <a:t>conteúdo</a:t>
            </a:r>
          </a:p>
          <a:p>
            <a:pPr marL="0" indent="0">
              <a:buNone/>
            </a:pPr>
            <a:r>
              <a:rPr lang="pt-BR" sz="3600" dirty="0" smtClean="0">
                <a:solidFill>
                  <a:schemeClr val="bg1">
                    <a:lumMod val="75000"/>
                  </a:schemeClr>
                </a:solidFill>
              </a:rPr>
              <a:t>ferramentas e usos</a:t>
            </a:r>
          </a:p>
          <a:p>
            <a:pPr marL="0" indent="0">
              <a:buNone/>
            </a:pPr>
            <a:r>
              <a:rPr lang="pt-BR" sz="3600" dirty="0" smtClean="0">
                <a:solidFill>
                  <a:srgbClr val="9A0000"/>
                </a:solidFill>
              </a:rPr>
              <a:t>estatísticas</a:t>
            </a:r>
            <a:endParaRPr lang="pt-BR" sz="3600" dirty="0">
              <a:solidFill>
                <a:srgbClr val="9A0000"/>
              </a:solidFill>
            </a:endParaRPr>
          </a:p>
        </p:txBody>
      </p:sp>
    </p:spTree>
    <p:extLst>
      <p:ext uri="{BB962C8B-B14F-4D97-AF65-F5344CB8AC3E}">
        <p14:creationId xmlns:p14="http://schemas.microsoft.com/office/powerpoint/2010/main" val="20238634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2800" dirty="0" smtClean="0">
                <a:solidFill>
                  <a:srgbClr val="9A0000"/>
                </a:solidFill>
                <a:effectLst/>
              </a:rPr>
              <a:t>estatísticas</a:t>
            </a:r>
            <a:r>
              <a:rPr lang="pt-BR" sz="2800" dirty="0" smtClean="0">
                <a:effectLst/>
              </a:rPr>
              <a:t/>
            </a:r>
            <a:br>
              <a:rPr lang="pt-BR" sz="2800" dirty="0" smtClean="0">
                <a:effectLst/>
              </a:rPr>
            </a:br>
            <a:r>
              <a:rPr lang="pt-BR" sz="2800" dirty="0" smtClean="0">
                <a:effectLst/>
              </a:rPr>
              <a:t>de conteúdo</a:t>
            </a:r>
            <a:br>
              <a:rPr lang="pt-BR" sz="2800" dirty="0" smtClean="0">
                <a:effectLst/>
              </a:rPr>
            </a:br>
            <a:r>
              <a:rPr lang="pt-BR" sz="2800" dirty="0" smtClean="0">
                <a:effectLst/>
              </a:rPr>
              <a:t/>
            </a:r>
            <a:br>
              <a:rPr lang="pt-BR" sz="2800" dirty="0" smtClean="0">
                <a:effectLst/>
              </a:rPr>
            </a:br>
            <a:r>
              <a:rPr lang="pt-BR" sz="2800" dirty="0">
                <a:effectLst/>
              </a:rPr>
              <a:t/>
            </a:r>
            <a:br>
              <a:rPr lang="pt-BR" sz="2800" dirty="0">
                <a:effectLst/>
              </a:rPr>
            </a:br>
            <a:r>
              <a:rPr lang="pt-BR" sz="2000" dirty="0" smtClean="0">
                <a:effectLst/>
              </a:rPr>
              <a:t/>
            </a:r>
            <a:br>
              <a:rPr lang="pt-BR" sz="2000" dirty="0" smtClean="0">
                <a:effectLst/>
              </a:rPr>
            </a:br>
            <a:r>
              <a:rPr lang="pt-BR" sz="2000" dirty="0" smtClean="0">
                <a:effectLst/>
              </a:rPr>
              <a:t>&gt; 2.3 milhões de imagens</a:t>
            </a:r>
            <a:br>
              <a:rPr lang="pt-BR" sz="2000" dirty="0" smtClean="0">
                <a:effectLst/>
              </a:rPr>
            </a:br>
            <a:endParaRPr lang="pt-BR" sz="2000" dirty="0">
              <a:effectLst/>
            </a:endParaRPr>
          </a:p>
        </p:txBody>
      </p:sp>
      <p:sp>
        <p:nvSpPr>
          <p:cNvPr id="5" name="CaixaDeTexto 2"/>
          <p:cNvSpPr txBox="1"/>
          <p:nvPr/>
        </p:nvSpPr>
        <p:spPr>
          <a:xfrm>
            <a:off x="832" y="6104717"/>
            <a:ext cx="3442584"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reflora.cria.org.br/admin/stats</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6" name="TextBox 5"/>
          <p:cNvSpPr txBox="1"/>
          <p:nvPr/>
        </p:nvSpPr>
        <p:spPr>
          <a:xfrm>
            <a:off x="9067800" y="1123950"/>
            <a:ext cx="1914525" cy="830997"/>
          </a:xfrm>
          <a:prstGeom prst="rect">
            <a:avLst/>
          </a:prstGeom>
          <a:noFill/>
        </p:spPr>
        <p:txBody>
          <a:bodyPr wrap="square" rtlCol="0">
            <a:spAutoFit/>
          </a:bodyPr>
          <a:lstStyle/>
          <a:p>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96% 	JPEG</a:t>
            </a:r>
            <a:b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br>
            <a:r>
              <a:rPr lang="pt-BR" sz="2400" b="1" dirty="0" smtClean="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   4%	TIFF</a:t>
            </a:r>
            <a:endParaRPr lang="pt-BR" sz="2400" b="1" dirty="0">
              <a:solidFill>
                <a:schemeClr val="accent2">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9" name="CaixaDeTexto 2"/>
          <p:cNvSpPr txBox="1"/>
          <p:nvPr/>
        </p:nvSpPr>
        <p:spPr>
          <a:xfrm>
            <a:off x="7801807" y="5923742"/>
            <a:ext cx="3442584"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em 11 de junho de 2019</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3" name="Imagem 2"/>
          <p:cNvPicPr>
            <a:picLocks noChangeAspect="1"/>
          </p:cNvPicPr>
          <p:nvPr/>
        </p:nvPicPr>
        <p:blipFill>
          <a:blip r:embed="rId2"/>
          <a:stretch>
            <a:fillRect/>
          </a:stretch>
        </p:blipFill>
        <p:spPr>
          <a:xfrm>
            <a:off x="3831988" y="423083"/>
            <a:ext cx="4352925" cy="2447925"/>
          </a:xfrm>
          <a:prstGeom prst="rect">
            <a:avLst/>
          </a:prstGeom>
        </p:spPr>
      </p:pic>
      <p:pic>
        <p:nvPicPr>
          <p:cNvPr id="4" name="Imagem 3"/>
          <p:cNvPicPr>
            <a:picLocks noChangeAspect="1"/>
          </p:cNvPicPr>
          <p:nvPr/>
        </p:nvPicPr>
        <p:blipFill>
          <a:blip r:embed="rId3"/>
          <a:stretch>
            <a:fillRect/>
          </a:stretch>
        </p:blipFill>
        <p:spPr>
          <a:xfrm>
            <a:off x="6662737" y="3018617"/>
            <a:ext cx="4810125" cy="2905125"/>
          </a:xfrm>
          <a:prstGeom prst="rect">
            <a:avLst/>
          </a:prstGeom>
        </p:spPr>
      </p:pic>
      <p:sp>
        <p:nvSpPr>
          <p:cNvPr id="8"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estatísticas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18203862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2800" dirty="0" smtClean="0">
                <a:solidFill>
                  <a:srgbClr val="9A0000"/>
                </a:solidFill>
                <a:effectLst/>
              </a:rPr>
              <a:t>estatísticas</a:t>
            </a:r>
            <a:r>
              <a:rPr lang="pt-BR" sz="2800" dirty="0" smtClean="0">
                <a:effectLst/>
              </a:rPr>
              <a:t/>
            </a:r>
            <a:br>
              <a:rPr lang="pt-BR" sz="2800" dirty="0" smtClean="0">
                <a:effectLst/>
              </a:rPr>
            </a:br>
            <a:r>
              <a:rPr lang="pt-BR" sz="2800" dirty="0" smtClean="0">
                <a:effectLst/>
              </a:rPr>
              <a:t>de conteúdo</a:t>
            </a:r>
            <a:br>
              <a:rPr lang="pt-BR" sz="2800" dirty="0" smtClean="0">
                <a:effectLst/>
              </a:rPr>
            </a:br>
            <a:r>
              <a:rPr lang="pt-BR" sz="2800" dirty="0" smtClean="0">
                <a:effectLst/>
              </a:rPr>
              <a:t/>
            </a:r>
            <a:br>
              <a:rPr lang="pt-BR" sz="2800" dirty="0" smtClean="0">
                <a:effectLst/>
              </a:rPr>
            </a:br>
            <a:r>
              <a:rPr lang="pt-BR" sz="2800" dirty="0">
                <a:effectLst/>
              </a:rPr>
              <a:t/>
            </a:r>
            <a:br>
              <a:rPr lang="pt-BR" sz="2800" dirty="0">
                <a:effectLst/>
              </a:rPr>
            </a:br>
            <a:r>
              <a:rPr lang="pt-BR" sz="2000" dirty="0" smtClean="0">
                <a:effectLst/>
              </a:rPr>
              <a:t/>
            </a:r>
            <a:br>
              <a:rPr lang="pt-BR" sz="2000" dirty="0" smtClean="0">
                <a:effectLst/>
              </a:rPr>
            </a:br>
            <a:r>
              <a:rPr lang="pt-BR" sz="2000" dirty="0" smtClean="0">
                <a:effectLst/>
              </a:rPr>
              <a:t>relatórios</a:t>
            </a:r>
            <a:br>
              <a:rPr lang="pt-BR" sz="2000" dirty="0" smtClean="0">
                <a:effectLst/>
              </a:rPr>
            </a:br>
            <a:r>
              <a:rPr lang="pt-BR" sz="2000" dirty="0" smtClean="0">
                <a:effectLst/>
              </a:rPr>
              <a:t> por coleção</a:t>
            </a:r>
            <a:br>
              <a:rPr lang="pt-BR" sz="2000" dirty="0" smtClean="0">
                <a:effectLst/>
              </a:rPr>
            </a:br>
            <a:r>
              <a:rPr lang="pt-BR" sz="2000" dirty="0">
                <a:effectLst/>
              </a:rPr>
              <a:t> </a:t>
            </a:r>
            <a:r>
              <a:rPr lang="pt-BR" sz="2000" dirty="0" smtClean="0">
                <a:effectLst/>
              </a:rPr>
              <a:t>por período</a:t>
            </a:r>
            <a:br>
              <a:rPr lang="pt-BR" sz="2000" dirty="0" smtClean="0">
                <a:effectLst/>
              </a:rPr>
            </a:br>
            <a:r>
              <a:rPr lang="pt-BR" sz="2000" dirty="0" smtClean="0">
                <a:effectLst/>
              </a:rPr>
              <a:t> por tipo de imagem</a:t>
            </a:r>
            <a:br>
              <a:rPr lang="pt-BR" sz="2000" dirty="0" smtClean="0">
                <a:effectLst/>
              </a:rPr>
            </a:br>
            <a:r>
              <a:rPr lang="pt-BR" sz="2000" dirty="0">
                <a:effectLst/>
              </a:rPr>
              <a:t> </a:t>
            </a:r>
            <a:r>
              <a:rPr lang="pt-BR" sz="2000" dirty="0" smtClean="0">
                <a:effectLst/>
              </a:rPr>
              <a:t>etc...</a:t>
            </a:r>
            <a:endParaRPr lang="pt-BR" sz="2000" dirty="0">
              <a:effectLst/>
            </a:endParaRPr>
          </a:p>
        </p:txBody>
      </p:sp>
      <p:sp>
        <p:nvSpPr>
          <p:cNvPr id="5" name="CaixaDeTexto 2"/>
          <p:cNvSpPr txBox="1"/>
          <p:nvPr/>
        </p:nvSpPr>
        <p:spPr>
          <a:xfrm>
            <a:off x="832" y="6104717"/>
            <a:ext cx="3442584"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reflora.cria.org.br/admin/stats</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7" name="Imagem 6"/>
          <p:cNvPicPr>
            <a:picLocks noChangeAspect="1"/>
          </p:cNvPicPr>
          <p:nvPr/>
        </p:nvPicPr>
        <p:blipFill>
          <a:blip r:embed="rId2"/>
          <a:stretch>
            <a:fillRect/>
          </a:stretch>
        </p:blipFill>
        <p:spPr>
          <a:xfrm>
            <a:off x="4248151" y="596632"/>
            <a:ext cx="7315200" cy="5508085"/>
          </a:xfrm>
          <a:prstGeom prst="rect">
            <a:avLst/>
          </a:prstGeom>
        </p:spPr>
      </p:pic>
      <p:sp>
        <p:nvSpPr>
          <p:cNvPr id="6"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estatísticas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2278361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t">
            <a:normAutofit/>
          </a:bodyPr>
          <a:lstStyle/>
          <a:p>
            <a:r>
              <a:rPr lang="pt-BR" sz="2400" b="1" dirty="0" smtClean="0">
                <a:effectLst/>
              </a:rPr>
              <a:t>programa</a:t>
            </a:r>
            <a:br>
              <a:rPr lang="pt-BR" sz="2400" b="1" dirty="0" smtClean="0">
                <a:effectLst/>
              </a:rPr>
            </a:br>
            <a:r>
              <a:rPr lang="pt-BR" sz="2400" b="1" dirty="0" smtClean="0">
                <a:solidFill>
                  <a:srgbClr val="9A0000"/>
                </a:solidFill>
                <a:effectLst/>
              </a:rPr>
              <a:t>Reflora</a:t>
            </a:r>
            <a:r>
              <a:rPr lang="pt-BR" sz="2400" b="1" dirty="0" smtClean="0">
                <a:effectLst/>
              </a:rPr>
              <a:t> </a:t>
            </a:r>
            <a:r>
              <a:rPr lang="pt-BR" sz="2400" b="1" dirty="0">
                <a:effectLst/>
              </a:rPr>
              <a:t>– </a:t>
            </a:r>
            <a:r>
              <a:rPr lang="pt-BR" sz="2400" b="1" dirty="0" smtClean="0">
                <a:effectLst/>
              </a:rPr>
              <a:t>CNPq</a:t>
            </a:r>
            <a:br>
              <a:rPr lang="pt-BR" sz="2400" b="1" dirty="0" smtClean="0">
                <a:effectLst/>
              </a:rPr>
            </a:br>
            <a:r>
              <a:rPr lang="pt-BR" sz="2400" b="1" dirty="0" smtClean="0">
                <a:effectLst/>
              </a:rPr>
              <a:t/>
            </a:r>
            <a:br>
              <a:rPr lang="pt-BR" sz="2400" b="1" dirty="0" smtClean="0">
                <a:effectLst/>
              </a:rPr>
            </a:br>
            <a:r>
              <a:rPr lang="pt-BR" sz="2400" b="1" dirty="0" smtClean="0">
                <a:solidFill>
                  <a:srgbClr val="9A0000"/>
                </a:solidFill>
                <a:effectLst/>
              </a:rPr>
              <a:t>INCT - HVFF</a:t>
            </a:r>
            <a:r>
              <a:rPr lang="pt-BR" sz="2400" b="1" dirty="0" smtClean="0">
                <a:solidFill>
                  <a:schemeClr val="accent2">
                    <a:lumMod val="50000"/>
                  </a:schemeClr>
                </a:solidFill>
                <a:effectLst/>
              </a:rPr>
              <a:t/>
            </a:r>
            <a:br>
              <a:rPr lang="pt-BR" sz="2400" b="1" dirty="0" smtClean="0">
                <a:solidFill>
                  <a:schemeClr val="accent2">
                    <a:lumMod val="50000"/>
                  </a:schemeClr>
                </a:solidFill>
                <a:effectLst/>
              </a:rPr>
            </a:br>
            <a:r>
              <a:rPr lang="pt-BR" sz="2400" b="1" dirty="0" smtClean="0">
                <a:solidFill>
                  <a:schemeClr val="accent2">
                    <a:lumMod val="50000"/>
                  </a:schemeClr>
                </a:solidFill>
                <a:effectLst/>
              </a:rPr>
              <a:t>Herbário Virtual da Flora e dos Fungos</a:t>
            </a:r>
            <a:r>
              <a:rPr lang="pt-BR" sz="2400" b="1" dirty="0">
                <a:effectLst/>
              </a:rPr>
              <a:t/>
            </a:r>
            <a:br>
              <a:rPr lang="pt-BR" sz="2400" b="1" dirty="0">
                <a:effectLst/>
              </a:rPr>
            </a:br>
            <a:r>
              <a:rPr lang="pt-BR" sz="2400" b="1" dirty="0">
                <a:effectLst/>
              </a:rPr>
              <a:t/>
            </a:r>
            <a:br>
              <a:rPr lang="pt-BR" sz="2400" b="1" dirty="0">
                <a:effectLst/>
              </a:rPr>
            </a:br>
            <a:r>
              <a:rPr lang="pt-BR" sz="2400" b="1" i="1" dirty="0" smtClean="0">
                <a:solidFill>
                  <a:srgbClr val="9A0000"/>
                </a:solidFill>
                <a:effectLst/>
              </a:rPr>
              <a:t>exsiccatae</a:t>
            </a:r>
            <a:r>
              <a:rPr lang="pt-BR" sz="2400" b="1" i="1" dirty="0" smtClean="0">
                <a:effectLst/>
              </a:rPr>
              <a:t/>
            </a:r>
            <a:br>
              <a:rPr lang="pt-BR" sz="2400" b="1" i="1" dirty="0" smtClean="0">
                <a:effectLst/>
              </a:rPr>
            </a:br>
            <a:r>
              <a:rPr lang="pt-BR" sz="2400" b="1" i="1" dirty="0">
                <a:effectLst/>
              </a:rPr>
              <a:t/>
            </a:r>
            <a:br>
              <a:rPr lang="pt-BR" sz="2400" b="1" i="1" dirty="0">
                <a:effectLst/>
              </a:rPr>
            </a:br>
            <a:r>
              <a:rPr lang="pt-BR" sz="2400" b="1" dirty="0" smtClean="0">
                <a:effectLst/>
              </a:rPr>
              <a:t>dez 2010</a:t>
            </a:r>
            <a:endParaRPr lang="pt-BR" sz="2400" dirty="0">
              <a:effectLst/>
            </a:endParaRPr>
          </a:p>
        </p:txBody>
      </p:sp>
      <p:sp>
        <p:nvSpPr>
          <p:cNvPr id="3" name="Espaço Reservado para Conteúdo 2"/>
          <p:cNvSpPr>
            <a:spLocks noGrp="1"/>
          </p:cNvSpPr>
          <p:nvPr>
            <p:ph idx="1"/>
          </p:nvPr>
        </p:nvSpPr>
        <p:spPr/>
        <p:txBody>
          <a:bodyPr/>
          <a:lstStyle/>
          <a:p>
            <a:endParaRPr lang="pt-BR" b="1" dirty="0"/>
          </a:p>
          <a:p>
            <a:pPr marL="0" indent="0">
              <a:buNone/>
            </a:pPr>
            <a:r>
              <a:rPr lang="pt-BR" b="1" dirty="0"/>
              <a:t>Objetivo</a:t>
            </a:r>
          </a:p>
          <a:p>
            <a:pPr lvl="1"/>
            <a:endParaRPr lang="pt-BR" b="1" dirty="0"/>
          </a:p>
          <a:p>
            <a:pPr marL="502920" lvl="1" indent="0">
              <a:buNone/>
            </a:pPr>
            <a:r>
              <a:rPr lang="pt-BR" b="1" dirty="0"/>
              <a:t>Aumentar a base informacional sobre plantas do Brasil disponível na Internet de forma livre e aberta</a:t>
            </a:r>
          </a:p>
          <a:p>
            <a:pPr lvl="1"/>
            <a:endParaRPr lang="pt-BR" b="1" dirty="0"/>
          </a:p>
          <a:p>
            <a:pPr marL="1085850" lvl="1" indent="-342900">
              <a:buFont typeface="+mj-lt"/>
              <a:buAutoNum type="arabicPeriod"/>
            </a:pPr>
            <a:r>
              <a:rPr lang="pt-BR" b="1" dirty="0"/>
              <a:t>Estabelecer um mecanismo de repatriamento dinâmico de dados textuais </a:t>
            </a:r>
          </a:p>
          <a:p>
            <a:pPr marL="1085850" lvl="1" indent="-342900">
              <a:buFont typeface="+mj-lt"/>
              <a:buAutoNum type="arabicPeriod"/>
            </a:pPr>
            <a:r>
              <a:rPr lang="pt-BR" b="1" dirty="0">
                <a:solidFill>
                  <a:srgbClr val="9A0000"/>
                </a:solidFill>
              </a:rPr>
              <a:t>Estabelecer um servidor de imagens e serviços web associados</a:t>
            </a:r>
          </a:p>
          <a:p>
            <a:pPr marL="1085850" lvl="1" indent="-342900">
              <a:buFont typeface="+mj-lt"/>
              <a:buAutoNum type="arabicPeriod"/>
            </a:pPr>
            <a:r>
              <a:rPr lang="pt-BR" b="1" dirty="0"/>
              <a:t>Desenvolver um modelo de sala aberta à visitação pública</a:t>
            </a:r>
          </a:p>
          <a:p>
            <a:endParaRPr lang="pt-BR" b="1" dirty="0"/>
          </a:p>
        </p:txBody>
      </p:sp>
      <p:sp>
        <p:nvSpPr>
          <p:cNvPr id="4" name="TextBox 3"/>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 projeto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30220420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2800" dirty="0" smtClean="0">
                <a:solidFill>
                  <a:srgbClr val="9A0000"/>
                </a:solidFill>
                <a:effectLst/>
              </a:rPr>
              <a:t>estatísticas</a:t>
            </a:r>
            <a:r>
              <a:rPr lang="pt-BR" sz="2800" dirty="0" smtClean="0">
                <a:effectLst/>
              </a:rPr>
              <a:t/>
            </a:r>
            <a:br>
              <a:rPr lang="pt-BR" sz="2800" dirty="0" smtClean="0">
                <a:effectLst/>
              </a:rPr>
            </a:br>
            <a:r>
              <a:rPr lang="pt-BR" sz="2800" dirty="0" smtClean="0">
                <a:effectLst/>
              </a:rPr>
              <a:t>de uso</a:t>
            </a:r>
            <a:br>
              <a:rPr lang="pt-BR" sz="2800" dirty="0" smtClean="0">
                <a:effectLst/>
              </a:rPr>
            </a:br>
            <a:r>
              <a:rPr lang="pt-BR" sz="2800" dirty="0" smtClean="0">
                <a:effectLst/>
              </a:rPr>
              <a:t/>
            </a:r>
            <a:br>
              <a:rPr lang="pt-BR" sz="2800" dirty="0" smtClean="0">
                <a:effectLst/>
              </a:rPr>
            </a:br>
            <a:r>
              <a:rPr lang="pt-BR" sz="2000" dirty="0" smtClean="0">
                <a:effectLst/>
              </a:rPr>
              <a:t>~</a:t>
            </a:r>
            <a:r>
              <a:rPr lang="pt-BR" sz="2000" dirty="0" smtClean="0">
                <a:solidFill>
                  <a:srgbClr val="9A0000"/>
                </a:solidFill>
                <a:effectLst/>
              </a:rPr>
              <a:t>11.000</a:t>
            </a:r>
            <a:r>
              <a:rPr lang="pt-BR" sz="2000" dirty="0" smtClean="0">
                <a:effectLst/>
              </a:rPr>
              <a:t> imagens recuperadas </a:t>
            </a:r>
            <a:r>
              <a:rPr lang="pt-BR" sz="2000" dirty="0" smtClean="0">
                <a:solidFill>
                  <a:srgbClr val="9A0000"/>
                </a:solidFill>
                <a:effectLst/>
              </a:rPr>
              <a:t>por dia </a:t>
            </a:r>
            <a:r>
              <a:rPr lang="pt-BR" sz="2000" dirty="0" smtClean="0">
                <a:effectLst/>
              </a:rPr>
              <a:t>em 2018</a:t>
            </a:r>
            <a:br>
              <a:rPr lang="pt-BR" sz="2000" dirty="0" smtClean="0">
                <a:effectLst/>
              </a:rPr>
            </a:br>
            <a:r>
              <a:rPr lang="pt-BR" sz="2000" dirty="0" smtClean="0">
                <a:effectLst/>
              </a:rPr>
              <a:t>via rede </a:t>
            </a:r>
            <a:r>
              <a:rPr lang="pt-BR" sz="2000" i="1" dirty="0" smtClean="0">
                <a:effectLst/>
              </a:rPr>
              <a:t>species</a:t>
            </a:r>
            <a:r>
              <a:rPr lang="pt-BR" sz="2000" dirty="0" smtClean="0">
                <a:effectLst/>
              </a:rPr>
              <a:t>Link</a:t>
            </a:r>
            <a:endParaRPr lang="pt-BR" sz="2000" dirty="0">
              <a:effectLst/>
            </a:endParaRPr>
          </a:p>
        </p:txBody>
      </p:sp>
      <p:pic>
        <p:nvPicPr>
          <p:cNvPr id="5" name="Imagem 4"/>
          <p:cNvPicPr>
            <a:picLocks noChangeAspect="1"/>
          </p:cNvPicPr>
          <p:nvPr/>
        </p:nvPicPr>
        <p:blipFill>
          <a:blip r:embed="rId2"/>
          <a:stretch>
            <a:fillRect/>
          </a:stretch>
        </p:blipFill>
        <p:spPr>
          <a:xfrm>
            <a:off x="3733081" y="718193"/>
            <a:ext cx="3409950" cy="2819400"/>
          </a:xfrm>
          <a:prstGeom prst="rect">
            <a:avLst/>
          </a:prstGeom>
        </p:spPr>
      </p:pic>
      <p:pic>
        <p:nvPicPr>
          <p:cNvPr id="8" name="Imagem 7"/>
          <p:cNvPicPr>
            <a:picLocks noChangeAspect="1"/>
          </p:cNvPicPr>
          <p:nvPr/>
        </p:nvPicPr>
        <p:blipFill>
          <a:blip r:embed="rId3"/>
          <a:stretch>
            <a:fillRect/>
          </a:stretch>
        </p:blipFill>
        <p:spPr>
          <a:xfrm>
            <a:off x="6869733" y="3043752"/>
            <a:ext cx="4886325" cy="3048000"/>
          </a:xfrm>
          <a:prstGeom prst="rect">
            <a:avLst/>
          </a:prstGeom>
        </p:spPr>
      </p:pic>
      <p:sp>
        <p:nvSpPr>
          <p:cNvPr id="6" name="CaixaDeTexto 2"/>
          <p:cNvSpPr txBox="1"/>
          <p:nvPr/>
        </p:nvSpPr>
        <p:spPr>
          <a:xfrm>
            <a:off x="832" y="6104717"/>
            <a:ext cx="3442584"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splink.org.br/</a:t>
            </a:r>
            <a:r>
              <a:rPr lang="pt-BR" sz="1400" i="1" dirty="0" err="1"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showUsage</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7"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estatísticas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10273598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rgbClr val="9A0000"/>
                </a:solidFill>
                <a:effectLst/>
              </a:rPr>
              <a:t>estatísticas</a:t>
            </a:r>
            <a:r>
              <a:rPr lang="pt-BR" dirty="0" smtClean="0">
                <a:effectLst/>
              </a:rPr>
              <a:t/>
            </a:r>
            <a:br>
              <a:rPr lang="pt-BR" dirty="0" smtClean="0">
                <a:effectLst/>
              </a:rPr>
            </a:br>
            <a:r>
              <a:rPr lang="pt-BR" dirty="0" smtClean="0">
                <a:effectLst/>
              </a:rPr>
              <a:t>de uso</a:t>
            </a:r>
            <a:br>
              <a:rPr lang="pt-BR" dirty="0" smtClean="0">
                <a:effectLst/>
              </a:rPr>
            </a:br>
            <a:r>
              <a:rPr lang="pt-BR" dirty="0" smtClean="0">
                <a:effectLst/>
              </a:rPr>
              <a:t/>
            </a:r>
            <a:br>
              <a:rPr lang="pt-BR" dirty="0" smtClean="0">
                <a:effectLst/>
              </a:rPr>
            </a:br>
            <a:r>
              <a:rPr lang="pt-BR" sz="2400" dirty="0" smtClean="0">
                <a:effectLst/>
              </a:rPr>
              <a:t>relatórios</a:t>
            </a:r>
            <a:br>
              <a:rPr lang="pt-BR" sz="2400" dirty="0" smtClean="0">
                <a:effectLst/>
              </a:rPr>
            </a:br>
            <a:r>
              <a:rPr lang="pt-BR" sz="2400" dirty="0" smtClean="0">
                <a:effectLst/>
              </a:rPr>
              <a:t> por coleções</a:t>
            </a:r>
            <a:br>
              <a:rPr lang="pt-BR" sz="2400" dirty="0" smtClean="0">
                <a:effectLst/>
              </a:rPr>
            </a:br>
            <a:r>
              <a:rPr lang="pt-BR" sz="2400" dirty="0">
                <a:effectLst/>
              </a:rPr>
              <a:t> </a:t>
            </a:r>
            <a:r>
              <a:rPr lang="pt-BR" sz="2400" dirty="0" smtClean="0">
                <a:effectLst/>
              </a:rPr>
              <a:t>por período</a:t>
            </a:r>
            <a:endParaRPr lang="pt-BR" sz="2400" dirty="0">
              <a:effectLst/>
            </a:endParaRPr>
          </a:p>
        </p:txBody>
      </p:sp>
      <p:sp>
        <p:nvSpPr>
          <p:cNvPr id="6" name="CaixaDeTexto 2"/>
          <p:cNvSpPr txBox="1"/>
          <p:nvPr/>
        </p:nvSpPr>
        <p:spPr>
          <a:xfrm>
            <a:off x="832" y="6104717"/>
            <a:ext cx="3442584"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splink.org.br/</a:t>
            </a:r>
            <a:r>
              <a:rPr lang="pt-BR" sz="1400" i="1" dirty="0" err="1"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showUsage</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3" name="Imagem 2"/>
          <p:cNvPicPr>
            <a:picLocks noChangeAspect="1"/>
          </p:cNvPicPr>
          <p:nvPr/>
        </p:nvPicPr>
        <p:blipFill>
          <a:blip r:embed="rId2"/>
          <a:stretch>
            <a:fillRect/>
          </a:stretch>
        </p:blipFill>
        <p:spPr>
          <a:xfrm>
            <a:off x="4581524" y="760797"/>
            <a:ext cx="7097175" cy="5343920"/>
          </a:xfrm>
          <a:prstGeom prst="rect">
            <a:avLst/>
          </a:prstGeom>
        </p:spPr>
      </p:pic>
      <p:sp>
        <p:nvSpPr>
          <p:cNvPr id="5" name="TextBox 5"/>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estatísticas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27290048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pt-BR" b="1" dirty="0" smtClean="0">
                <a:solidFill>
                  <a:srgbClr val="9A0000"/>
                </a:solidFill>
                <a:effectLst/>
              </a:rPr>
              <a:t>OBRIGADO</a:t>
            </a:r>
            <a:br>
              <a:rPr lang="pt-BR" b="1" dirty="0" smtClean="0">
                <a:solidFill>
                  <a:srgbClr val="9A0000"/>
                </a:solidFill>
                <a:effectLst/>
              </a:rPr>
            </a:br>
            <a:r>
              <a:rPr lang="pt-BR" b="1" dirty="0">
                <a:solidFill>
                  <a:srgbClr val="9A0000"/>
                </a:solidFill>
                <a:effectLst/>
              </a:rPr>
              <a:t/>
            </a:r>
            <a:br>
              <a:rPr lang="pt-BR" b="1" dirty="0">
                <a:solidFill>
                  <a:srgbClr val="9A0000"/>
                </a:solidFill>
                <a:effectLst/>
              </a:rPr>
            </a:br>
            <a:r>
              <a:rPr lang="pt-BR" b="1" dirty="0" smtClean="0">
                <a:solidFill>
                  <a:srgbClr val="9A0000"/>
                </a:solidFill>
                <a:effectLst/>
              </a:rPr>
              <a:t>Perguntas?</a:t>
            </a:r>
            <a:endParaRPr lang="pt-BR" b="1" dirty="0">
              <a:solidFill>
                <a:srgbClr val="9A0000"/>
              </a:solidFill>
              <a:effectLst/>
            </a:endParaRPr>
          </a:p>
        </p:txBody>
      </p:sp>
      <p:sp>
        <p:nvSpPr>
          <p:cNvPr id="4" name="Text Placeholder 3"/>
          <p:cNvSpPr>
            <a:spLocks noGrp="1"/>
          </p:cNvSpPr>
          <p:nvPr>
            <p:ph type="body" sz="half" idx="2"/>
          </p:nvPr>
        </p:nvSpPr>
        <p:spPr/>
        <p:txBody>
          <a:bodyPr>
            <a:normAutofit/>
          </a:bodyPr>
          <a:lstStyle/>
          <a:p>
            <a:r>
              <a:rPr lang="pt-BR" sz="1600" b="1" dirty="0" smtClean="0">
                <a:solidFill>
                  <a:schemeClr val="accent2">
                    <a:lumMod val="50000"/>
                  </a:schemeClr>
                </a:solidFill>
              </a:rPr>
              <a:t>sidnei de souza</a:t>
            </a:r>
          </a:p>
          <a:p>
            <a:r>
              <a:rPr lang="pt-BR" sz="1600" b="1" i="1" dirty="0" smtClean="0">
                <a:solidFill>
                  <a:schemeClr val="accent2">
                    <a:lumMod val="50000"/>
                  </a:schemeClr>
                </a:solidFill>
              </a:rPr>
              <a:t>sidnei@cria.org.br</a:t>
            </a:r>
          </a:p>
          <a:p>
            <a:r>
              <a:rPr lang="pt-BR" sz="1600" b="1" dirty="0" smtClean="0">
                <a:solidFill>
                  <a:schemeClr val="accent2">
                    <a:lumMod val="50000"/>
                  </a:schemeClr>
                </a:solidFill>
              </a:rPr>
              <a:t>Centro de Referência em Informação Ambiental, CRIA</a:t>
            </a:r>
          </a:p>
          <a:p>
            <a:endParaRPr lang="pt-BR" sz="1600" b="1" dirty="0">
              <a:solidFill>
                <a:schemeClr val="accent2">
                  <a:lumMod val="50000"/>
                </a:schemeClr>
              </a:solidFill>
            </a:endParaRPr>
          </a:p>
        </p:txBody>
      </p:sp>
      <p:pic>
        <p:nvPicPr>
          <p:cNvPr id="1026" name="Picture 2"/>
          <p:cNvPicPr>
            <a:picLocks noGrp="1" noChangeAspect="1" noChangeArrowheads="1"/>
          </p:cNvPicPr>
          <p:nvPr>
            <p:ph type="pic" idx="1"/>
          </p:nvPr>
        </p:nvPicPr>
        <p:blipFill>
          <a:blip r:embed="rId3"/>
          <a:srcRect t="11111" b="11111"/>
          <a:stretch>
            <a:fillRect/>
          </a:stretch>
        </p:blipFill>
        <p:spPr bwMode="auto">
          <a:xfrm>
            <a:off x="3570644" y="279739"/>
            <a:ext cx="8115230" cy="5330952"/>
          </a:xfrm>
          <a:prstGeom prst="rect">
            <a:avLst/>
          </a:prstGeom>
          <a:noFill/>
          <a:ln w="9525">
            <a:noFill/>
            <a:miter lim="800000"/>
            <a:headEnd/>
            <a:tailEnd/>
          </a:ln>
        </p:spPr>
      </p:pic>
      <p:sp>
        <p:nvSpPr>
          <p:cNvPr id="6" name="CaixaDeTexto 2"/>
          <p:cNvSpPr txBox="1"/>
          <p:nvPr/>
        </p:nvSpPr>
        <p:spPr>
          <a:xfrm>
            <a:off x="831" y="6104717"/>
            <a:ext cx="8313609" cy="523220"/>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FMM00087 – Aspidosperma tomentosum</a:t>
            </a:r>
          </a:p>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Fototeca Mauricio Mercadante</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8" name="Retângulo 7"/>
          <p:cNvSpPr/>
          <p:nvPr/>
        </p:nvSpPr>
        <p:spPr>
          <a:xfrm>
            <a:off x="5449459" y="5659645"/>
            <a:ext cx="4976042" cy="369332"/>
          </a:xfrm>
          <a:prstGeom prst="rect">
            <a:avLst/>
          </a:prstGeom>
        </p:spPr>
        <p:txBody>
          <a:bodyPr wrap="none">
            <a:spAutoFit/>
          </a:bodyPr>
          <a:lstStyle/>
          <a:p>
            <a:r>
              <a:rPr lang="pt-BR" dirty="0" smtClean="0">
                <a:solidFill>
                  <a:schemeClr val="accent4">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splink.cria.org.br/documentos/lajeado_20190614.pdf</a:t>
            </a:r>
            <a:endParaRPr lang="pt-BR" dirty="0">
              <a:solidFill>
                <a:schemeClr val="accent4">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t">
            <a:normAutofit/>
          </a:bodyPr>
          <a:lstStyle/>
          <a:p>
            <a:r>
              <a:rPr lang="pt-BR" sz="3200" b="1" dirty="0" smtClean="0">
                <a:solidFill>
                  <a:srgbClr val="9A0000"/>
                </a:solidFill>
                <a:effectLst/>
              </a:rPr>
              <a:t>INCT-HVFF</a:t>
            </a:r>
            <a:br>
              <a:rPr lang="pt-BR" sz="3200" b="1" dirty="0" smtClean="0">
                <a:solidFill>
                  <a:srgbClr val="9A0000"/>
                </a:solidFill>
                <a:effectLst/>
              </a:rPr>
            </a:br>
            <a:r>
              <a:rPr lang="pt-BR" sz="3200" b="1" dirty="0" smtClean="0">
                <a:solidFill>
                  <a:schemeClr val="accent2">
                    <a:lumMod val="50000"/>
                  </a:schemeClr>
                </a:solidFill>
                <a:effectLst/>
              </a:rPr>
              <a:t/>
            </a:r>
            <a:br>
              <a:rPr lang="pt-BR" sz="3200" b="1" dirty="0" smtClean="0">
                <a:solidFill>
                  <a:schemeClr val="accent2">
                    <a:lumMod val="50000"/>
                  </a:schemeClr>
                </a:solidFill>
                <a:effectLst/>
              </a:rPr>
            </a:br>
            <a:r>
              <a:rPr lang="pt-BR" sz="3200" b="1" dirty="0" smtClean="0">
                <a:solidFill>
                  <a:schemeClr val="accent2">
                    <a:lumMod val="50000"/>
                  </a:schemeClr>
                </a:solidFill>
                <a:effectLst/>
              </a:rPr>
              <a:t>serviço</a:t>
            </a:r>
            <a:br>
              <a:rPr lang="pt-BR" sz="3200" b="1" dirty="0" smtClean="0">
                <a:solidFill>
                  <a:schemeClr val="accent2">
                    <a:lumMod val="50000"/>
                  </a:schemeClr>
                </a:solidFill>
                <a:effectLst/>
              </a:rPr>
            </a:br>
            <a:r>
              <a:rPr lang="pt-BR" sz="3200" b="1" i="1" dirty="0" err="1" smtClean="0">
                <a:solidFill>
                  <a:srgbClr val="9A0000"/>
                </a:solidFill>
                <a:effectLst/>
              </a:rPr>
              <a:t>exsiccatae</a:t>
            </a:r>
            <a:endParaRPr lang="pt-BR" sz="3200" b="1" i="1" dirty="0">
              <a:solidFill>
                <a:srgbClr val="9A0000"/>
              </a:solidFill>
              <a:effectLst/>
            </a:endParaRPr>
          </a:p>
        </p:txBody>
      </p:sp>
      <p:sp>
        <p:nvSpPr>
          <p:cNvPr id="4" name="Rounded Rectangle 26"/>
          <p:cNvSpPr/>
          <p:nvPr/>
        </p:nvSpPr>
        <p:spPr>
          <a:xfrm>
            <a:off x="3874053" y="4073878"/>
            <a:ext cx="2715821" cy="1928049"/>
          </a:xfrm>
          <a:prstGeom prst="roundRect">
            <a:avLst/>
          </a:prstGeom>
          <a:solidFill>
            <a:schemeClr val="bg2">
              <a:lumMod val="90000"/>
            </a:schemeClr>
          </a:solidFill>
          <a:ln w="3175">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5" name="Rounded Rectangle 25"/>
          <p:cNvSpPr/>
          <p:nvPr/>
        </p:nvSpPr>
        <p:spPr>
          <a:xfrm>
            <a:off x="3887268" y="846929"/>
            <a:ext cx="3448351" cy="2056556"/>
          </a:xfrm>
          <a:prstGeom prst="roundRect">
            <a:avLst/>
          </a:prstGeom>
          <a:solidFill>
            <a:schemeClr val="bg2">
              <a:lumMod val="90000"/>
            </a:schemeClr>
          </a:solidFill>
          <a:ln w="3175">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6" name="Picture 11"/>
          <p:cNvPicPr>
            <a:picLocks noChangeAspect="1" noChangeArrowheads="1"/>
          </p:cNvPicPr>
          <p:nvPr/>
        </p:nvPicPr>
        <p:blipFill>
          <a:blip r:embed="rId3" cstate="print"/>
          <a:srcRect/>
          <a:stretch>
            <a:fillRect/>
          </a:stretch>
        </p:blipFill>
        <p:spPr bwMode="auto">
          <a:xfrm>
            <a:off x="3968334" y="4504991"/>
            <a:ext cx="783381" cy="11278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 name="Picture 2"/>
          <p:cNvPicPr>
            <a:picLocks noChangeAspect="1" noChangeArrowheads="1"/>
          </p:cNvPicPr>
          <p:nvPr/>
        </p:nvPicPr>
        <p:blipFill>
          <a:blip r:embed="rId4" cstate="print">
            <a:clrChange>
              <a:clrFrom>
                <a:srgbClr val="FFFFFF"/>
              </a:clrFrom>
              <a:clrTo>
                <a:srgbClr val="FFFFFF">
                  <a:alpha val="0"/>
                </a:srgbClr>
              </a:clrTo>
            </a:clrChange>
          </a:blip>
          <a:srcRect l="30873" t="31250" r="5873" b="10361"/>
          <a:stretch>
            <a:fillRect/>
          </a:stretch>
        </p:blipFill>
        <p:spPr bwMode="auto">
          <a:xfrm>
            <a:off x="4794614" y="4514040"/>
            <a:ext cx="811810" cy="111623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11"/>
          <p:cNvPicPr>
            <a:picLocks noChangeAspect="1" noChangeArrowheads="1"/>
          </p:cNvPicPr>
          <p:nvPr/>
        </p:nvPicPr>
        <p:blipFill>
          <a:blip r:embed="rId3" cstate="print"/>
          <a:srcRect/>
          <a:stretch>
            <a:fillRect/>
          </a:stretch>
        </p:blipFill>
        <p:spPr bwMode="auto">
          <a:xfrm>
            <a:off x="4220688" y="1391697"/>
            <a:ext cx="858733" cy="123633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 name="Flowchart: Magnetic Disk 10"/>
          <p:cNvSpPr/>
          <p:nvPr/>
        </p:nvSpPr>
        <p:spPr>
          <a:xfrm>
            <a:off x="5532099" y="1587631"/>
            <a:ext cx="1668557" cy="811798"/>
          </a:xfrm>
          <a:prstGeom prst="flowChartMagneticDisk">
            <a:avLst/>
          </a:prstGeom>
          <a:solidFill>
            <a:schemeClr val="bg1">
              <a:lumMod val="95000"/>
            </a:schemeClr>
          </a:solidFill>
          <a:ln w="3175">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i="1" dirty="0" smtClean="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rPr>
              <a:t>species</a:t>
            </a:r>
            <a:r>
              <a:rPr lang="pt-BR" dirty="0" smtClean="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rPr>
              <a:t>Link</a:t>
            </a:r>
          </a:p>
          <a:p>
            <a:pPr algn="ctr"/>
            <a:r>
              <a:rPr lang="pt-BR" sz="1000" dirty="0" smtClean="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rPr>
              <a:t>banco de dados</a:t>
            </a:r>
            <a:endParaRPr lang="pt-BR" sz="100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0" name="Flowchart: Magnetic Disk 12"/>
          <p:cNvSpPr/>
          <p:nvPr/>
        </p:nvSpPr>
        <p:spPr>
          <a:xfrm>
            <a:off x="5678431" y="4657764"/>
            <a:ext cx="839436" cy="659596"/>
          </a:xfrm>
          <a:prstGeom prst="flowChartMagneticDisk">
            <a:avLst/>
          </a:prstGeom>
          <a:solidFill>
            <a:schemeClr val="bg1">
              <a:lumMod val="95000"/>
            </a:schemeClr>
          </a:solidFill>
          <a:ln w="3175">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dirty="0" smtClean="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rPr>
              <a:t>imagens</a:t>
            </a:r>
          </a:p>
          <a:p>
            <a:pPr algn="ctr"/>
            <a:r>
              <a:rPr lang="pt-BR" sz="1000" dirty="0" smtClean="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rPr>
              <a:t>metadados</a:t>
            </a:r>
            <a:endParaRPr lang="pt-BR" sz="100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1" name="CLIOC disk"/>
          <p:cNvSpPr/>
          <p:nvPr/>
        </p:nvSpPr>
        <p:spPr bwMode="auto">
          <a:xfrm>
            <a:off x="5101876" y="152636"/>
            <a:ext cx="360040" cy="432048"/>
          </a:xfrm>
          <a:prstGeom prst="flowChartMagneticDisk">
            <a:avLst/>
          </a:prstGeom>
          <a:solidFill>
            <a:srgbClr val="92D05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SP</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2" name="CBMA disk"/>
          <p:cNvSpPr/>
          <p:nvPr/>
        </p:nvSpPr>
        <p:spPr bwMode="auto">
          <a:xfrm>
            <a:off x="3949748" y="152636"/>
            <a:ext cx="360040" cy="432048"/>
          </a:xfrm>
          <a:prstGeom prst="flowChartMagneticDisk">
            <a:avLst/>
          </a:prstGeom>
          <a:solidFill>
            <a:srgbClr val="F5C592"/>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R</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3" name="ColTryp disk"/>
          <p:cNvSpPr/>
          <p:nvPr/>
        </p:nvSpPr>
        <p:spPr bwMode="auto">
          <a:xfrm>
            <a:off x="3373684" y="152636"/>
            <a:ext cx="360040" cy="432048"/>
          </a:xfrm>
          <a:prstGeom prst="flowChartMagneticDisk">
            <a:avLst/>
          </a:prstGeom>
          <a:solidFill>
            <a:srgbClr val="FFFF0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pt-BR"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BAH</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4" name="CMT disk"/>
          <p:cNvSpPr/>
          <p:nvPr/>
        </p:nvSpPr>
        <p:spPr bwMode="auto">
          <a:xfrm>
            <a:off x="4525812" y="152636"/>
            <a:ext cx="360040" cy="432048"/>
          </a:xfrm>
          <a:prstGeom prst="flowChartMagneticDisk">
            <a:avLst/>
          </a:prstGeom>
          <a:solidFill>
            <a:schemeClr val="accent5">
              <a:lumMod val="75000"/>
            </a:schemeClr>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BOTU</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5" name="CCFF disk"/>
          <p:cNvSpPr/>
          <p:nvPr/>
        </p:nvSpPr>
        <p:spPr bwMode="auto">
          <a:xfrm>
            <a:off x="6109988" y="152636"/>
            <a:ext cx="360040" cy="432048"/>
          </a:xfrm>
          <a:prstGeom prst="flowChartMagneticDisk">
            <a:avLst/>
          </a:prstGeom>
          <a:solidFill>
            <a:srgbClr val="9999FF"/>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BHCB</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6" name="CCGB disk"/>
          <p:cNvSpPr/>
          <p:nvPr/>
        </p:nvSpPr>
        <p:spPr bwMode="auto">
          <a:xfrm>
            <a:off x="5605932" y="152636"/>
            <a:ext cx="360040" cy="432048"/>
          </a:xfrm>
          <a:prstGeom prst="flowChartMagneticDisk">
            <a:avLst/>
          </a:prstGeom>
          <a:solidFill>
            <a:srgbClr val="FFC00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UFG</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7" name="CBMA disk"/>
          <p:cNvSpPr/>
          <p:nvPr/>
        </p:nvSpPr>
        <p:spPr bwMode="auto">
          <a:xfrm>
            <a:off x="6614044" y="152636"/>
            <a:ext cx="360040" cy="432048"/>
          </a:xfrm>
          <a:prstGeom prst="flowChartMagneticDisk">
            <a:avLst/>
          </a:prstGeom>
          <a:solidFill>
            <a:srgbClr val="99FFCC"/>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CESJ</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8" name="CBMA disk"/>
          <p:cNvSpPr/>
          <p:nvPr/>
        </p:nvSpPr>
        <p:spPr bwMode="auto">
          <a:xfrm>
            <a:off x="7118100" y="152636"/>
            <a:ext cx="360040" cy="432048"/>
          </a:xfrm>
          <a:prstGeom prst="flowChartMagneticDisk">
            <a:avLst/>
          </a:prstGeom>
          <a:solidFill>
            <a:srgbClr val="F5C592"/>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E</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19" name="Picture 5"/>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4152821" y="981212"/>
            <a:ext cx="1103558" cy="294282"/>
          </a:xfrm>
          <a:prstGeom prst="rect">
            <a:avLst/>
          </a:prstGeom>
          <a:noFill/>
          <a:ln w="9525">
            <a:noFill/>
            <a:miter lim="800000"/>
            <a:headEnd/>
            <a:tailEnd/>
          </a:ln>
        </p:spPr>
      </p:pic>
      <p:cxnSp>
        <p:nvCxnSpPr>
          <p:cNvPr id="20" name="Straight Arrow Connector 28"/>
          <p:cNvCxnSpPr>
            <a:stCxn id="9" idx="1"/>
            <a:endCxn id="16" idx="3"/>
          </p:cNvCxnSpPr>
          <p:nvPr/>
        </p:nvCxnSpPr>
        <p:spPr>
          <a:xfrm flipH="1" flipV="1">
            <a:off x="5785952" y="584684"/>
            <a:ext cx="580426" cy="1002947"/>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32"/>
          <p:cNvCxnSpPr>
            <a:stCxn id="11" idx="3"/>
            <a:endCxn id="9" idx="1"/>
          </p:cNvCxnSpPr>
          <p:nvPr/>
        </p:nvCxnSpPr>
        <p:spPr>
          <a:xfrm>
            <a:off x="5281896" y="584684"/>
            <a:ext cx="1084482" cy="1002947"/>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34"/>
          <p:cNvCxnSpPr>
            <a:stCxn id="14" idx="3"/>
            <a:endCxn id="9" idx="1"/>
          </p:cNvCxnSpPr>
          <p:nvPr/>
        </p:nvCxnSpPr>
        <p:spPr>
          <a:xfrm>
            <a:off x="4705832" y="584684"/>
            <a:ext cx="1660546" cy="1002947"/>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36"/>
          <p:cNvCxnSpPr>
            <a:stCxn id="12" idx="3"/>
            <a:endCxn id="9" idx="1"/>
          </p:cNvCxnSpPr>
          <p:nvPr/>
        </p:nvCxnSpPr>
        <p:spPr>
          <a:xfrm>
            <a:off x="4129768" y="584684"/>
            <a:ext cx="2236610" cy="1002947"/>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38"/>
          <p:cNvCxnSpPr>
            <a:stCxn id="13" idx="3"/>
            <a:endCxn id="9" idx="1"/>
          </p:cNvCxnSpPr>
          <p:nvPr/>
        </p:nvCxnSpPr>
        <p:spPr>
          <a:xfrm>
            <a:off x="3553704" y="584684"/>
            <a:ext cx="2812674" cy="1002947"/>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40"/>
          <p:cNvCxnSpPr>
            <a:stCxn id="15" idx="3"/>
            <a:endCxn id="9" idx="1"/>
          </p:cNvCxnSpPr>
          <p:nvPr/>
        </p:nvCxnSpPr>
        <p:spPr>
          <a:xfrm>
            <a:off x="6290008" y="584684"/>
            <a:ext cx="76370" cy="1002947"/>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42"/>
          <p:cNvCxnSpPr>
            <a:stCxn id="17" idx="3"/>
            <a:endCxn id="9" idx="1"/>
          </p:cNvCxnSpPr>
          <p:nvPr/>
        </p:nvCxnSpPr>
        <p:spPr>
          <a:xfrm flipH="1">
            <a:off x="6366378" y="584684"/>
            <a:ext cx="427686" cy="1002947"/>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44"/>
          <p:cNvCxnSpPr>
            <a:stCxn id="18" idx="3"/>
            <a:endCxn id="9" idx="1"/>
          </p:cNvCxnSpPr>
          <p:nvPr/>
        </p:nvCxnSpPr>
        <p:spPr>
          <a:xfrm flipH="1">
            <a:off x="6366378" y="584684"/>
            <a:ext cx="931742" cy="1002947"/>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50"/>
          <p:cNvCxnSpPr>
            <a:stCxn id="39" idx="1"/>
            <a:endCxn id="9" idx="4"/>
          </p:cNvCxnSpPr>
          <p:nvPr/>
        </p:nvCxnSpPr>
        <p:spPr>
          <a:xfrm flipH="1">
            <a:off x="7200656" y="814700"/>
            <a:ext cx="674371" cy="1178830"/>
          </a:xfrm>
          <a:prstGeom prst="straightConnector1">
            <a:avLst/>
          </a:prstGeom>
          <a:ln>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52"/>
          <p:cNvCxnSpPr>
            <a:stCxn id="39" idx="1"/>
            <a:endCxn id="33" idx="2"/>
          </p:cNvCxnSpPr>
          <p:nvPr/>
        </p:nvCxnSpPr>
        <p:spPr>
          <a:xfrm flipH="1">
            <a:off x="6958464" y="814700"/>
            <a:ext cx="916563" cy="4214807"/>
          </a:xfrm>
          <a:prstGeom prst="straightConnector1">
            <a:avLst/>
          </a:prstGeom>
          <a:ln>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54"/>
          <p:cNvCxnSpPr>
            <a:stCxn id="40" idx="1"/>
            <a:endCxn id="9" idx="4"/>
          </p:cNvCxnSpPr>
          <p:nvPr/>
        </p:nvCxnSpPr>
        <p:spPr>
          <a:xfrm flipH="1">
            <a:off x="7200656" y="1442628"/>
            <a:ext cx="2636877" cy="550902"/>
          </a:xfrm>
          <a:prstGeom prst="straightConnector1">
            <a:avLst/>
          </a:prstGeom>
          <a:ln>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56"/>
          <p:cNvCxnSpPr>
            <a:stCxn id="40" idx="1"/>
            <a:endCxn id="33" idx="2"/>
          </p:cNvCxnSpPr>
          <p:nvPr/>
        </p:nvCxnSpPr>
        <p:spPr>
          <a:xfrm flipH="1">
            <a:off x="6958464" y="1442628"/>
            <a:ext cx="2879069" cy="3586879"/>
          </a:xfrm>
          <a:prstGeom prst="straightConnector1">
            <a:avLst/>
          </a:prstGeom>
          <a:ln>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58"/>
          <p:cNvCxnSpPr>
            <a:stCxn id="9" idx="3"/>
            <a:endCxn id="10" idx="1"/>
          </p:cNvCxnSpPr>
          <p:nvPr/>
        </p:nvCxnSpPr>
        <p:spPr>
          <a:xfrm flipH="1">
            <a:off x="6098149" y="2399429"/>
            <a:ext cx="268229" cy="2258335"/>
          </a:xfrm>
          <a:prstGeom prst="straightConnector1">
            <a:avLst/>
          </a:prstGeom>
          <a:ln>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61"/>
          <p:cNvSpPr/>
          <p:nvPr/>
        </p:nvSpPr>
        <p:spPr>
          <a:xfrm rot="16200000">
            <a:off x="6071391" y="4844338"/>
            <a:ext cx="1403808" cy="370337"/>
          </a:xfrm>
          <a:prstGeom prst="rect">
            <a:avLst/>
          </a:prstGeom>
          <a:solidFill>
            <a:schemeClr val="bg2">
              <a:lumMod val="75000"/>
            </a:schemeClr>
          </a:solidFill>
          <a:ln w="3175">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dirty="0" smtClean="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rPr>
              <a:t>serviços web</a:t>
            </a:r>
            <a:endParaRPr lang="pt-BR" sz="140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34" name="TextBox 73"/>
          <p:cNvSpPr txBox="1"/>
          <p:nvPr/>
        </p:nvSpPr>
        <p:spPr>
          <a:xfrm>
            <a:off x="4881506" y="4183375"/>
            <a:ext cx="1580114" cy="24622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smtClean="0">
                <a:latin typeface="Open Sans Condensed" panose="020B0806030504020204" pitchFamily="34" charset="0"/>
                <a:ea typeface="Open Sans Condensed" panose="020B0806030504020204" pitchFamily="34" charset="0"/>
                <a:cs typeface="Open Sans Condensed" panose="020B0806030504020204" pitchFamily="34" charset="0"/>
              </a:rPr>
              <a:t>servidor de imagens</a:t>
            </a:r>
            <a:endParaRPr lang="pt-BR" sz="1000"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35" name="Picture 4"/>
          <p:cNvPicPr>
            <a:picLocks noChangeAspect="1" noChangeArrowheads="1"/>
          </p:cNvPicPr>
          <p:nvPr/>
        </p:nvPicPr>
        <p:blipFill>
          <a:blip r:embed="rId6" cstate="print"/>
          <a:srcRect l="2539" t="11294" r="12709" b="14551"/>
          <a:stretch>
            <a:fillRect/>
          </a:stretch>
        </p:blipFill>
        <p:spPr bwMode="auto">
          <a:xfrm>
            <a:off x="10069572" y="4980137"/>
            <a:ext cx="1080000" cy="1085850"/>
          </a:xfrm>
          <a:prstGeom prst="rect">
            <a:avLst/>
          </a:prstGeom>
          <a:ln>
            <a:noFill/>
          </a:ln>
          <a:effectLst>
            <a:outerShdw blurRad="50800" dist="38100" dir="2700000" algn="tl" rotWithShape="0">
              <a:prstClr val="black">
                <a:alpha val="40000"/>
              </a:prstClr>
            </a:outerShdw>
          </a:effectLst>
        </p:spPr>
      </p:pic>
      <p:cxnSp>
        <p:nvCxnSpPr>
          <p:cNvPr id="36" name="Straight Connector 78"/>
          <p:cNvCxnSpPr>
            <a:stCxn id="41" idx="1"/>
            <a:endCxn id="33" idx="2"/>
          </p:cNvCxnSpPr>
          <p:nvPr/>
        </p:nvCxnSpPr>
        <p:spPr>
          <a:xfrm flipH="1" flipV="1">
            <a:off x="6958464" y="5029507"/>
            <a:ext cx="1378193" cy="26367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80"/>
          <p:cNvCxnSpPr>
            <a:stCxn id="35" idx="1"/>
            <a:endCxn id="33" idx="2"/>
          </p:cNvCxnSpPr>
          <p:nvPr/>
        </p:nvCxnSpPr>
        <p:spPr>
          <a:xfrm flipH="1" flipV="1">
            <a:off x="6958464" y="5029507"/>
            <a:ext cx="3111108" cy="493555"/>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82"/>
          <p:cNvCxnSpPr>
            <a:stCxn id="42" idx="1"/>
            <a:endCxn id="33" idx="2"/>
          </p:cNvCxnSpPr>
          <p:nvPr/>
        </p:nvCxnSpPr>
        <p:spPr>
          <a:xfrm flipH="1">
            <a:off x="6958464" y="3944443"/>
            <a:ext cx="2527659" cy="108506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9" name="Imagem 38"/>
          <p:cNvPicPr>
            <a:picLocks noChangeAspect="1"/>
          </p:cNvPicPr>
          <p:nvPr/>
        </p:nvPicPr>
        <p:blipFill rotWithShape="1">
          <a:blip r:embed="rId7"/>
          <a:srcRect l="785" t="11515" r="785" b="1382"/>
          <a:stretch/>
        </p:blipFill>
        <p:spPr>
          <a:xfrm>
            <a:off x="7875027" y="239376"/>
            <a:ext cx="1440000" cy="1150648"/>
          </a:xfrm>
          <a:prstGeom prst="rect">
            <a:avLst/>
          </a:prstGeom>
          <a:effectLst>
            <a:outerShdw blurRad="50800" dist="38100" dir="2700000" algn="tl" rotWithShape="0">
              <a:prstClr val="black">
                <a:alpha val="40000"/>
              </a:prstClr>
            </a:outerShdw>
          </a:effectLst>
        </p:spPr>
      </p:pic>
      <p:pic>
        <p:nvPicPr>
          <p:cNvPr id="40" name="Imagem 39"/>
          <p:cNvPicPr>
            <a:picLocks noChangeAspect="1"/>
          </p:cNvPicPr>
          <p:nvPr/>
        </p:nvPicPr>
        <p:blipFill rotWithShape="1">
          <a:blip r:embed="rId8"/>
          <a:srcRect l="738" t="11171" r="647" b="844"/>
          <a:stretch/>
        </p:blipFill>
        <p:spPr>
          <a:xfrm>
            <a:off x="9837533" y="844764"/>
            <a:ext cx="1440000" cy="1195727"/>
          </a:xfrm>
          <a:prstGeom prst="rect">
            <a:avLst/>
          </a:prstGeom>
          <a:effectLst>
            <a:outerShdw blurRad="50800" dist="38100" dir="2700000" algn="tl" rotWithShape="0">
              <a:prstClr val="black">
                <a:alpha val="40000"/>
              </a:prstClr>
            </a:outerShdw>
          </a:effectLst>
        </p:spPr>
      </p:pic>
      <p:pic>
        <p:nvPicPr>
          <p:cNvPr id="41" name="Imagem 40"/>
          <p:cNvPicPr>
            <a:picLocks noChangeAspect="1"/>
          </p:cNvPicPr>
          <p:nvPr/>
        </p:nvPicPr>
        <p:blipFill rotWithShape="1">
          <a:blip r:embed="rId9"/>
          <a:srcRect l="777" t="11512" r="27540" b="1839"/>
          <a:stretch/>
        </p:blipFill>
        <p:spPr>
          <a:xfrm>
            <a:off x="8336657" y="4584427"/>
            <a:ext cx="1260000" cy="1417500"/>
          </a:xfrm>
          <a:prstGeom prst="rect">
            <a:avLst/>
          </a:prstGeom>
          <a:effectLst>
            <a:outerShdw blurRad="50800" dist="38100" dir="2700000" algn="tl" rotWithShape="0">
              <a:prstClr val="black">
                <a:alpha val="40000"/>
              </a:prstClr>
            </a:outerShdw>
          </a:effectLst>
        </p:spPr>
      </p:pic>
      <p:pic>
        <p:nvPicPr>
          <p:cNvPr id="42" name="Imagem 41"/>
          <p:cNvPicPr>
            <a:picLocks noChangeAspect="1"/>
          </p:cNvPicPr>
          <p:nvPr/>
        </p:nvPicPr>
        <p:blipFill rotWithShape="1">
          <a:blip r:embed="rId10"/>
          <a:srcRect l="930" t="13163" r="2237" b="1781"/>
          <a:stretch/>
        </p:blipFill>
        <p:spPr>
          <a:xfrm>
            <a:off x="9486123" y="3436598"/>
            <a:ext cx="1440000" cy="1015690"/>
          </a:xfrm>
          <a:prstGeom prst="rect">
            <a:avLst/>
          </a:prstGeom>
          <a:effectLst>
            <a:outerShdw blurRad="50800" dist="38100" dir="2700000" algn="tl" rotWithShape="0">
              <a:prstClr val="black">
                <a:alpha val="40000"/>
              </a:prstClr>
            </a:outerShdw>
          </a:effectLst>
        </p:spPr>
      </p:pic>
      <p:sp>
        <p:nvSpPr>
          <p:cNvPr id="43" name="CLIOC disk"/>
          <p:cNvSpPr/>
          <p:nvPr/>
        </p:nvSpPr>
        <p:spPr bwMode="auto">
          <a:xfrm>
            <a:off x="4888033" y="6177432"/>
            <a:ext cx="360040" cy="432048"/>
          </a:xfrm>
          <a:prstGeom prst="flowChartMagneticDisk">
            <a:avLst/>
          </a:prstGeom>
          <a:solidFill>
            <a:srgbClr val="92D05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SP</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4" name="CBMA disk"/>
          <p:cNvSpPr/>
          <p:nvPr/>
        </p:nvSpPr>
        <p:spPr bwMode="auto">
          <a:xfrm>
            <a:off x="5896145" y="6199612"/>
            <a:ext cx="360040" cy="432048"/>
          </a:xfrm>
          <a:prstGeom prst="flowChartMagneticDisk">
            <a:avLst/>
          </a:prstGeom>
          <a:solidFill>
            <a:srgbClr val="F5C592"/>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R</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5" name="ColTryp disk"/>
          <p:cNvSpPr/>
          <p:nvPr/>
        </p:nvSpPr>
        <p:spPr bwMode="auto">
          <a:xfrm>
            <a:off x="3932989" y="6186572"/>
            <a:ext cx="360040" cy="432048"/>
          </a:xfrm>
          <a:prstGeom prst="flowChartMagneticDisk">
            <a:avLst/>
          </a:prstGeom>
          <a:solidFill>
            <a:srgbClr val="FFFF0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pt-BR"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NY</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6" name="CMT disk"/>
          <p:cNvSpPr/>
          <p:nvPr/>
        </p:nvSpPr>
        <p:spPr bwMode="auto">
          <a:xfrm>
            <a:off x="3452163" y="6186572"/>
            <a:ext cx="360040" cy="432048"/>
          </a:xfrm>
          <a:prstGeom prst="flowChartMagneticDisk">
            <a:avLst/>
          </a:prstGeom>
          <a:solidFill>
            <a:schemeClr val="accent5">
              <a:lumMod val="75000"/>
            </a:schemeClr>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P</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7" name="CCFF disk"/>
          <p:cNvSpPr/>
          <p:nvPr/>
        </p:nvSpPr>
        <p:spPr bwMode="auto">
          <a:xfrm>
            <a:off x="6863929" y="6194216"/>
            <a:ext cx="360040" cy="432048"/>
          </a:xfrm>
          <a:prstGeom prst="flowChartMagneticDisk">
            <a:avLst/>
          </a:prstGeom>
          <a:solidFill>
            <a:srgbClr val="9999FF"/>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BHCB</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8" name="CCGB disk"/>
          <p:cNvSpPr/>
          <p:nvPr/>
        </p:nvSpPr>
        <p:spPr bwMode="auto">
          <a:xfrm>
            <a:off x="6370884" y="6198635"/>
            <a:ext cx="360040" cy="432048"/>
          </a:xfrm>
          <a:prstGeom prst="flowChartMagneticDisk">
            <a:avLst/>
          </a:prstGeom>
          <a:solidFill>
            <a:srgbClr val="FFC00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UFG</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49" name="CBMA disk"/>
          <p:cNvSpPr/>
          <p:nvPr/>
        </p:nvSpPr>
        <p:spPr bwMode="auto">
          <a:xfrm>
            <a:off x="5377037" y="6186572"/>
            <a:ext cx="360040" cy="432048"/>
          </a:xfrm>
          <a:prstGeom prst="flowChartMagneticDisk">
            <a:avLst/>
          </a:prstGeom>
          <a:solidFill>
            <a:srgbClr val="99FFCC"/>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Open Sans Condensed" panose="020B0806030504020204" pitchFamily="34" charset="0"/>
                <a:ea typeface="Open Sans Condensed" panose="020B0806030504020204" pitchFamily="34" charset="0"/>
                <a:cs typeface="Open Sans Condensed" panose="020B0806030504020204" pitchFamily="34" charset="0"/>
              </a:rPr>
              <a:t>CESJ</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50" name="CBMA disk"/>
          <p:cNvSpPr/>
          <p:nvPr/>
        </p:nvSpPr>
        <p:spPr bwMode="auto">
          <a:xfrm>
            <a:off x="4421993" y="6186572"/>
            <a:ext cx="360040" cy="432048"/>
          </a:xfrm>
          <a:prstGeom prst="flowChartMagneticDisk">
            <a:avLst/>
          </a:prstGeom>
          <a:solidFill>
            <a:srgbClr val="F5C592"/>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rPr>
              <a:t>E</a:t>
            </a:r>
            <a:endParaRPr kumimoji="0" lang="pt-BR" sz="800" b="1" i="0" u="none" strike="noStrike" cap="none" normalizeH="0" baseline="0" dirty="0" smtClean="0">
              <a:ln>
                <a:noFill/>
              </a:ln>
              <a:solidFill>
                <a:schemeClr val="tx1"/>
              </a:solidFill>
              <a:effectLst/>
              <a:latin typeface="Open Sans Condensed" panose="020B0806030504020204" pitchFamily="34" charset="0"/>
              <a:ea typeface="Open Sans Condensed" panose="020B0806030504020204" pitchFamily="34" charset="0"/>
              <a:cs typeface="Open Sans Condensed" panose="020B0806030504020204" pitchFamily="34" charset="0"/>
            </a:endParaRPr>
          </a:p>
        </p:txBody>
      </p:sp>
      <p:cxnSp>
        <p:nvCxnSpPr>
          <p:cNvPr id="51" name="Conector reto 50"/>
          <p:cNvCxnSpPr>
            <a:stCxn id="50" idx="1"/>
            <a:endCxn id="6" idx="2"/>
          </p:cNvCxnSpPr>
          <p:nvPr/>
        </p:nvCxnSpPr>
        <p:spPr>
          <a:xfrm flipH="1" flipV="1">
            <a:off x="4360025" y="5632838"/>
            <a:ext cx="241988" cy="553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ector reto 51"/>
          <p:cNvCxnSpPr>
            <a:stCxn id="49" idx="2"/>
            <a:endCxn id="6" idx="2"/>
          </p:cNvCxnSpPr>
          <p:nvPr/>
        </p:nvCxnSpPr>
        <p:spPr>
          <a:xfrm flipH="1" flipV="1">
            <a:off x="4360025" y="5632838"/>
            <a:ext cx="1017012" cy="769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ector reto 52"/>
          <p:cNvCxnSpPr>
            <a:stCxn id="45" idx="1"/>
            <a:endCxn id="6" idx="2"/>
          </p:cNvCxnSpPr>
          <p:nvPr/>
        </p:nvCxnSpPr>
        <p:spPr>
          <a:xfrm flipV="1">
            <a:off x="4113009" y="5632838"/>
            <a:ext cx="247016" cy="553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ector reto 53"/>
          <p:cNvCxnSpPr>
            <a:stCxn id="44" idx="2"/>
            <a:endCxn id="6" idx="2"/>
          </p:cNvCxnSpPr>
          <p:nvPr/>
        </p:nvCxnSpPr>
        <p:spPr>
          <a:xfrm flipH="1" flipV="1">
            <a:off x="4360025" y="5632838"/>
            <a:ext cx="1536120" cy="782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ector reto 54"/>
          <p:cNvCxnSpPr>
            <a:stCxn id="46" idx="4"/>
            <a:endCxn id="6" idx="2"/>
          </p:cNvCxnSpPr>
          <p:nvPr/>
        </p:nvCxnSpPr>
        <p:spPr>
          <a:xfrm flipV="1">
            <a:off x="3812203" y="5632838"/>
            <a:ext cx="547822" cy="769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ector reto 55"/>
          <p:cNvCxnSpPr>
            <a:stCxn id="43" idx="2"/>
            <a:endCxn id="6" idx="2"/>
          </p:cNvCxnSpPr>
          <p:nvPr/>
        </p:nvCxnSpPr>
        <p:spPr>
          <a:xfrm flipH="1" flipV="1">
            <a:off x="4360025" y="5632838"/>
            <a:ext cx="528008" cy="76061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ector reto 56"/>
          <p:cNvCxnSpPr>
            <a:stCxn id="48" idx="2"/>
            <a:endCxn id="6" idx="2"/>
          </p:cNvCxnSpPr>
          <p:nvPr/>
        </p:nvCxnSpPr>
        <p:spPr>
          <a:xfrm flipH="1" flipV="1">
            <a:off x="4360025" y="5632838"/>
            <a:ext cx="2010859" cy="781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ector reto 57"/>
          <p:cNvCxnSpPr>
            <a:stCxn id="47" idx="2"/>
            <a:endCxn id="6" idx="2"/>
          </p:cNvCxnSpPr>
          <p:nvPr/>
        </p:nvCxnSpPr>
        <p:spPr>
          <a:xfrm flipH="1" flipV="1">
            <a:off x="4360025" y="5632838"/>
            <a:ext cx="2503904" cy="777402"/>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Imagem 58"/>
          <p:cNvPicPr>
            <a:picLocks noChangeAspect="1"/>
          </p:cNvPicPr>
          <p:nvPr/>
        </p:nvPicPr>
        <p:blipFill rotWithShape="1">
          <a:blip r:embed="rId11"/>
          <a:srcRect l="778" t="12296" r="670" b="1050"/>
          <a:stretch/>
        </p:blipFill>
        <p:spPr>
          <a:xfrm>
            <a:off x="9428217" y="2309550"/>
            <a:ext cx="1440000" cy="994909"/>
          </a:xfrm>
          <a:prstGeom prst="rect">
            <a:avLst/>
          </a:prstGeom>
          <a:effectLst>
            <a:outerShdw blurRad="50800" dist="38100" dir="2700000" algn="tl" rotWithShape="0">
              <a:prstClr val="black">
                <a:alpha val="40000"/>
              </a:prstClr>
            </a:outerShdw>
          </a:effectLst>
        </p:spPr>
      </p:pic>
      <p:cxnSp>
        <p:nvCxnSpPr>
          <p:cNvPr id="60" name="Conector reto 59"/>
          <p:cNvCxnSpPr>
            <a:stCxn id="5" idx="3"/>
            <a:endCxn id="59" idx="1"/>
          </p:cNvCxnSpPr>
          <p:nvPr/>
        </p:nvCxnSpPr>
        <p:spPr>
          <a:xfrm>
            <a:off x="7335619" y="1875207"/>
            <a:ext cx="2092598" cy="931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Conector reto 60"/>
          <p:cNvCxnSpPr>
            <a:stCxn id="33" idx="2"/>
            <a:endCxn id="59" idx="1"/>
          </p:cNvCxnSpPr>
          <p:nvPr/>
        </p:nvCxnSpPr>
        <p:spPr>
          <a:xfrm flipV="1">
            <a:off x="6958464" y="2807005"/>
            <a:ext cx="2469753" cy="2222502"/>
          </a:xfrm>
          <a:prstGeom prst="line">
            <a:avLst/>
          </a:prstGeom>
        </p:spPr>
        <p:style>
          <a:lnRef idx="1">
            <a:schemeClr val="accent1"/>
          </a:lnRef>
          <a:fillRef idx="0">
            <a:schemeClr val="accent1"/>
          </a:fillRef>
          <a:effectRef idx="0">
            <a:schemeClr val="accent1"/>
          </a:effectRef>
          <a:fontRef idx="minor">
            <a:schemeClr val="tx1"/>
          </a:fontRef>
        </p:style>
      </p:cxnSp>
      <p:pic>
        <p:nvPicPr>
          <p:cNvPr id="62" name="Picture 2" descr="http://reflora.cria.org.br/exsiccatae.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51678" y="4169141"/>
            <a:ext cx="724840" cy="167787"/>
          </a:xfrm>
          <a:prstGeom prst="rect">
            <a:avLst/>
          </a:prstGeom>
          <a:noFill/>
          <a:extLst>
            <a:ext uri="{909E8E84-426E-40DD-AFC4-6F175D3DCCD1}">
              <a14:hiddenFill xmlns:a14="http://schemas.microsoft.com/office/drawing/2010/main">
                <a:solidFill>
                  <a:srgbClr val="FFFFFF"/>
                </a:solidFill>
              </a14:hiddenFill>
            </a:ext>
          </a:extLst>
        </p:spPr>
      </p:pic>
      <p:sp>
        <p:nvSpPr>
          <p:cNvPr id="64" name="CaixaDeTexto 63"/>
          <p:cNvSpPr txBox="1"/>
          <p:nvPr/>
        </p:nvSpPr>
        <p:spPr>
          <a:xfrm>
            <a:off x="832" y="6104717"/>
            <a:ext cx="3442584"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splink.org.br</a:t>
            </a:r>
            <a:endParaRPr lang="pt-BR" sz="1400" i="1"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65" name="TextBox 64"/>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o projeto</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2283249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t">
            <a:normAutofit fontScale="90000"/>
          </a:bodyPr>
          <a:lstStyle/>
          <a:p>
            <a:r>
              <a:rPr lang="pt-BR" sz="3200" b="1" dirty="0" smtClean="0">
                <a:solidFill>
                  <a:srgbClr val="9A0000"/>
                </a:solidFill>
                <a:effectLst/>
              </a:rPr>
              <a:t>INCT-HVFF</a:t>
            </a:r>
            <a:br>
              <a:rPr lang="pt-BR" sz="3200" b="1" dirty="0" smtClean="0">
                <a:solidFill>
                  <a:srgbClr val="9A0000"/>
                </a:solidFill>
                <a:effectLst/>
              </a:rPr>
            </a:br>
            <a:r>
              <a:rPr lang="pt-BR" sz="3200" b="1" dirty="0" smtClean="0">
                <a:solidFill>
                  <a:srgbClr val="9A0000"/>
                </a:solidFill>
                <a:effectLst/>
              </a:rPr>
              <a:t/>
            </a:r>
            <a:br>
              <a:rPr lang="pt-BR" sz="3200" b="1" dirty="0" smtClean="0">
                <a:solidFill>
                  <a:srgbClr val="9A0000"/>
                </a:solidFill>
                <a:effectLst/>
              </a:rPr>
            </a:br>
            <a:r>
              <a:rPr lang="pt-BR" sz="3200" b="1" i="1" dirty="0" smtClean="0">
                <a:solidFill>
                  <a:srgbClr val="9A0000"/>
                </a:solidFill>
                <a:effectLst/>
              </a:rPr>
              <a:t>exsiccatae</a:t>
            </a:r>
            <a:r>
              <a:rPr lang="pt-BR" sz="3200" b="1" i="1" dirty="0" smtClean="0">
                <a:effectLst/>
              </a:rPr>
              <a:t/>
            </a:r>
            <a:br>
              <a:rPr lang="pt-BR" sz="3200" b="1" i="1" dirty="0" smtClean="0">
                <a:effectLst/>
              </a:rPr>
            </a:br>
            <a:r>
              <a:rPr lang="pt-BR" sz="3200" b="1" i="1" dirty="0">
                <a:effectLst/>
              </a:rPr>
              <a:t/>
            </a:r>
            <a:br>
              <a:rPr lang="pt-BR" sz="3200" b="1" i="1" dirty="0">
                <a:effectLst/>
              </a:rPr>
            </a:br>
            <a:r>
              <a:rPr lang="pt-BR" sz="3200" b="1" i="1" dirty="0" smtClean="0">
                <a:effectLst/>
              </a:rPr>
              <a:t>90 </a:t>
            </a:r>
            <a:r>
              <a:rPr lang="pt-BR" sz="2400" b="1" i="1" dirty="0" err="1" smtClean="0">
                <a:effectLst/>
              </a:rPr>
              <a:t>datasets</a:t>
            </a:r>
            <a:r>
              <a:rPr lang="pt-BR" sz="2400" b="1" dirty="0" smtClean="0">
                <a:effectLst/>
              </a:rPr>
              <a:t> com imagens associadas aos registros</a:t>
            </a:r>
            <a:br>
              <a:rPr lang="pt-BR" sz="2400" b="1" dirty="0" smtClean="0">
                <a:effectLst/>
              </a:rPr>
            </a:br>
            <a:r>
              <a:rPr lang="pt-BR" sz="2400" b="1" dirty="0" smtClean="0">
                <a:effectLst/>
              </a:rPr>
              <a:t/>
            </a:r>
            <a:br>
              <a:rPr lang="pt-BR" sz="2400" b="1" dirty="0" smtClean="0">
                <a:effectLst/>
              </a:rPr>
            </a:br>
            <a:r>
              <a:rPr lang="pt-BR" sz="1600" dirty="0" smtClean="0">
                <a:solidFill>
                  <a:srgbClr val="9A0000"/>
                </a:solidFill>
                <a:effectLst/>
              </a:rPr>
              <a:t>Animais</a:t>
            </a:r>
            <a:r>
              <a:rPr lang="pt-BR" sz="1600" dirty="0">
                <a:solidFill>
                  <a:srgbClr val="9A0000"/>
                </a:solidFill>
                <a:effectLst/>
              </a:rPr>
              <a:t/>
            </a:r>
            <a:br>
              <a:rPr lang="pt-BR" sz="1600" dirty="0">
                <a:solidFill>
                  <a:srgbClr val="9A0000"/>
                </a:solidFill>
                <a:effectLst/>
              </a:rPr>
            </a:br>
            <a:r>
              <a:rPr lang="pt-BR" sz="1600" dirty="0">
                <a:solidFill>
                  <a:srgbClr val="9A0000"/>
                </a:solidFill>
                <a:effectLst/>
              </a:rPr>
              <a:t> </a:t>
            </a:r>
            <a:r>
              <a:rPr lang="pt-BR" sz="1600" dirty="0" smtClean="0">
                <a:solidFill>
                  <a:srgbClr val="9A0000"/>
                </a:solidFill>
                <a:effectLst/>
              </a:rPr>
              <a:t>   </a:t>
            </a:r>
            <a:r>
              <a:rPr lang="pt-BR" sz="1600" dirty="0" smtClean="0">
                <a:solidFill>
                  <a:schemeClr val="bg1">
                    <a:lumMod val="50000"/>
                  </a:schemeClr>
                </a:solidFill>
                <a:effectLst/>
              </a:rPr>
              <a:t>3 </a:t>
            </a:r>
            <a:r>
              <a:rPr lang="pt-BR" sz="1600" dirty="0" err="1" smtClean="0">
                <a:solidFill>
                  <a:schemeClr val="bg1">
                    <a:lumMod val="50000"/>
                  </a:schemeClr>
                </a:solidFill>
                <a:effectLst/>
              </a:rPr>
              <a:t>datasets</a:t>
            </a:r>
            <a:r>
              <a:rPr lang="pt-BR" sz="1600" dirty="0" smtClean="0">
                <a:solidFill>
                  <a:schemeClr val="bg1">
                    <a:lumMod val="50000"/>
                  </a:schemeClr>
                </a:solidFill>
                <a:effectLst/>
              </a:rPr>
              <a:t> = </a:t>
            </a:r>
            <a:r>
              <a:rPr lang="pt-BR" sz="1600" dirty="0">
                <a:solidFill>
                  <a:schemeClr val="bg1">
                    <a:lumMod val="50000"/>
                  </a:schemeClr>
                </a:solidFill>
                <a:effectLst/>
              </a:rPr>
              <a:t>0.4% </a:t>
            </a:r>
            <a:r>
              <a:rPr lang="pt-BR" sz="1600" dirty="0" smtClean="0">
                <a:solidFill>
                  <a:schemeClr val="bg1">
                    <a:lumMod val="50000"/>
                  </a:schemeClr>
                </a:solidFill>
                <a:effectLst/>
              </a:rPr>
              <a:t>imagens</a:t>
            </a:r>
            <a:br>
              <a:rPr lang="pt-BR" sz="1600" dirty="0" smtClean="0">
                <a:solidFill>
                  <a:schemeClr val="bg1">
                    <a:lumMod val="50000"/>
                  </a:schemeClr>
                </a:solidFill>
                <a:effectLst/>
              </a:rPr>
            </a:br>
            <a:r>
              <a:rPr lang="pt-BR" sz="1600" dirty="0" smtClean="0">
                <a:solidFill>
                  <a:schemeClr val="bg1">
                    <a:lumMod val="50000"/>
                  </a:schemeClr>
                </a:solidFill>
                <a:effectLst/>
              </a:rPr>
              <a:t/>
            </a:r>
            <a:br>
              <a:rPr lang="pt-BR" sz="1600" dirty="0" smtClean="0">
                <a:solidFill>
                  <a:schemeClr val="bg1">
                    <a:lumMod val="50000"/>
                  </a:schemeClr>
                </a:solidFill>
                <a:effectLst/>
              </a:rPr>
            </a:br>
            <a:r>
              <a:rPr lang="pt-BR" sz="1600" dirty="0" smtClean="0">
                <a:solidFill>
                  <a:srgbClr val="0070C0"/>
                </a:solidFill>
                <a:effectLst/>
              </a:rPr>
              <a:t>Microrganismos</a:t>
            </a:r>
            <a:r>
              <a:rPr lang="pt-BR" sz="1600" dirty="0">
                <a:solidFill>
                  <a:srgbClr val="0070C0"/>
                </a:solidFill>
                <a:effectLst/>
              </a:rPr>
              <a:t/>
            </a:r>
            <a:br>
              <a:rPr lang="pt-BR" sz="1600" dirty="0">
                <a:solidFill>
                  <a:srgbClr val="0070C0"/>
                </a:solidFill>
                <a:effectLst/>
              </a:rPr>
            </a:br>
            <a:r>
              <a:rPr lang="pt-BR" sz="1600" dirty="0" smtClean="0">
                <a:solidFill>
                  <a:srgbClr val="0070C0"/>
                </a:solidFill>
                <a:effectLst/>
              </a:rPr>
              <a:t>    </a:t>
            </a:r>
            <a:r>
              <a:rPr lang="pt-BR" sz="1600" dirty="0" smtClean="0">
                <a:solidFill>
                  <a:schemeClr val="bg1">
                    <a:lumMod val="50000"/>
                  </a:schemeClr>
                </a:solidFill>
                <a:effectLst/>
              </a:rPr>
              <a:t>1 </a:t>
            </a:r>
            <a:r>
              <a:rPr lang="pt-BR" sz="1600" dirty="0" err="1" smtClean="0">
                <a:solidFill>
                  <a:schemeClr val="bg1">
                    <a:lumMod val="50000"/>
                  </a:schemeClr>
                </a:solidFill>
                <a:effectLst/>
              </a:rPr>
              <a:t>dataset</a:t>
            </a:r>
            <a:r>
              <a:rPr lang="pt-BR" sz="1600" dirty="0" smtClean="0">
                <a:solidFill>
                  <a:schemeClr val="bg1">
                    <a:lumMod val="50000"/>
                  </a:schemeClr>
                </a:solidFill>
                <a:effectLst/>
              </a:rPr>
              <a:t> </a:t>
            </a:r>
            <a:r>
              <a:rPr lang="pt-BR" sz="1600" dirty="0">
                <a:solidFill>
                  <a:schemeClr val="bg1">
                    <a:lumMod val="50000"/>
                  </a:schemeClr>
                </a:solidFill>
                <a:effectLst/>
              </a:rPr>
              <a:t>= 0,0% imagens </a:t>
            </a:r>
            <a:r>
              <a:rPr lang="pt-BR" sz="1600" dirty="0" smtClean="0">
                <a:solidFill>
                  <a:schemeClr val="bg1">
                    <a:lumMod val="50000"/>
                  </a:schemeClr>
                </a:solidFill>
                <a:effectLst/>
              </a:rPr>
              <a:t/>
            </a:r>
            <a:br>
              <a:rPr lang="pt-BR" sz="1600" dirty="0" smtClean="0">
                <a:solidFill>
                  <a:schemeClr val="bg1">
                    <a:lumMod val="50000"/>
                  </a:schemeClr>
                </a:solidFill>
                <a:effectLst/>
              </a:rPr>
            </a:br>
            <a:r>
              <a:rPr lang="pt-BR" sz="1600" dirty="0" smtClean="0">
                <a:solidFill>
                  <a:schemeClr val="bg1">
                    <a:lumMod val="50000"/>
                  </a:schemeClr>
                </a:solidFill>
                <a:effectLst/>
              </a:rPr>
              <a:t/>
            </a:r>
            <a:br>
              <a:rPr lang="pt-BR" sz="1600" dirty="0" smtClean="0">
                <a:solidFill>
                  <a:schemeClr val="bg1">
                    <a:lumMod val="50000"/>
                  </a:schemeClr>
                </a:solidFill>
                <a:effectLst/>
              </a:rPr>
            </a:br>
            <a:r>
              <a:rPr lang="pt-BR" sz="1600" dirty="0">
                <a:solidFill>
                  <a:srgbClr val="00B050"/>
                </a:solidFill>
                <a:effectLst/>
              </a:rPr>
              <a:t>Algas, Fungos e Plantas</a:t>
            </a:r>
            <a:br>
              <a:rPr lang="pt-BR" sz="1600" dirty="0">
                <a:solidFill>
                  <a:srgbClr val="00B050"/>
                </a:solidFill>
                <a:effectLst/>
              </a:rPr>
            </a:br>
            <a:r>
              <a:rPr lang="pt-BR" sz="1600" dirty="0" smtClean="0">
                <a:solidFill>
                  <a:srgbClr val="00B050"/>
                </a:solidFill>
                <a:effectLst/>
              </a:rPr>
              <a:t>    </a:t>
            </a:r>
            <a:r>
              <a:rPr lang="pt-BR" sz="1600" dirty="0" smtClean="0">
                <a:solidFill>
                  <a:schemeClr val="bg1">
                    <a:lumMod val="50000"/>
                  </a:schemeClr>
                </a:solidFill>
                <a:effectLst/>
              </a:rPr>
              <a:t>86 </a:t>
            </a:r>
            <a:r>
              <a:rPr lang="pt-BR" sz="1600" dirty="0" err="1" smtClean="0">
                <a:solidFill>
                  <a:schemeClr val="bg1">
                    <a:lumMod val="50000"/>
                  </a:schemeClr>
                </a:solidFill>
                <a:effectLst/>
              </a:rPr>
              <a:t>datasets</a:t>
            </a:r>
            <a:r>
              <a:rPr lang="pt-BR" sz="1600" dirty="0" smtClean="0">
                <a:solidFill>
                  <a:schemeClr val="bg1">
                    <a:lumMod val="50000"/>
                  </a:schemeClr>
                </a:solidFill>
                <a:effectLst/>
              </a:rPr>
              <a:t> </a:t>
            </a:r>
            <a:r>
              <a:rPr lang="pt-BR" sz="1600" dirty="0">
                <a:solidFill>
                  <a:schemeClr val="bg1">
                    <a:lumMod val="50000"/>
                  </a:schemeClr>
                </a:solidFill>
                <a:effectLst/>
              </a:rPr>
              <a:t>= 99.6% </a:t>
            </a:r>
            <a:r>
              <a:rPr lang="pt-BR" sz="1600" dirty="0" smtClean="0">
                <a:solidFill>
                  <a:schemeClr val="bg1">
                    <a:lumMod val="50000"/>
                  </a:schemeClr>
                </a:solidFill>
                <a:effectLst/>
              </a:rPr>
              <a:t>imagens</a:t>
            </a:r>
            <a:r>
              <a:rPr lang="pt-BR" sz="2400" dirty="0">
                <a:solidFill>
                  <a:schemeClr val="bg1">
                    <a:lumMod val="50000"/>
                  </a:schemeClr>
                </a:solidFill>
                <a:effectLst/>
              </a:rPr>
              <a:t/>
            </a:r>
            <a:br>
              <a:rPr lang="pt-BR" sz="2400" dirty="0">
                <a:solidFill>
                  <a:schemeClr val="bg1">
                    <a:lumMod val="50000"/>
                  </a:schemeClr>
                </a:solidFill>
                <a:effectLst/>
              </a:rPr>
            </a:br>
            <a:r>
              <a:rPr lang="pt-BR" sz="2400" dirty="0">
                <a:solidFill>
                  <a:schemeClr val="bg1">
                    <a:lumMod val="50000"/>
                  </a:schemeClr>
                </a:solidFill>
                <a:effectLst/>
              </a:rPr>
              <a:t/>
            </a:r>
            <a:br>
              <a:rPr lang="pt-BR" sz="2400" dirty="0">
                <a:solidFill>
                  <a:schemeClr val="bg1">
                    <a:lumMod val="50000"/>
                  </a:schemeClr>
                </a:solidFill>
                <a:effectLst/>
              </a:rPr>
            </a:br>
            <a:endParaRPr lang="pt-BR" sz="2400" b="1" dirty="0">
              <a:effectLst/>
            </a:endParaRPr>
          </a:p>
        </p:txBody>
      </p:sp>
      <p:sp>
        <p:nvSpPr>
          <p:cNvPr id="3" name="Espaço Reservado para Conteúdo 2"/>
          <p:cNvSpPr>
            <a:spLocks noGrp="1"/>
          </p:cNvSpPr>
          <p:nvPr>
            <p:ph idx="1"/>
          </p:nvPr>
        </p:nvSpPr>
        <p:spPr>
          <a:xfrm>
            <a:off x="4005454" y="868162"/>
            <a:ext cx="7658009" cy="5120640"/>
          </a:xfrm>
        </p:spPr>
        <p:txBody>
          <a:bodyPr wrap="none" lIns="0" rIns="0" numCol="4" spcCol="144000">
            <a:normAutofit/>
          </a:bodyPr>
          <a:lstStyle/>
          <a:p>
            <a:pPr marL="0" indent="0">
              <a:buNone/>
            </a:pPr>
            <a:r>
              <a:rPr lang="pt-BR" sz="1400" dirty="0" smtClean="0">
                <a:solidFill>
                  <a:srgbClr val="9A0000"/>
                </a:solidFill>
              </a:rPr>
              <a:t>ANSP-</a:t>
            </a:r>
            <a:r>
              <a:rPr lang="pt-BR" sz="1400" dirty="0" err="1" smtClean="0">
                <a:solidFill>
                  <a:srgbClr val="9A0000"/>
                </a:solidFill>
              </a:rPr>
              <a:t>Ichthyology</a:t>
            </a:r>
            <a:r>
              <a:rPr lang="pt-BR" sz="1400" dirty="0" smtClean="0">
                <a:solidFill>
                  <a:srgbClr val="9A0000"/>
                </a:solidFill>
              </a:rPr>
              <a:t/>
            </a:r>
            <a:br>
              <a:rPr lang="pt-BR" sz="1400" dirty="0" smtClean="0">
                <a:solidFill>
                  <a:srgbClr val="9A0000"/>
                </a:solidFill>
              </a:rPr>
            </a:br>
            <a:r>
              <a:rPr lang="pt-BR" sz="1400" dirty="0" smtClean="0">
                <a:solidFill>
                  <a:schemeClr val="accent5">
                    <a:lumMod val="75000"/>
                  </a:schemeClr>
                </a:solidFill>
              </a:rPr>
              <a:t>FCM</a:t>
            </a:r>
            <a:r>
              <a:rPr lang="pt-BR" sz="1400" dirty="0" smtClean="0">
                <a:solidFill>
                  <a:srgbClr val="9A0000"/>
                </a:solidFill>
              </a:rPr>
              <a:t/>
            </a:r>
            <a:br>
              <a:rPr lang="pt-BR" sz="1400" dirty="0" smtClean="0">
                <a:solidFill>
                  <a:srgbClr val="9A0000"/>
                </a:solidFill>
              </a:rPr>
            </a:br>
            <a:r>
              <a:rPr lang="pt-BR" sz="1400" dirty="0" smtClean="0">
                <a:solidFill>
                  <a:srgbClr val="9A0000"/>
                </a:solidFill>
              </a:rPr>
              <a:t>RPSP</a:t>
            </a:r>
            <a:endParaRPr lang="pt-BR" sz="1400" dirty="0">
              <a:solidFill>
                <a:srgbClr val="9A0000"/>
              </a:solidFill>
            </a:endParaRPr>
          </a:p>
          <a:p>
            <a:pPr marL="0" indent="0">
              <a:buNone/>
            </a:pPr>
            <a:r>
              <a:rPr lang="pt-BR" sz="1400" dirty="0" smtClean="0">
                <a:solidFill>
                  <a:srgbClr val="0070C0"/>
                </a:solidFill>
              </a:rPr>
              <a:t>CMRP</a:t>
            </a:r>
            <a:endParaRPr lang="pt-BR" sz="1400" dirty="0">
              <a:solidFill>
                <a:srgbClr val="0070C0"/>
              </a:solidFill>
            </a:endParaRPr>
          </a:p>
          <a:p>
            <a:pPr marL="0" indent="0">
              <a:buNone/>
            </a:pPr>
            <a:r>
              <a:rPr lang="pt-BR" sz="1400" dirty="0" smtClean="0">
                <a:solidFill>
                  <a:srgbClr val="00B050"/>
                </a:solidFill>
              </a:rPr>
              <a:t>ALCB</a:t>
            </a:r>
            <a:br>
              <a:rPr lang="pt-BR" sz="1400" dirty="0" smtClean="0">
                <a:solidFill>
                  <a:srgbClr val="00B050"/>
                </a:solidFill>
              </a:rPr>
            </a:br>
            <a:r>
              <a:rPr lang="pt-BR" sz="1400" dirty="0" smtClean="0">
                <a:solidFill>
                  <a:srgbClr val="00B050"/>
                </a:solidFill>
              </a:rPr>
              <a:t>ASE</a:t>
            </a:r>
            <a:r>
              <a:rPr lang="pt-BR" sz="1400" dirty="0">
                <a:solidFill>
                  <a:srgbClr val="00B050"/>
                </a:solidFill>
              </a:rPr>
              <a:t/>
            </a:r>
            <a:br>
              <a:rPr lang="pt-BR" sz="1400" dirty="0">
                <a:solidFill>
                  <a:srgbClr val="00B050"/>
                </a:solidFill>
              </a:rPr>
            </a:br>
            <a:r>
              <a:rPr lang="pt-BR" sz="1400" dirty="0" smtClean="0">
                <a:solidFill>
                  <a:srgbClr val="00B050"/>
                </a:solidFill>
              </a:rPr>
              <a:t>B</a:t>
            </a:r>
            <a:br>
              <a:rPr lang="pt-BR" sz="1400" dirty="0" smtClean="0">
                <a:solidFill>
                  <a:srgbClr val="00B050"/>
                </a:solidFill>
              </a:rPr>
            </a:br>
            <a:r>
              <a:rPr lang="pt-BR" sz="1400" dirty="0" smtClean="0">
                <a:solidFill>
                  <a:srgbClr val="00B050"/>
                </a:solidFill>
              </a:rPr>
              <a:t>BHCB</a:t>
            </a:r>
            <a:br>
              <a:rPr lang="pt-BR" sz="1400" dirty="0" smtClean="0">
                <a:solidFill>
                  <a:srgbClr val="00B050"/>
                </a:solidFill>
              </a:rPr>
            </a:br>
            <a:r>
              <a:rPr lang="pt-BR" sz="1400" dirty="0" smtClean="0">
                <a:solidFill>
                  <a:srgbClr val="00B050"/>
                </a:solidFill>
              </a:rPr>
              <a:t>BHCB-SL</a:t>
            </a:r>
            <a:br>
              <a:rPr lang="pt-BR" sz="1400" dirty="0" smtClean="0">
                <a:solidFill>
                  <a:srgbClr val="00B050"/>
                </a:solidFill>
              </a:rPr>
            </a:br>
            <a:r>
              <a:rPr lang="pt-BR" sz="1400" dirty="0" smtClean="0">
                <a:solidFill>
                  <a:srgbClr val="00B050"/>
                </a:solidFill>
              </a:rPr>
              <a:t>BOTU</a:t>
            </a:r>
            <a:br>
              <a:rPr lang="pt-BR" sz="1400" dirty="0" smtClean="0">
                <a:solidFill>
                  <a:srgbClr val="00B050"/>
                </a:solidFill>
              </a:rPr>
            </a:br>
            <a:r>
              <a:rPr lang="pt-BR" sz="1400" dirty="0" err="1" smtClean="0">
                <a:solidFill>
                  <a:srgbClr val="00B050"/>
                </a:solidFill>
              </a:rPr>
              <a:t>BOTUw</a:t>
            </a:r>
            <a:r>
              <a:rPr lang="pt-BR" sz="1400" dirty="0" smtClean="0">
                <a:solidFill>
                  <a:srgbClr val="00B050"/>
                </a:solidFill>
              </a:rPr>
              <a:t/>
            </a:r>
            <a:br>
              <a:rPr lang="pt-BR" sz="1400" dirty="0" smtClean="0">
                <a:solidFill>
                  <a:srgbClr val="00B050"/>
                </a:solidFill>
              </a:rPr>
            </a:br>
            <a:r>
              <a:rPr lang="pt-BR" sz="1400" dirty="0" err="1" smtClean="0">
                <a:solidFill>
                  <a:srgbClr val="00B050"/>
                </a:solidFill>
              </a:rPr>
              <a:t>Catavento</a:t>
            </a:r>
            <a:r>
              <a:rPr lang="pt-BR" sz="1400" dirty="0" smtClean="0">
                <a:solidFill>
                  <a:srgbClr val="00B050"/>
                </a:solidFill>
              </a:rPr>
              <a:t/>
            </a:r>
            <a:br>
              <a:rPr lang="pt-BR" sz="1400" dirty="0" smtClean="0">
                <a:solidFill>
                  <a:srgbClr val="00B050"/>
                </a:solidFill>
              </a:rPr>
            </a:br>
            <a:r>
              <a:rPr lang="pt-BR" sz="1400" dirty="0" smtClean="0">
                <a:solidFill>
                  <a:srgbClr val="00B050"/>
                </a:solidFill>
              </a:rPr>
              <a:t>CEN</a:t>
            </a:r>
            <a:br>
              <a:rPr lang="pt-BR" sz="1400" dirty="0" smtClean="0">
                <a:solidFill>
                  <a:srgbClr val="00B050"/>
                </a:solidFill>
              </a:rPr>
            </a:br>
            <a:r>
              <a:rPr lang="pt-BR" sz="1400" dirty="0" smtClean="0">
                <a:solidFill>
                  <a:srgbClr val="00B050"/>
                </a:solidFill>
              </a:rPr>
              <a:t>CESJ</a:t>
            </a:r>
            <a:br>
              <a:rPr lang="pt-BR" sz="1400" dirty="0" smtClean="0">
                <a:solidFill>
                  <a:srgbClr val="00B050"/>
                </a:solidFill>
              </a:rPr>
            </a:br>
            <a:r>
              <a:rPr lang="pt-BR" sz="1400" dirty="0" smtClean="0">
                <a:solidFill>
                  <a:srgbClr val="00B050"/>
                </a:solidFill>
              </a:rPr>
              <a:t>CNMT</a:t>
            </a:r>
            <a:br>
              <a:rPr lang="pt-BR" sz="1400" dirty="0" smtClean="0">
                <a:solidFill>
                  <a:srgbClr val="00B050"/>
                </a:solidFill>
              </a:rPr>
            </a:br>
            <a:r>
              <a:rPr lang="pt-BR" sz="1400" dirty="0" err="1" smtClean="0">
                <a:solidFill>
                  <a:srgbClr val="00B050"/>
                </a:solidFill>
              </a:rPr>
              <a:t>Convolvulaceae_BR</a:t>
            </a:r>
            <a:r>
              <a:rPr lang="pt-BR" sz="1400" dirty="0" smtClean="0">
                <a:solidFill>
                  <a:srgbClr val="00B050"/>
                </a:solidFill>
              </a:rPr>
              <a:t/>
            </a:r>
            <a:br>
              <a:rPr lang="pt-BR" sz="1400" dirty="0" smtClean="0">
                <a:solidFill>
                  <a:srgbClr val="00B050"/>
                </a:solidFill>
              </a:rPr>
            </a:br>
            <a:r>
              <a:rPr lang="pt-BR" sz="1400" dirty="0" smtClean="0">
                <a:solidFill>
                  <a:srgbClr val="00B050"/>
                </a:solidFill>
              </a:rPr>
              <a:t>CRI</a:t>
            </a:r>
            <a:br>
              <a:rPr lang="pt-BR" sz="1400" dirty="0" smtClean="0">
                <a:solidFill>
                  <a:srgbClr val="00B050"/>
                </a:solidFill>
              </a:rPr>
            </a:br>
            <a:r>
              <a:rPr lang="pt-BR" sz="1400" dirty="0" smtClean="0">
                <a:solidFill>
                  <a:srgbClr val="00B050"/>
                </a:solidFill>
              </a:rPr>
              <a:t>CVRD</a:t>
            </a:r>
            <a:br>
              <a:rPr lang="pt-BR" sz="1400" dirty="0" smtClean="0">
                <a:solidFill>
                  <a:srgbClr val="00B050"/>
                </a:solidFill>
              </a:rPr>
            </a:br>
            <a:r>
              <a:rPr lang="pt-BR" sz="1400" dirty="0" smtClean="0">
                <a:solidFill>
                  <a:srgbClr val="00B050"/>
                </a:solidFill>
              </a:rPr>
              <a:t>DVPR</a:t>
            </a:r>
            <a:br>
              <a:rPr lang="pt-BR" sz="1400" dirty="0" smtClean="0">
                <a:solidFill>
                  <a:srgbClr val="00B050"/>
                </a:solidFill>
              </a:rPr>
            </a:br>
            <a:r>
              <a:rPr lang="pt-BR" sz="1400" dirty="0" smtClean="0">
                <a:solidFill>
                  <a:srgbClr val="00B050"/>
                </a:solidFill>
              </a:rPr>
              <a:t>E</a:t>
            </a:r>
            <a:br>
              <a:rPr lang="pt-BR" sz="1400" dirty="0" smtClean="0">
                <a:solidFill>
                  <a:srgbClr val="00B050"/>
                </a:solidFill>
              </a:rPr>
            </a:br>
            <a:r>
              <a:rPr lang="pt-BR" sz="1400" dirty="0" smtClean="0">
                <a:solidFill>
                  <a:srgbClr val="00B050"/>
                </a:solidFill>
              </a:rPr>
              <a:t>EAC</a:t>
            </a:r>
            <a:br>
              <a:rPr lang="pt-BR" sz="1400" dirty="0" smtClean="0">
                <a:solidFill>
                  <a:srgbClr val="00B050"/>
                </a:solidFill>
              </a:rPr>
            </a:br>
            <a:r>
              <a:rPr lang="pt-BR" sz="1400" dirty="0" smtClean="0">
                <a:solidFill>
                  <a:srgbClr val="00B050"/>
                </a:solidFill>
              </a:rPr>
              <a:t>ECT</a:t>
            </a:r>
            <a:br>
              <a:rPr lang="pt-BR" sz="1400" dirty="0" smtClean="0">
                <a:solidFill>
                  <a:srgbClr val="00B050"/>
                </a:solidFill>
              </a:rPr>
            </a:br>
            <a:r>
              <a:rPr lang="pt-BR" sz="1400" dirty="0" smtClean="0">
                <a:solidFill>
                  <a:srgbClr val="00B050"/>
                </a:solidFill>
              </a:rPr>
              <a:t>EFC</a:t>
            </a:r>
            <a:br>
              <a:rPr lang="pt-BR" sz="1400" dirty="0" smtClean="0">
                <a:solidFill>
                  <a:srgbClr val="00B050"/>
                </a:solidFill>
              </a:rPr>
            </a:br>
            <a:r>
              <a:rPr lang="pt-BR" sz="1400" dirty="0" smtClean="0">
                <a:solidFill>
                  <a:srgbClr val="00B050"/>
                </a:solidFill>
              </a:rPr>
              <a:t>ESA</a:t>
            </a:r>
            <a:br>
              <a:rPr lang="pt-BR" sz="1400" dirty="0" smtClean="0">
                <a:solidFill>
                  <a:srgbClr val="00B050"/>
                </a:solidFill>
              </a:rPr>
            </a:br>
            <a:r>
              <a:rPr lang="pt-BR" sz="1400" dirty="0" smtClean="0">
                <a:solidFill>
                  <a:srgbClr val="00B050"/>
                </a:solidFill>
              </a:rPr>
              <a:t>EVB</a:t>
            </a:r>
            <a:br>
              <a:rPr lang="pt-BR" sz="1400" dirty="0" smtClean="0">
                <a:solidFill>
                  <a:srgbClr val="00B050"/>
                </a:solidFill>
              </a:rPr>
            </a:br>
            <a:r>
              <a:rPr lang="pt-BR" sz="1400" dirty="0" smtClean="0">
                <a:solidFill>
                  <a:srgbClr val="00B050"/>
                </a:solidFill>
              </a:rPr>
              <a:t>FLOR</a:t>
            </a:r>
            <a:br>
              <a:rPr lang="pt-BR" sz="1400" dirty="0" smtClean="0">
                <a:solidFill>
                  <a:srgbClr val="00B050"/>
                </a:solidFill>
              </a:rPr>
            </a:br>
            <a:r>
              <a:rPr lang="pt-BR" sz="1400" dirty="0" smtClean="0">
                <a:solidFill>
                  <a:schemeClr val="accent5">
                    <a:lumMod val="75000"/>
                  </a:schemeClr>
                </a:solidFill>
              </a:rPr>
              <a:t>FMM</a:t>
            </a:r>
            <a:r>
              <a:rPr lang="pt-BR" sz="1400" dirty="0" smtClean="0">
                <a:solidFill>
                  <a:srgbClr val="00B050"/>
                </a:solidFill>
              </a:rPr>
              <a:t/>
            </a:r>
            <a:br>
              <a:rPr lang="pt-BR" sz="1400" dirty="0" smtClean="0">
                <a:solidFill>
                  <a:srgbClr val="00B050"/>
                </a:solidFill>
              </a:rPr>
            </a:br>
            <a:r>
              <a:rPr lang="pt-BR" sz="1400" dirty="0" smtClean="0">
                <a:solidFill>
                  <a:schemeClr val="accent5">
                    <a:lumMod val="75000"/>
                  </a:schemeClr>
                </a:solidFill>
              </a:rPr>
              <a:t>FPS</a:t>
            </a:r>
            <a:r>
              <a:rPr lang="pt-BR" sz="1400" dirty="0" smtClean="0">
                <a:solidFill>
                  <a:srgbClr val="00B050"/>
                </a:solidFill>
              </a:rPr>
              <a:t/>
            </a:r>
            <a:br>
              <a:rPr lang="pt-BR" sz="1400" dirty="0" smtClean="0">
                <a:solidFill>
                  <a:srgbClr val="00B050"/>
                </a:solidFill>
              </a:rPr>
            </a:br>
            <a:r>
              <a:rPr lang="pt-BR" sz="1400" dirty="0" smtClean="0">
                <a:solidFill>
                  <a:srgbClr val="00B050"/>
                </a:solidFill>
              </a:rPr>
              <a:t>FUEL-</a:t>
            </a:r>
            <a:r>
              <a:rPr lang="pt-BR" sz="1400" dirty="0" err="1" smtClean="0">
                <a:solidFill>
                  <a:srgbClr val="00B050"/>
                </a:solidFill>
              </a:rPr>
              <a:t>Algae</a:t>
            </a:r>
            <a:r>
              <a:rPr lang="pt-BR" sz="1400" dirty="0" smtClean="0">
                <a:solidFill>
                  <a:srgbClr val="00B050"/>
                </a:solidFill>
              </a:rPr>
              <a:t/>
            </a:r>
            <a:br>
              <a:rPr lang="pt-BR" sz="1400" dirty="0" smtClean="0">
                <a:solidFill>
                  <a:srgbClr val="00B050"/>
                </a:solidFill>
              </a:rPr>
            </a:br>
            <a:r>
              <a:rPr lang="pt-BR" sz="1400" dirty="0" smtClean="0">
                <a:solidFill>
                  <a:srgbClr val="00B050"/>
                </a:solidFill>
              </a:rPr>
              <a:t>Funed-</a:t>
            </a:r>
            <a:r>
              <a:rPr lang="pt-BR" sz="1400" dirty="0" err="1" smtClean="0">
                <a:solidFill>
                  <a:srgbClr val="00B050"/>
                </a:solidFill>
              </a:rPr>
              <a:t>Pol</a:t>
            </a:r>
            <a:r>
              <a:rPr lang="pt-BR" sz="1400" dirty="0" smtClean="0">
                <a:solidFill>
                  <a:srgbClr val="00B050"/>
                </a:solidFill>
              </a:rPr>
              <a:t/>
            </a:r>
            <a:br>
              <a:rPr lang="pt-BR" sz="1400" dirty="0" smtClean="0">
                <a:solidFill>
                  <a:srgbClr val="00B050"/>
                </a:solidFill>
              </a:rPr>
            </a:br>
            <a:r>
              <a:rPr lang="pt-BR" sz="1400" dirty="0" smtClean="0">
                <a:solidFill>
                  <a:srgbClr val="00B050"/>
                </a:solidFill>
              </a:rPr>
              <a:t>FURB</a:t>
            </a:r>
            <a:br>
              <a:rPr lang="pt-BR" sz="1400" dirty="0" smtClean="0">
                <a:solidFill>
                  <a:srgbClr val="00B050"/>
                </a:solidFill>
              </a:rPr>
            </a:br>
            <a:r>
              <a:rPr lang="pt-BR" sz="1400" dirty="0" smtClean="0">
                <a:solidFill>
                  <a:schemeClr val="accent5">
                    <a:lumMod val="75000"/>
                  </a:schemeClr>
                </a:solidFill>
              </a:rPr>
              <a:t>FVD</a:t>
            </a:r>
            <a:r>
              <a:rPr lang="pt-BR" sz="1400" dirty="0" smtClean="0">
                <a:solidFill>
                  <a:srgbClr val="00B050"/>
                </a:solidFill>
              </a:rPr>
              <a:t/>
            </a:r>
            <a:br>
              <a:rPr lang="pt-BR" sz="1400" dirty="0" smtClean="0">
                <a:solidFill>
                  <a:srgbClr val="00B050"/>
                </a:solidFill>
              </a:rPr>
            </a:br>
            <a:r>
              <a:rPr lang="pt-BR" sz="1400" dirty="0" smtClean="0">
                <a:solidFill>
                  <a:srgbClr val="00B050"/>
                </a:solidFill>
              </a:rPr>
              <a:t>G</a:t>
            </a:r>
            <a:br>
              <a:rPr lang="pt-BR" sz="1400" dirty="0" smtClean="0">
                <a:solidFill>
                  <a:srgbClr val="00B050"/>
                </a:solidFill>
              </a:rPr>
            </a:br>
            <a:r>
              <a:rPr lang="pt-BR" sz="1400" dirty="0" smtClean="0">
                <a:solidFill>
                  <a:srgbClr val="00B050"/>
                </a:solidFill>
              </a:rPr>
              <a:t>G-DC</a:t>
            </a:r>
            <a:br>
              <a:rPr lang="pt-BR" sz="1400" dirty="0" smtClean="0">
                <a:solidFill>
                  <a:srgbClr val="00B050"/>
                </a:solidFill>
              </a:rPr>
            </a:br>
            <a:r>
              <a:rPr lang="pt-BR" sz="1400" dirty="0" smtClean="0">
                <a:solidFill>
                  <a:srgbClr val="00B050"/>
                </a:solidFill>
              </a:rPr>
              <a:t>HBG</a:t>
            </a:r>
            <a:br>
              <a:rPr lang="pt-BR" sz="1400" dirty="0" smtClean="0">
                <a:solidFill>
                  <a:srgbClr val="00B050"/>
                </a:solidFill>
              </a:rPr>
            </a:br>
            <a:r>
              <a:rPr lang="pt-BR" sz="1400" dirty="0" smtClean="0">
                <a:solidFill>
                  <a:srgbClr val="00B050"/>
                </a:solidFill>
              </a:rPr>
              <a:t>HBRA</a:t>
            </a:r>
            <a:br>
              <a:rPr lang="pt-BR" sz="1400" dirty="0" smtClean="0">
                <a:solidFill>
                  <a:srgbClr val="00B050"/>
                </a:solidFill>
              </a:rPr>
            </a:br>
            <a:r>
              <a:rPr lang="pt-BR" sz="1400" dirty="0" err="1" smtClean="0">
                <a:solidFill>
                  <a:srgbClr val="00B050"/>
                </a:solidFill>
              </a:rPr>
              <a:t>HbVirtFlBras</a:t>
            </a:r>
            <a:r>
              <a:rPr lang="pt-BR" sz="1400" dirty="0" smtClean="0">
                <a:solidFill>
                  <a:srgbClr val="00B050"/>
                </a:solidFill>
              </a:rPr>
              <a:t/>
            </a:r>
            <a:br>
              <a:rPr lang="pt-BR" sz="1400" dirty="0" smtClean="0">
                <a:solidFill>
                  <a:srgbClr val="00B050"/>
                </a:solidFill>
              </a:rPr>
            </a:br>
            <a:r>
              <a:rPr lang="pt-BR" sz="1400" dirty="0" smtClean="0">
                <a:solidFill>
                  <a:srgbClr val="00B050"/>
                </a:solidFill>
              </a:rPr>
              <a:t>HERBAM</a:t>
            </a:r>
            <a:br>
              <a:rPr lang="pt-BR" sz="1400" dirty="0" smtClean="0">
                <a:solidFill>
                  <a:srgbClr val="00B050"/>
                </a:solidFill>
              </a:rPr>
            </a:br>
            <a:r>
              <a:rPr lang="pt-BR" sz="1400" dirty="0" smtClean="0">
                <a:solidFill>
                  <a:srgbClr val="00B050"/>
                </a:solidFill>
              </a:rPr>
              <a:t>HJ</a:t>
            </a:r>
            <a:br>
              <a:rPr lang="pt-BR" sz="1400" dirty="0" smtClean="0">
                <a:solidFill>
                  <a:srgbClr val="00B050"/>
                </a:solidFill>
              </a:rPr>
            </a:br>
            <a:r>
              <a:rPr lang="pt-BR" sz="1400" dirty="0" smtClean="0">
                <a:solidFill>
                  <a:srgbClr val="00B050"/>
                </a:solidFill>
              </a:rPr>
              <a:t>HST</a:t>
            </a:r>
            <a:br>
              <a:rPr lang="pt-BR" sz="1400" dirty="0" smtClean="0">
                <a:solidFill>
                  <a:srgbClr val="00B050"/>
                </a:solidFill>
              </a:rPr>
            </a:br>
            <a:r>
              <a:rPr lang="pt-BR" sz="1400" dirty="0" smtClean="0">
                <a:solidFill>
                  <a:srgbClr val="00B050"/>
                </a:solidFill>
              </a:rPr>
              <a:t>HSTM</a:t>
            </a:r>
            <a:br>
              <a:rPr lang="pt-BR" sz="1400" dirty="0" smtClean="0">
                <a:solidFill>
                  <a:srgbClr val="00B050"/>
                </a:solidFill>
              </a:rPr>
            </a:br>
            <a:r>
              <a:rPr lang="pt-BR" sz="1400" dirty="0" smtClean="0">
                <a:solidFill>
                  <a:srgbClr val="00B050"/>
                </a:solidFill>
              </a:rPr>
              <a:t>HUCP</a:t>
            </a:r>
            <a:br>
              <a:rPr lang="pt-BR" sz="1400" dirty="0" smtClean="0">
                <a:solidFill>
                  <a:srgbClr val="00B050"/>
                </a:solidFill>
              </a:rPr>
            </a:br>
            <a:r>
              <a:rPr lang="pt-BR" sz="1400" dirty="0" smtClean="0">
                <a:solidFill>
                  <a:srgbClr val="00B050"/>
                </a:solidFill>
              </a:rPr>
              <a:t>HUEFS</a:t>
            </a:r>
            <a:br>
              <a:rPr lang="pt-BR" sz="1400" dirty="0" smtClean="0">
                <a:solidFill>
                  <a:srgbClr val="00B050"/>
                </a:solidFill>
              </a:rPr>
            </a:br>
            <a:r>
              <a:rPr lang="pt-BR" sz="1400" dirty="0" smtClean="0">
                <a:solidFill>
                  <a:srgbClr val="00B050"/>
                </a:solidFill>
              </a:rPr>
              <a:t>HUFSJ</a:t>
            </a:r>
            <a:br>
              <a:rPr lang="pt-BR" sz="1400" dirty="0" smtClean="0">
                <a:solidFill>
                  <a:srgbClr val="00B050"/>
                </a:solidFill>
              </a:rPr>
            </a:br>
            <a:r>
              <a:rPr lang="pt-BR" sz="1400" dirty="0" smtClean="0">
                <a:solidFill>
                  <a:srgbClr val="00B050"/>
                </a:solidFill>
              </a:rPr>
              <a:t>HUFU</a:t>
            </a:r>
            <a:br>
              <a:rPr lang="pt-BR" sz="1400" dirty="0" smtClean="0">
                <a:solidFill>
                  <a:srgbClr val="00B050"/>
                </a:solidFill>
              </a:rPr>
            </a:br>
            <a:r>
              <a:rPr lang="pt-BR" sz="1400" dirty="0" smtClean="0">
                <a:solidFill>
                  <a:srgbClr val="00B050"/>
                </a:solidFill>
              </a:rPr>
              <a:t>HURB</a:t>
            </a:r>
            <a:br>
              <a:rPr lang="pt-BR" sz="1400" dirty="0" smtClean="0">
                <a:solidFill>
                  <a:srgbClr val="00B050"/>
                </a:solidFill>
              </a:rPr>
            </a:br>
            <a:r>
              <a:rPr lang="pt-BR" sz="1400" dirty="0" smtClean="0">
                <a:solidFill>
                  <a:srgbClr val="00B050"/>
                </a:solidFill>
              </a:rPr>
              <a:t>HUTO</a:t>
            </a:r>
            <a:br>
              <a:rPr lang="pt-BR" sz="1400" dirty="0" smtClean="0">
                <a:solidFill>
                  <a:srgbClr val="00B050"/>
                </a:solidFill>
              </a:rPr>
            </a:br>
            <a:r>
              <a:rPr lang="pt-BR" sz="1400" dirty="0" smtClean="0">
                <a:solidFill>
                  <a:srgbClr val="00B050"/>
                </a:solidFill>
              </a:rPr>
              <a:t>HVASF</a:t>
            </a:r>
            <a:br>
              <a:rPr lang="pt-BR" sz="1400" dirty="0" smtClean="0">
                <a:solidFill>
                  <a:srgbClr val="00B050"/>
                </a:solidFill>
              </a:rPr>
            </a:br>
            <a:r>
              <a:rPr lang="pt-BR" sz="1400" dirty="0" smtClean="0">
                <a:solidFill>
                  <a:srgbClr val="00B050"/>
                </a:solidFill>
              </a:rPr>
              <a:t>ICN</a:t>
            </a:r>
            <a:br>
              <a:rPr lang="pt-BR" sz="1400" dirty="0" smtClean="0">
                <a:solidFill>
                  <a:srgbClr val="00B050"/>
                </a:solidFill>
              </a:rPr>
            </a:br>
            <a:r>
              <a:rPr lang="pt-BR" sz="1400" dirty="0" smtClean="0">
                <a:solidFill>
                  <a:srgbClr val="00B050"/>
                </a:solidFill>
              </a:rPr>
              <a:t>INPA</a:t>
            </a:r>
            <a:br>
              <a:rPr lang="pt-BR" sz="1400" dirty="0" smtClean="0">
                <a:solidFill>
                  <a:srgbClr val="00B050"/>
                </a:solidFill>
              </a:rPr>
            </a:br>
            <a:r>
              <a:rPr lang="pt-BR" sz="1400" dirty="0" smtClean="0">
                <a:solidFill>
                  <a:srgbClr val="00B050"/>
                </a:solidFill>
              </a:rPr>
              <a:t>INPA-Carpoteca</a:t>
            </a:r>
            <a:br>
              <a:rPr lang="pt-BR" sz="1400" dirty="0" smtClean="0">
                <a:solidFill>
                  <a:srgbClr val="00B050"/>
                </a:solidFill>
              </a:rPr>
            </a:br>
            <a:r>
              <a:rPr lang="pt-BR" sz="1400" dirty="0" smtClean="0">
                <a:solidFill>
                  <a:srgbClr val="00B050"/>
                </a:solidFill>
              </a:rPr>
              <a:t>INPA-Fungos</a:t>
            </a:r>
            <a:br>
              <a:rPr lang="pt-BR" sz="1400" dirty="0" smtClean="0">
                <a:solidFill>
                  <a:srgbClr val="00B050"/>
                </a:solidFill>
              </a:rPr>
            </a:br>
            <a:r>
              <a:rPr lang="pt-BR" sz="1400" dirty="0" smtClean="0">
                <a:solidFill>
                  <a:srgbClr val="00B050"/>
                </a:solidFill>
              </a:rPr>
              <a:t>IPA</a:t>
            </a:r>
            <a:br>
              <a:rPr lang="pt-BR" sz="1400" dirty="0" smtClean="0">
                <a:solidFill>
                  <a:srgbClr val="00B050"/>
                </a:solidFill>
              </a:rPr>
            </a:br>
            <a:r>
              <a:rPr lang="pt-BR" sz="1400" dirty="0" smtClean="0">
                <a:solidFill>
                  <a:srgbClr val="00B050"/>
                </a:solidFill>
              </a:rPr>
              <a:t>JOI</a:t>
            </a:r>
            <a:br>
              <a:rPr lang="pt-BR" sz="1400" dirty="0" smtClean="0">
                <a:solidFill>
                  <a:srgbClr val="00B050"/>
                </a:solidFill>
              </a:rPr>
            </a:br>
            <a:r>
              <a:rPr lang="pt-BR" sz="1400" dirty="0" smtClean="0">
                <a:solidFill>
                  <a:srgbClr val="00B050"/>
                </a:solidFill>
              </a:rPr>
              <a:t>JPB</a:t>
            </a:r>
            <a:br>
              <a:rPr lang="pt-BR" sz="1400" dirty="0" smtClean="0">
                <a:solidFill>
                  <a:srgbClr val="00B050"/>
                </a:solidFill>
              </a:rPr>
            </a:br>
            <a:r>
              <a:rPr lang="pt-BR" sz="1400" dirty="0" smtClean="0">
                <a:solidFill>
                  <a:srgbClr val="00B050"/>
                </a:solidFill>
              </a:rPr>
              <a:t>LUSC</a:t>
            </a:r>
            <a:br>
              <a:rPr lang="pt-BR" sz="1400" dirty="0" smtClean="0">
                <a:solidFill>
                  <a:srgbClr val="00B050"/>
                </a:solidFill>
              </a:rPr>
            </a:br>
            <a:r>
              <a:rPr lang="pt-BR" sz="1400" dirty="0" smtClean="0">
                <a:solidFill>
                  <a:srgbClr val="00B050"/>
                </a:solidFill>
              </a:rPr>
              <a:t>MAC</a:t>
            </a:r>
            <a:br>
              <a:rPr lang="pt-BR" sz="1400" dirty="0" smtClean="0">
                <a:solidFill>
                  <a:srgbClr val="00B050"/>
                </a:solidFill>
              </a:rPr>
            </a:br>
            <a:r>
              <a:rPr lang="pt-BR" sz="1400" dirty="0" smtClean="0">
                <a:solidFill>
                  <a:srgbClr val="00B050"/>
                </a:solidFill>
              </a:rPr>
              <a:t>MBM</a:t>
            </a:r>
            <a:br>
              <a:rPr lang="pt-BR" sz="1400" dirty="0" smtClean="0">
                <a:solidFill>
                  <a:srgbClr val="00B050"/>
                </a:solidFill>
              </a:rPr>
            </a:br>
            <a:r>
              <a:rPr lang="pt-BR" sz="1400" dirty="0" smtClean="0">
                <a:solidFill>
                  <a:srgbClr val="00B050"/>
                </a:solidFill>
              </a:rPr>
              <a:t>MBML-</a:t>
            </a:r>
            <a:r>
              <a:rPr lang="pt-BR" sz="1400" dirty="0" err="1" smtClean="0">
                <a:solidFill>
                  <a:srgbClr val="00B050"/>
                </a:solidFill>
              </a:rPr>
              <a:t>Herbario</a:t>
            </a:r>
            <a:r>
              <a:rPr lang="pt-BR" sz="1400" dirty="0" smtClean="0">
                <a:solidFill>
                  <a:srgbClr val="00B050"/>
                </a:solidFill>
              </a:rPr>
              <a:t/>
            </a:r>
            <a:br>
              <a:rPr lang="pt-BR" sz="1400" dirty="0" smtClean="0">
                <a:solidFill>
                  <a:srgbClr val="00B050"/>
                </a:solidFill>
              </a:rPr>
            </a:br>
            <a:r>
              <a:rPr lang="pt-BR" sz="1400" dirty="0" smtClean="0">
                <a:solidFill>
                  <a:srgbClr val="00B050"/>
                </a:solidFill>
              </a:rPr>
              <a:t>MFS</a:t>
            </a:r>
            <a:br>
              <a:rPr lang="pt-BR" sz="1400" dirty="0" smtClean="0">
                <a:solidFill>
                  <a:srgbClr val="00B050"/>
                </a:solidFill>
              </a:rPr>
            </a:br>
            <a:r>
              <a:rPr lang="pt-BR" sz="1400" dirty="0" smtClean="0">
                <a:solidFill>
                  <a:srgbClr val="00B050"/>
                </a:solidFill>
              </a:rPr>
              <a:t>MFS-Frutos</a:t>
            </a:r>
            <a:br>
              <a:rPr lang="pt-BR" sz="1400" dirty="0" smtClean="0">
                <a:solidFill>
                  <a:srgbClr val="00B050"/>
                </a:solidFill>
              </a:rPr>
            </a:br>
            <a:r>
              <a:rPr lang="pt-BR" sz="1400" dirty="0" smtClean="0">
                <a:solidFill>
                  <a:srgbClr val="00B050"/>
                </a:solidFill>
              </a:rPr>
              <a:t>MNHN_P_PC_BR (P)</a:t>
            </a:r>
            <a:br>
              <a:rPr lang="pt-BR" sz="1400" dirty="0" smtClean="0">
                <a:solidFill>
                  <a:srgbClr val="00B050"/>
                </a:solidFill>
              </a:rPr>
            </a:br>
            <a:r>
              <a:rPr lang="pt-BR" sz="1400" dirty="0" smtClean="0">
                <a:solidFill>
                  <a:srgbClr val="00B050"/>
                </a:solidFill>
              </a:rPr>
              <a:t>NYBG_BR (NY)</a:t>
            </a:r>
            <a:br>
              <a:rPr lang="pt-BR" sz="1400" dirty="0" smtClean="0">
                <a:solidFill>
                  <a:srgbClr val="00B050"/>
                </a:solidFill>
              </a:rPr>
            </a:br>
            <a:r>
              <a:rPr lang="pt-BR" sz="1400" dirty="0" smtClean="0">
                <a:solidFill>
                  <a:srgbClr val="00B050"/>
                </a:solidFill>
              </a:rPr>
              <a:t>PACA-AGP</a:t>
            </a:r>
            <a:br>
              <a:rPr lang="pt-BR" sz="1400" dirty="0" smtClean="0">
                <a:solidFill>
                  <a:srgbClr val="00B050"/>
                </a:solidFill>
              </a:rPr>
            </a:br>
            <a:r>
              <a:rPr lang="pt-BR" sz="1400" dirty="0" smtClean="0">
                <a:solidFill>
                  <a:srgbClr val="00B050"/>
                </a:solidFill>
              </a:rPr>
              <a:t>PACA-</a:t>
            </a:r>
            <a:r>
              <a:rPr lang="pt-BR" sz="1400" dirty="0" err="1" smtClean="0">
                <a:solidFill>
                  <a:srgbClr val="00B050"/>
                </a:solidFill>
              </a:rPr>
              <a:t>Bryophytes</a:t>
            </a:r>
            <a:r>
              <a:rPr lang="pt-BR" sz="1400" dirty="0" smtClean="0">
                <a:solidFill>
                  <a:srgbClr val="00B050"/>
                </a:solidFill>
              </a:rPr>
              <a:t/>
            </a:r>
            <a:br>
              <a:rPr lang="pt-BR" sz="1400" dirty="0" smtClean="0">
                <a:solidFill>
                  <a:srgbClr val="00B050"/>
                </a:solidFill>
              </a:rPr>
            </a:br>
            <a:r>
              <a:rPr lang="pt-BR" sz="1400" dirty="0" smtClean="0">
                <a:solidFill>
                  <a:srgbClr val="00B050"/>
                </a:solidFill>
              </a:rPr>
              <a:t>PACA-</a:t>
            </a:r>
            <a:r>
              <a:rPr lang="pt-BR" sz="1400" dirty="0" err="1" smtClean="0">
                <a:solidFill>
                  <a:srgbClr val="00B050"/>
                </a:solidFill>
              </a:rPr>
              <a:t>Fungi</a:t>
            </a:r>
            <a:r>
              <a:rPr lang="pt-BR" sz="1400" dirty="0" smtClean="0">
                <a:solidFill>
                  <a:srgbClr val="00B050"/>
                </a:solidFill>
              </a:rPr>
              <a:t/>
            </a:r>
            <a:br>
              <a:rPr lang="pt-BR" sz="1400" dirty="0" smtClean="0">
                <a:solidFill>
                  <a:srgbClr val="00B050"/>
                </a:solidFill>
              </a:rPr>
            </a:br>
            <a:r>
              <a:rPr lang="pt-BR" sz="1400" dirty="0" smtClean="0">
                <a:solidFill>
                  <a:srgbClr val="00B050"/>
                </a:solidFill>
              </a:rPr>
              <a:t>PEUFR</a:t>
            </a:r>
            <a:br>
              <a:rPr lang="pt-BR" sz="1400" dirty="0" smtClean="0">
                <a:solidFill>
                  <a:srgbClr val="00B050"/>
                </a:solidFill>
              </a:rPr>
            </a:br>
            <a:r>
              <a:rPr lang="pt-BR" sz="1400" dirty="0" smtClean="0">
                <a:solidFill>
                  <a:srgbClr val="00B050"/>
                </a:solidFill>
              </a:rPr>
              <a:t>R</a:t>
            </a:r>
            <a:br>
              <a:rPr lang="pt-BR" sz="1400" dirty="0" smtClean="0">
                <a:solidFill>
                  <a:srgbClr val="00B050"/>
                </a:solidFill>
              </a:rPr>
            </a:br>
            <a:r>
              <a:rPr lang="pt-BR" sz="1400" dirty="0" smtClean="0">
                <a:solidFill>
                  <a:srgbClr val="00B050"/>
                </a:solidFill>
              </a:rPr>
              <a:t>RBR</a:t>
            </a:r>
            <a:br>
              <a:rPr lang="pt-BR" sz="1400" dirty="0" smtClean="0">
                <a:solidFill>
                  <a:srgbClr val="00B050"/>
                </a:solidFill>
              </a:rPr>
            </a:br>
            <a:r>
              <a:rPr lang="pt-BR" sz="1400" dirty="0" smtClean="0">
                <a:solidFill>
                  <a:srgbClr val="00B050"/>
                </a:solidFill>
              </a:rPr>
              <a:t>R-</a:t>
            </a:r>
            <a:r>
              <a:rPr lang="pt-BR" sz="1400" dirty="0" err="1" smtClean="0">
                <a:solidFill>
                  <a:srgbClr val="00B050"/>
                </a:solidFill>
              </a:rPr>
              <a:t>Criptogamos</a:t>
            </a:r>
            <a:r>
              <a:rPr lang="pt-BR" sz="1400" dirty="0" smtClean="0">
                <a:solidFill>
                  <a:srgbClr val="00B050"/>
                </a:solidFill>
              </a:rPr>
              <a:t/>
            </a:r>
            <a:br>
              <a:rPr lang="pt-BR" sz="1400" dirty="0" smtClean="0">
                <a:solidFill>
                  <a:srgbClr val="00B050"/>
                </a:solidFill>
              </a:rPr>
            </a:br>
            <a:r>
              <a:rPr lang="pt-BR" sz="1400" dirty="0" err="1" smtClean="0">
                <a:solidFill>
                  <a:srgbClr val="00B050"/>
                </a:solidFill>
              </a:rPr>
              <a:t>RECOLNAT_Glaziou</a:t>
            </a:r>
            <a:r>
              <a:rPr lang="pt-BR" sz="1400" dirty="0" smtClean="0">
                <a:solidFill>
                  <a:srgbClr val="00B050"/>
                </a:solidFill>
              </a:rPr>
              <a:t/>
            </a:r>
            <a:br>
              <a:rPr lang="pt-BR" sz="1400" dirty="0" smtClean="0">
                <a:solidFill>
                  <a:srgbClr val="00B050"/>
                </a:solidFill>
              </a:rPr>
            </a:br>
            <a:r>
              <a:rPr lang="pt-BR" sz="1400" dirty="0" smtClean="0">
                <a:solidFill>
                  <a:srgbClr val="00B050"/>
                </a:solidFill>
              </a:rPr>
              <a:t>RON</a:t>
            </a:r>
            <a:br>
              <a:rPr lang="pt-BR" sz="1400" dirty="0" smtClean="0">
                <a:solidFill>
                  <a:srgbClr val="00B050"/>
                </a:solidFill>
              </a:rPr>
            </a:br>
            <a:r>
              <a:rPr lang="pt-BR" sz="1400" dirty="0" smtClean="0">
                <a:solidFill>
                  <a:srgbClr val="00B050"/>
                </a:solidFill>
              </a:rPr>
              <a:t>R-Tipos</a:t>
            </a:r>
            <a:br>
              <a:rPr lang="pt-BR" sz="1400" dirty="0" smtClean="0">
                <a:solidFill>
                  <a:srgbClr val="00B050"/>
                </a:solidFill>
              </a:rPr>
            </a:br>
            <a:r>
              <a:rPr lang="pt-BR" sz="1400" dirty="0" smtClean="0">
                <a:solidFill>
                  <a:srgbClr val="00B050"/>
                </a:solidFill>
              </a:rPr>
              <a:t>SLUI</a:t>
            </a:r>
            <a:br>
              <a:rPr lang="pt-BR" sz="1400" dirty="0" smtClean="0">
                <a:solidFill>
                  <a:srgbClr val="00B050"/>
                </a:solidFill>
              </a:rPr>
            </a:br>
            <a:r>
              <a:rPr lang="pt-BR" sz="1400" dirty="0" err="1" smtClean="0">
                <a:solidFill>
                  <a:srgbClr val="00B050"/>
                </a:solidFill>
              </a:rPr>
              <a:t>Solanaceae_Source_BR</a:t>
            </a:r>
            <a:r>
              <a:rPr lang="pt-BR" sz="1400" dirty="0" smtClean="0">
                <a:solidFill>
                  <a:srgbClr val="00B050"/>
                </a:solidFill>
              </a:rPr>
              <a:t/>
            </a:r>
            <a:br>
              <a:rPr lang="pt-BR" sz="1400" dirty="0" smtClean="0">
                <a:solidFill>
                  <a:srgbClr val="00B050"/>
                </a:solidFill>
              </a:rPr>
            </a:br>
            <a:r>
              <a:rPr lang="pt-BR" sz="1400" dirty="0" smtClean="0">
                <a:solidFill>
                  <a:srgbClr val="00B050"/>
                </a:solidFill>
              </a:rPr>
              <a:t>SP</a:t>
            </a:r>
            <a:br>
              <a:rPr lang="pt-BR" sz="1400" dirty="0" smtClean="0">
                <a:solidFill>
                  <a:srgbClr val="00B050"/>
                </a:solidFill>
              </a:rPr>
            </a:br>
            <a:r>
              <a:rPr lang="pt-BR" sz="1400" dirty="0" smtClean="0">
                <a:solidFill>
                  <a:srgbClr val="00B050"/>
                </a:solidFill>
              </a:rPr>
              <a:t>SPF</a:t>
            </a:r>
            <a:br>
              <a:rPr lang="pt-BR" sz="1400" dirty="0" smtClean="0">
                <a:solidFill>
                  <a:srgbClr val="00B050"/>
                </a:solidFill>
              </a:rPr>
            </a:br>
            <a:r>
              <a:rPr lang="pt-BR" sz="1400" dirty="0" smtClean="0">
                <a:solidFill>
                  <a:srgbClr val="00B050"/>
                </a:solidFill>
              </a:rPr>
              <a:t>SP-</a:t>
            </a:r>
            <a:r>
              <a:rPr lang="pt-BR" sz="1400" dirty="0" err="1" smtClean="0">
                <a:solidFill>
                  <a:srgbClr val="00B050"/>
                </a:solidFill>
              </a:rPr>
              <a:t>Fungi</a:t>
            </a:r>
            <a:r>
              <a:rPr lang="pt-BR" sz="1400" dirty="0" smtClean="0">
                <a:solidFill>
                  <a:srgbClr val="00B050"/>
                </a:solidFill>
              </a:rPr>
              <a:t/>
            </a:r>
            <a:br>
              <a:rPr lang="pt-BR" sz="1400" dirty="0" smtClean="0">
                <a:solidFill>
                  <a:srgbClr val="00B050"/>
                </a:solidFill>
              </a:rPr>
            </a:br>
            <a:r>
              <a:rPr lang="pt-BR" sz="1400" dirty="0" smtClean="0">
                <a:solidFill>
                  <a:srgbClr val="00B050"/>
                </a:solidFill>
              </a:rPr>
              <a:t>UB</a:t>
            </a:r>
            <a:br>
              <a:rPr lang="pt-BR" sz="1400" dirty="0" smtClean="0">
                <a:solidFill>
                  <a:srgbClr val="00B050"/>
                </a:solidFill>
              </a:rPr>
            </a:br>
            <a:r>
              <a:rPr lang="pt-BR" sz="1400" dirty="0" smtClean="0">
                <a:solidFill>
                  <a:srgbClr val="00B050"/>
                </a:solidFill>
              </a:rPr>
              <a:t>UEC</a:t>
            </a:r>
            <a:br>
              <a:rPr lang="pt-BR" sz="1400" dirty="0" smtClean="0">
                <a:solidFill>
                  <a:srgbClr val="00B050"/>
                </a:solidFill>
              </a:rPr>
            </a:br>
            <a:r>
              <a:rPr lang="pt-BR" sz="1400" dirty="0" smtClean="0">
                <a:solidFill>
                  <a:srgbClr val="00B050"/>
                </a:solidFill>
              </a:rPr>
              <a:t>UFG</a:t>
            </a:r>
            <a:br>
              <a:rPr lang="pt-BR" sz="1400" dirty="0" smtClean="0">
                <a:solidFill>
                  <a:srgbClr val="00B050"/>
                </a:solidFill>
              </a:rPr>
            </a:br>
            <a:r>
              <a:rPr lang="pt-BR" sz="1400" dirty="0" smtClean="0">
                <a:solidFill>
                  <a:srgbClr val="00B050"/>
                </a:solidFill>
              </a:rPr>
              <a:t>UFMT</a:t>
            </a:r>
            <a:br>
              <a:rPr lang="pt-BR" sz="1400" dirty="0" smtClean="0">
                <a:solidFill>
                  <a:srgbClr val="00B050"/>
                </a:solidFill>
              </a:rPr>
            </a:br>
            <a:r>
              <a:rPr lang="pt-BR" sz="1400" dirty="0" smtClean="0">
                <a:solidFill>
                  <a:srgbClr val="00B050"/>
                </a:solidFill>
              </a:rPr>
              <a:t>UFP</a:t>
            </a:r>
            <a:br>
              <a:rPr lang="pt-BR" sz="1400" dirty="0" smtClean="0">
                <a:solidFill>
                  <a:srgbClr val="00B050"/>
                </a:solidFill>
              </a:rPr>
            </a:br>
            <a:r>
              <a:rPr lang="pt-BR" sz="1400" dirty="0" smtClean="0">
                <a:solidFill>
                  <a:srgbClr val="00B050"/>
                </a:solidFill>
              </a:rPr>
              <a:t>UFRN-Fungos</a:t>
            </a:r>
            <a:br>
              <a:rPr lang="pt-BR" sz="1400" dirty="0" smtClean="0">
                <a:solidFill>
                  <a:srgbClr val="00B050"/>
                </a:solidFill>
              </a:rPr>
            </a:br>
            <a:r>
              <a:rPr lang="pt-BR" sz="1400" dirty="0" smtClean="0">
                <a:solidFill>
                  <a:srgbClr val="00B050"/>
                </a:solidFill>
              </a:rPr>
              <a:t>UPCB</a:t>
            </a:r>
            <a:br>
              <a:rPr lang="pt-BR" sz="1400" dirty="0" smtClean="0">
                <a:solidFill>
                  <a:srgbClr val="00B050"/>
                </a:solidFill>
              </a:rPr>
            </a:br>
            <a:r>
              <a:rPr lang="pt-BR" sz="1400" dirty="0" smtClean="0">
                <a:solidFill>
                  <a:srgbClr val="00B050"/>
                </a:solidFill>
              </a:rPr>
              <a:t>URM</a:t>
            </a:r>
            <a:br>
              <a:rPr lang="pt-BR" sz="1400" dirty="0" smtClean="0">
                <a:solidFill>
                  <a:srgbClr val="00B050"/>
                </a:solidFill>
              </a:rPr>
            </a:br>
            <a:r>
              <a:rPr lang="pt-BR" sz="1400" dirty="0" smtClean="0">
                <a:solidFill>
                  <a:srgbClr val="00B050"/>
                </a:solidFill>
              </a:rPr>
              <a:t>US</a:t>
            </a:r>
            <a:br>
              <a:rPr lang="pt-BR" sz="1400" dirty="0" smtClean="0">
                <a:solidFill>
                  <a:srgbClr val="00B050"/>
                </a:solidFill>
              </a:rPr>
            </a:br>
            <a:r>
              <a:rPr lang="pt-BR" sz="1400" dirty="0" smtClean="0">
                <a:solidFill>
                  <a:srgbClr val="00B050"/>
                </a:solidFill>
              </a:rPr>
              <a:t>VIC</a:t>
            </a:r>
            <a:br>
              <a:rPr lang="pt-BR" sz="1400" dirty="0" smtClean="0">
                <a:solidFill>
                  <a:srgbClr val="00B050"/>
                </a:solidFill>
              </a:rPr>
            </a:br>
            <a:r>
              <a:rPr lang="pt-BR" sz="1400" dirty="0" smtClean="0">
                <a:solidFill>
                  <a:srgbClr val="00B050"/>
                </a:solidFill>
              </a:rPr>
              <a:t>VIES</a:t>
            </a:r>
            <a:br>
              <a:rPr lang="pt-BR" sz="1400" dirty="0" smtClean="0">
                <a:solidFill>
                  <a:srgbClr val="00B050"/>
                </a:solidFill>
              </a:rPr>
            </a:br>
            <a:r>
              <a:rPr lang="pt-BR" sz="1400" dirty="0" err="1" smtClean="0">
                <a:solidFill>
                  <a:srgbClr val="00B050"/>
                </a:solidFill>
              </a:rPr>
              <a:t>VIES</a:t>
            </a:r>
            <a:r>
              <a:rPr lang="pt-BR" sz="1400" dirty="0" smtClean="0">
                <a:solidFill>
                  <a:srgbClr val="00B050"/>
                </a:solidFill>
              </a:rPr>
              <a:t> </a:t>
            </a:r>
            <a:r>
              <a:rPr lang="pt-BR" sz="1400" dirty="0" err="1" smtClean="0">
                <a:solidFill>
                  <a:srgbClr val="00B050"/>
                </a:solidFill>
              </a:rPr>
              <a:t>Fungi</a:t>
            </a:r>
            <a:endParaRPr lang="pt-BR" sz="1400" dirty="0" smtClean="0">
              <a:solidFill>
                <a:srgbClr val="00B050"/>
              </a:solidFill>
            </a:endParaRPr>
          </a:p>
          <a:p>
            <a:pPr marL="0" indent="0">
              <a:buNone/>
            </a:pPr>
            <a:endParaRPr lang="pt-BR" sz="1400" dirty="0">
              <a:solidFill>
                <a:srgbClr val="00B050"/>
              </a:solidFill>
            </a:endParaRPr>
          </a:p>
        </p:txBody>
      </p:sp>
      <p:sp>
        <p:nvSpPr>
          <p:cNvPr id="4" name="CaixaDeTexto 3"/>
          <p:cNvSpPr txBox="1"/>
          <p:nvPr/>
        </p:nvSpPr>
        <p:spPr>
          <a:xfrm>
            <a:off x="832" y="6104717"/>
            <a:ext cx="3442584" cy="307777"/>
          </a:xfrm>
          <a:prstGeom prst="rect">
            <a:avLst/>
          </a:prstGeom>
          <a:noFill/>
        </p:spPr>
        <p:txBody>
          <a:bodyPr wrap="square" rtlCol="0">
            <a:spAutoFit/>
          </a:bodyPr>
          <a:lstStyle/>
          <a:p>
            <a:r>
              <a:rPr lang="pt-BR" sz="1400" i="1"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splink.org.br » </a:t>
            </a:r>
            <a:r>
              <a:rPr lang="pt-BR" sz="1400" dirty="0" smtClean="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provedores</a:t>
            </a:r>
            <a:endParaRPr lang="pt-BR" sz="1400" dirty="0">
              <a:solidFill>
                <a:schemeClr val="bg1">
                  <a:lumMod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5" name="TextBox 4"/>
          <p:cNvSpPr txBox="1"/>
          <p:nvPr/>
        </p:nvSpPr>
        <p:spPr>
          <a:xfrm>
            <a:off x="0" y="352137"/>
            <a:ext cx="4406630" cy="400110"/>
          </a:xfrm>
          <a:prstGeom prst="rect">
            <a:avLst/>
          </a:prstGeom>
          <a:noFill/>
        </p:spPr>
        <p:txBody>
          <a:bodyPr wrap="square" rtlCol="0">
            <a:spAutoFit/>
          </a:bodyPr>
          <a:lstStyle/>
          <a:p>
            <a:r>
              <a:rPr lang="pt-BR" sz="2000" b="1" i="1" dirty="0" smtClean="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rPr>
              <a:t>participantes</a:t>
            </a:r>
            <a:endParaRPr lang="pt-BR" sz="2000" b="1" i="1" dirty="0">
              <a:solidFill>
                <a:schemeClr val="bg1">
                  <a:lumMod val="75000"/>
                </a:schemeClr>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Tree>
    <p:extLst>
      <p:ext uri="{BB962C8B-B14F-4D97-AF65-F5344CB8AC3E}">
        <p14:creationId xmlns:p14="http://schemas.microsoft.com/office/powerpoint/2010/main" val="3450111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Quadro">
  <a:themeElements>
    <a:clrScheme name="Quadro">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Quadro">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adr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TM03457475[[fn=Quadro]]</Template>
  <TotalTime>0</TotalTime>
  <Words>1047</Words>
  <Application>Microsoft Office PowerPoint</Application>
  <PresentationFormat>Widescreen</PresentationFormat>
  <Paragraphs>428</Paragraphs>
  <Slides>72</Slides>
  <Notes>30</Notes>
  <HiddenSlides>1</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72</vt:i4>
      </vt:variant>
    </vt:vector>
  </HeadingPairs>
  <TitlesOfParts>
    <vt:vector size="77" baseType="lpstr">
      <vt:lpstr>Calibri</vt:lpstr>
      <vt:lpstr>Corbel</vt:lpstr>
      <vt:lpstr>Open Sans Condensed</vt:lpstr>
      <vt:lpstr>Wingdings 2</vt:lpstr>
      <vt:lpstr>Quadro</vt:lpstr>
      <vt:lpstr>Apresentação do PowerPoint</vt:lpstr>
      <vt:lpstr>Apresentação do PowerPoint</vt:lpstr>
      <vt:lpstr>CRIA  a instituição</vt:lpstr>
      <vt:lpstr>rede speciesLink   rede colaborativa de informação que integra dados primários de coleções científicas  desde 2002 </vt:lpstr>
      <vt:lpstr>rede speciesLink  abrangência nacional  ~ 500 datasets   sendo 40 do exterior</vt:lpstr>
      <vt:lpstr> INCT – Herbário Virtual da Flora e dos Fungos  algas, fungos e plantas  abrangência nacional  206 datasets  sendo 26 do exterior</vt:lpstr>
      <vt:lpstr>programa Reflora – CNPq  INCT - HVFF Herbário Virtual da Flora e dos Fungos  exsiccatae  dez 2010</vt:lpstr>
      <vt:lpstr>INCT-HVFF  serviço exsiccatae</vt:lpstr>
      <vt:lpstr>INCT-HVFF  exsiccatae  90 datasets com imagens associadas aos registros  Animais     3 datasets = 0.4% imagens  Microrganismos     1 dataset = 0,0% imagens   Algas, Fungos e Plantas     86 datasets = 99.6% imagens  </vt:lpstr>
      <vt:lpstr>Apresentação do PowerPoint</vt:lpstr>
      <vt:lpstr>Apresentação do PowerPoint</vt:lpstr>
      <vt:lpstr>software e hardware  FSI-Server + Viewer  Servidor dedicado  40TB disco   single source imaging  </vt:lpstr>
      <vt:lpstr>número de tombo catalognumber  identifica um único espécime  de uma coleta específica em uma coleção específica  pode  representar várias cartolinas pode representar duplicatas uma mesma cartolina pode conter vários números de tombo</vt:lpstr>
      <vt:lpstr>código de barras barcode  identifica um único material (objetos) de uma coleta específica em uma única cartolina  (placa de patrimônio)  tamanho fixo dentro de cada coleção</vt:lpstr>
      <vt:lpstr>código da imagem imagecode  identifica cada imagem individualmente  código de barras + sufixo se necessário  _e1, _w2, _v01, _p1, _01, _002,...</vt:lpstr>
      <vt:lpstr>nome da imagem imagename  identifica cada imagem no  disco  código de barras  + sufixo (_p1, _v01, _01, _002,...)  + extensão (.jpg, .nef, .tif, ...)</vt:lpstr>
      <vt:lpstr>barcode x catalognumber  idealmente são entidades distintas e independentes    </vt:lpstr>
      <vt:lpstr>barcode x catalognumber    no mundo real algumas adaptações foram necessárias  catalognumber  -&gt; barcode   </vt:lpstr>
      <vt:lpstr>2 códigos de barra mesma cartolina   NY00000051  NY00023514  2 espécimes 2 imagens</vt:lpstr>
      <vt:lpstr>mesmo exemplar   mesmo número de tombo HBRA 774  vários códigos de barra HBRA0000237 HBRA0000241 HBRA0000245 HBRA0000249 ... </vt:lpstr>
      <vt:lpstr>mesmo exemplar  mesmo número de tombo  FURB 6578  várias cartolinas  apenas a cartolina principal tem código de barras FURB08412  </vt:lpstr>
      <vt:lpstr>Apresentação do PowerPoint</vt:lpstr>
      <vt:lpstr>resolução  SP000204   qual a melhor resolução?  </vt:lpstr>
      <vt:lpstr>resolução  SP000204  100 pixels per inch  JPG 1.4MB</vt:lpstr>
      <vt:lpstr>resolução  SP000204  300 pixels per inch  JPG 11MB</vt:lpstr>
      <vt:lpstr>resolução  SP000204  600 pixels per inch  JPG   42MB TIF 270MB</vt:lpstr>
      <vt:lpstr>formato  TIFF, JPEG, PNG, NEF, CR2, CRW,  RAW, DNG    qual o melhor formato?   preferencialmente os formatos raw (originais das câmeras) por não terem perdas de dados </vt:lpstr>
      <vt:lpstr>Apresentação do PowerPoint</vt:lpstr>
      <vt:lpstr>etapas para disponibilização de imagens na rede speciesLink através do serviço exsiccatae</vt:lpstr>
      <vt:lpstr>envio das imagens através do ownCloud   acesso via web   usuário e senha fornecidos pelo CRIA </vt:lpstr>
      <vt:lpstr>Envio das imagens através do ownCloud   escolha dos arquivos a serem enviados</vt:lpstr>
      <vt:lpstr>Envio das imagens através do ownCloud   Feito!</vt:lpstr>
      <vt:lpstr>etapas para disponibilização de imagens na rede speciesLink através do serviço exsiccatae</vt:lpstr>
      <vt:lpstr>Apresentação do PowerPoint</vt:lpstr>
      <vt:lpstr>exsicatas  G001777547 Zeyheria montana  SPF00078893 Agonandra macedoi</vt:lpstr>
      <vt:lpstr>grãos de pólen   Funed-Pol 2771 Hignophylla costata  </vt:lpstr>
      <vt:lpstr>xilotecas  BOTUw </vt:lpstr>
      <vt:lpstr>plantas vivas  FMM00050 Annona crassiflora  coleção de observação </vt:lpstr>
      <vt:lpstr>plantas vivas  FMM00050 Annona crassiflora  observação</vt:lpstr>
      <vt:lpstr>outros grupos  animais   abelhas    ninhos de abelhas    peixes  microrganismos </vt:lpstr>
      <vt:lpstr>fungos  SP00211335 Marasmius jaruensis  URM085980 Hymenochaete luteobadia   novas necessidades:  - indivíduo vivo - medição - legendas  </vt:lpstr>
      <vt:lpstr>fungos  INPA0218897 Tetrapyrgos nigripes  Basidioma em campo, inserido em galho. Foto: Ricardo Braga-Neto</vt:lpstr>
      <vt:lpstr>fungos  URM0010977 Amazonia corozalensis  Digitalização de ilustração presente em publicação. Foto: Oliveira, J.B.</vt:lpstr>
      <vt:lpstr>fungos  UFRN-FUNGOS001765 Morganella nuda  Esporos em microscopia eletrônica de varredura (MEV). Foto: Dônis Silva Alfredo</vt:lpstr>
      <vt:lpstr>Diversidade de imagens associadas a um registro  enriquece a informação   </vt:lpstr>
      <vt:lpstr>Apresentação do PowerPoint</vt:lpstr>
      <vt:lpstr>Apresentação do PowerPoint</vt:lpstr>
      <vt:lpstr>Apresentação do PowerPoint</vt:lpstr>
      <vt:lpstr>interface administrativa  auxilia a coleção a gerenciar seu acervo  olhando para o acervo de imagens</vt:lpstr>
      <vt:lpstr>interface administrativa  auxilia a coleção a gerenciar seu acervo  informações específicas para cada coleção</vt:lpstr>
      <vt:lpstr>interface administrativa  auxilia a coleção a gerenciar seu acervo   ferramentas de gerenciamento</vt:lpstr>
      <vt:lpstr>interface administrativa  auxilia a coleção a gerenciar seu acervo  informações associadas vindas do speciesLink</vt:lpstr>
      <vt:lpstr>interface administrativa  auxilia a coleção a gerenciar seu acervo  informações sobre a imagem</vt:lpstr>
      <vt:lpstr>interface administrativa  auxilia a coleção a gerenciar seu acervo  como usar a imagem em outros sistemas  webservice</vt:lpstr>
      <vt:lpstr>serviços web webservices</vt:lpstr>
      <vt:lpstr>speciesLink HVFF  imagens associadas aos registros textuais</vt:lpstr>
      <vt:lpstr>speciesLink HVFF  imagens associadas aos registros textuais  comentários  cyber-taxonomy</vt:lpstr>
      <vt:lpstr>speciesLink HVFF  imagens associadas aos registros textuais  comentários  cyber-taxonomy</vt:lpstr>
      <vt:lpstr>speciesLink HVFF  imagens associadas aos registros textuais  comentários  cyber-taxonomy</vt:lpstr>
      <vt:lpstr>speciesLink HVFF  imagens visualizadas como mosaico</vt:lpstr>
      <vt:lpstr>speciesLink HVFF  imagens visualizadas como mosaico  ampliação de imagens individuais</vt:lpstr>
      <vt:lpstr>speciesLink HVFF  comparação de imagens escolhidas</vt:lpstr>
      <vt:lpstr>speciesLink HVFF  comparação de imagens escolhidas  zoom em detalhes em cada imagem independente</vt:lpstr>
      <vt:lpstr>speciesLink HVFF  imagens visualizadas como slides  </vt:lpstr>
      <vt:lpstr>speciesLink HVFF  imagens visualizadas como catálogo  </vt:lpstr>
      <vt:lpstr>Flora do Brasil 2020  imagens associadas aos vouchers   UEC041464 NY00996931</vt:lpstr>
      <vt:lpstr>Apresentação do PowerPoint</vt:lpstr>
      <vt:lpstr>estatísticas de conteúdo    &gt; 2.3 milhões de imagens </vt:lpstr>
      <vt:lpstr>estatísticas de conteúdo    relatórios  por coleção  por período  por tipo de imagem  etc...</vt:lpstr>
      <vt:lpstr>estatísticas de uso  ~11.000 imagens recuperadas por dia em 2018 via rede speciesLink</vt:lpstr>
      <vt:lpstr>estatísticas de uso  relatórios  por coleções  por período</vt:lpstr>
      <vt:lpstr>OBRIGADO  Perguntas?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2019-06-11T20:25:10Z</dcterms:created>
  <dcterms:modified xsi:type="dcterms:W3CDTF">2019-06-14T14:29:38Z</dcterms:modified>
</cp:coreProperties>
</file>