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5" r:id="rId2"/>
    <p:sldId id="257" r:id="rId3"/>
    <p:sldId id="280" r:id="rId4"/>
    <p:sldId id="261" r:id="rId5"/>
    <p:sldId id="287" r:id="rId6"/>
    <p:sldId id="292" r:id="rId7"/>
    <p:sldId id="298" r:id="rId8"/>
    <p:sldId id="296" r:id="rId9"/>
    <p:sldId id="279" r:id="rId10"/>
    <p:sldId id="281" r:id="rId11"/>
    <p:sldId id="282" r:id="rId12"/>
    <p:sldId id="288" r:id="rId13"/>
    <p:sldId id="289" r:id="rId14"/>
    <p:sldId id="290" r:id="rId15"/>
    <p:sldId id="293" r:id="rId16"/>
    <p:sldId id="297" r:id="rId17"/>
    <p:sldId id="294" r:id="rId18"/>
    <p:sldId id="271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9C2460"/>
    <a:srgbClr val="FF00FF"/>
    <a:srgbClr val="FFFFFF"/>
    <a:srgbClr val="FF99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9" autoAdjust="0"/>
    <p:restoredTop sz="94619" autoAdjust="0"/>
  </p:normalViewPr>
  <p:slideViewPr>
    <p:cSldViewPr snapToGrid="0">
      <p:cViewPr varScale="1">
        <p:scale>
          <a:sx n="63" d="100"/>
          <a:sy n="63" d="100"/>
        </p:scale>
        <p:origin x="90" y="5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B5FF7F-445E-47DB-9BAF-50EA0102B3F5}" type="doc">
      <dgm:prSet loTypeId="urn:microsoft.com/office/officeart/2005/8/layout/funnel1" loCatId="relationship" qsTypeId="urn:microsoft.com/office/officeart/2005/8/quickstyle/simple5" qsCatId="simple" csTypeId="urn:microsoft.com/office/officeart/2005/8/colors/accent6_1" csCatId="accent6" phldr="1"/>
      <dgm:spPr/>
    </dgm:pt>
    <dgm:pt modelId="{CD11EA44-F6B2-495E-8200-1B44594A98D2}">
      <dgm:prSet phldrT="[Texto]" custT="1"/>
      <dgm:spPr/>
      <dgm:t>
        <a:bodyPr/>
        <a:lstStyle/>
        <a:p>
          <a:r>
            <a:rPr lang="en-US" sz="1800" b="1" noProof="0" dirty="0" err="1" smtClean="0"/>
            <a:t>Usuários</a:t>
          </a:r>
          <a:endParaRPr lang="en-US" sz="1800" b="1" noProof="0" dirty="0"/>
        </a:p>
      </dgm:t>
    </dgm:pt>
    <dgm:pt modelId="{F7F83C61-C85D-45DE-B5D2-432703F8EA24}" type="parTrans" cxnId="{A0C844E1-11C6-468A-8A47-0E4F1B18B750}">
      <dgm:prSet/>
      <dgm:spPr/>
      <dgm:t>
        <a:bodyPr/>
        <a:lstStyle/>
        <a:p>
          <a:endParaRPr lang="en-US" noProof="0" dirty="0"/>
        </a:p>
      </dgm:t>
    </dgm:pt>
    <dgm:pt modelId="{FFCB8040-A247-403E-965D-22C4EC6199E7}" type="sibTrans" cxnId="{A0C844E1-11C6-468A-8A47-0E4F1B18B750}">
      <dgm:prSet/>
      <dgm:spPr/>
      <dgm:t>
        <a:bodyPr/>
        <a:lstStyle/>
        <a:p>
          <a:endParaRPr lang="en-US" noProof="0" dirty="0"/>
        </a:p>
      </dgm:t>
    </dgm:pt>
    <dgm:pt modelId="{B82CF564-E2A7-43B7-BB64-60F4BB2315A5}">
      <dgm:prSet phldrT="[Texto]" custT="1"/>
      <dgm:spPr/>
      <dgm:t>
        <a:bodyPr/>
        <a:lstStyle/>
        <a:p>
          <a:r>
            <a:rPr lang="en-US" sz="1800" b="1" noProof="0" dirty="0" err="1" smtClean="0"/>
            <a:t>Provedores</a:t>
          </a:r>
          <a:r>
            <a:rPr lang="en-US" sz="1800" b="1" noProof="0" dirty="0" smtClean="0"/>
            <a:t> de dados</a:t>
          </a:r>
          <a:endParaRPr lang="en-US" sz="1800" b="1" noProof="0" dirty="0"/>
        </a:p>
      </dgm:t>
    </dgm:pt>
    <dgm:pt modelId="{7029723E-A5E2-4784-A627-FF8D5637E687}" type="parTrans" cxnId="{B4AD9A7F-13C3-465C-9E4B-3E0F5359616E}">
      <dgm:prSet/>
      <dgm:spPr/>
      <dgm:t>
        <a:bodyPr/>
        <a:lstStyle/>
        <a:p>
          <a:endParaRPr lang="en-US" noProof="0" dirty="0"/>
        </a:p>
      </dgm:t>
    </dgm:pt>
    <dgm:pt modelId="{BA517C30-4AAF-4156-B2A2-B1837177B03B}" type="sibTrans" cxnId="{B4AD9A7F-13C3-465C-9E4B-3E0F5359616E}">
      <dgm:prSet/>
      <dgm:spPr/>
      <dgm:t>
        <a:bodyPr/>
        <a:lstStyle/>
        <a:p>
          <a:endParaRPr lang="en-US" noProof="0" dirty="0"/>
        </a:p>
      </dgm:t>
    </dgm:pt>
    <dgm:pt modelId="{64CC7400-B5F6-4EBC-95BA-06D4A5D7E085}">
      <dgm:prSet phldrT="[Texto]"/>
      <dgm:spPr/>
      <dgm:t>
        <a:bodyPr/>
        <a:lstStyle/>
        <a:p>
          <a:r>
            <a:rPr lang="en-US" noProof="0" dirty="0" smtClean="0"/>
            <a:t>E-</a:t>
          </a:r>
          <a:r>
            <a:rPr lang="en-US" noProof="0" dirty="0" err="1" smtClean="0"/>
            <a:t>infraestrutura</a:t>
          </a:r>
          <a:endParaRPr lang="en-US" noProof="0" dirty="0"/>
        </a:p>
      </dgm:t>
    </dgm:pt>
    <dgm:pt modelId="{9A5234C4-3870-420E-A7E8-E62FC10BFDCA}" type="parTrans" cxnId="{CD784CC8-DF23-47CA-B3F0-70BC619AFCCD}">
      <dgm:prSet/>
      <dgm:spPr/>
      <dgm:t>
        <a:bodyPr/>
        <a:lstStyle/>
        <a:p>
          <a:endParaRPr lang="en-US" noProof="0" dirty="0"/>
        </a:p>
      </dgm:t>
    </dgm:pt>
    <dgm:pt modelId="{01F0892D-A0F8-47F8-B012-C9F43BCD9105}" type="sibTrans" cxnId="{CD784CC8-DF23-47CA-B3F0-70BC619AFCCD}">
      <dgm:prSet/>
      <dgm:spPr/>
      <dgm:t>
        <a:bodyPr/>
        <a:lstStyle/>
        <a:p>
          <a:endParaRPr lang="en-US" noProof="0" dirty="0"/>
        </a:p>
      </dgm:t>
    </dgm:pt>
    <dgm:pt modelId="{75857E79-F86E-4BED-97D0-AB59EE5F207D}">
      <dgm:prSet phldrT="[Texto]" custT="1"/>
      <dgm:spPr/>
      <dgm:t>
        <a:bodyPr/>
        <a:lstStyle/>
        <a:p>
          <a:r>
            <a:rPr lang="en-US" sz="1800" b="1" noProof="0" dirty="0" err="1" smtClean="0"/>
            <a:t>Equipes</a:t>
          </a:r>
          <a:r>
            <a:rPr lang="en-US" sz="1800" b="1" noProof="0" dirty="0" smtClean="0"/>
            <a:t> TI</a:t>
          </a:r>
          <a:endParaRPr lang="en-US" sz="1800" b="1" noProof="0" dirty="0"/>
        </a:p>
      </dgm:t>
    </dgm:pt>
    <dgm:pt modelId="{A7804D4F-A460-43AD-B28A-7566CCFB6E61}" type="parTrans" cxnId="{D8736DED-4E7B-4AD2-84CD-A78B90082C89}">
      <dgm:prSet/>
      <dgm:spPr/>
      <dgm:t>
        <a:bodyPr/>
        <a:lstStyle/>
        <a:p>
          <a:endParaRPr lang="pt-BR"/>
        </a:p>
      </dgm:t>
    </dgm:pt>
    <dgm:pt modelId="{C65E92CC-A61A-46C3-A5C8-053E80B76BC9}" type="sibTrans" cxnId="{D8736DED-4E7B-4AD2-84CD-A78B90082C89}">
      <dgm:prSet/>
      <dgm:spPr/>
      <dgm:t>
        <a:bodyPr/>
        <a:lstStyle/>
        <a:p>
          <a:endParaRPr lang="pt-BR"/>
        </a:p>
      </dgm:t>
    </dgm:pt>
    <dgm:pt modelId="{5CB38955-21D9-4EA8-B5F3-D639237C500B}" type="pres">
      <dgm:prSet presAssocID="{ACB5FF7F-445E-47DB-9BAF-50EA0102B3F5}" presName="Name0" presStyleCnt="0">
        <dgm:presLayoutVars>
          <dgm:chMax val="4"/>
          <dgm:resizeHandles val="exact"/>
        </dgm:presLayoutVars>
      </dgm:prSet>
      <dgm:spPr/>
    </dgm:pt>
    <dgm:pt modelId="{079D29D0-342B-452A-8BBD-5006204DE0BA}" type="pres">
      <dgm:prSet presAssocID="{ACB5FF7F-445E-47DB-9BAF-50EA0102B3F5}" presName="ellipse" presStyleLbl="trBgShp" presStyleIdx="0" presStyleCnt="1"/>
      <dgm:spPr/>
    </dgm:pt>
    <dgm:pt modelId="{AB6CA242-19BA-4039-A442-606D7D20315C}" type="pres">
      <dgm:prSet presAssocID="{ACB5FF7F-445E-47DB-9BAF-50EA0102B3F5}" presName="arrow1" presStyleLbl="fgShp" presStyleIdx="0" presStyleCnt="1"/>
      <dgm:spPr/>
    </dgm:pt>
    <dgm:pt modelId="{F929FDAF-EB21-4149-8B06-2A9895D386EA}" type="pres">
      <dgm:prSet presAssocID="{ACB5FF7F-445E-47DB-9BAF-50EA0102B3F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EC041D-D1BE-4E8A-A26C-C93E21343DC5}" type="pres">
      <dgm:prSet presAssocID="{B82CF564-E2A7-43B7-BB64-60F4BB2315A5}" presName="item1" presStyleLbl="node1" presStyleIdx="0" presStyleCnt="3" custScaleX="13763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7356A1-9447-462C-9C9C-B1BBD8DEBC0F}" type="pres">
      <dgm:prSet presAssocID="{75857E79-F86E-4BED-97D0-AB59EE5F207D}" presName="item2" presStyleLbl="node1" presStyleIdx="1" presStyleCnt="3" custScaleX="13763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772BCC-81E6-464A-8DA9-C242D4519AB0}" type="pres">
      <dgm:prSet presAssocID="{64CC7400-B5F6-4EBC-95BA-06D4A5D7E085}" presName="item3" presStyleLbl="node1" presStyleIdx="2" presStyleCnt="3" custScaleX="137630" custLinFactNeighborX="24816" custLinFactNeighborY="248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3B78DC7-3666-446B-83F8-F4995BB9BE68}" type="pres">
      <dgm:prSet presAssocID="{ACB5FF7F-445E-47DB-9BAF-50EA0102B3F5}" presName="funnel" presStyleLbl="trAlignAcc1" presStyleIdx="0" presStyleCnt="1" custScaleX="113214"/>
      <dgm:spPr/>
      <dgm:t>
        <a:bodyPr/>
        <a:lstStyle/>
        <a:p>
          <a:endParaRPr lang="pt-BR"/>
        </a:p>
      </dgm:t>
    </dgm:pt>
  </dgm:ptLst>
  <dgm:cxnLst>
    <dgm:cxn modelId="{CD784CC8-DF23-47CA-B3F0-70BC619AFCCD}" srcId="{ACB5FF7F-445E-47DB-9BAF-50EA0102B3F5}" destId="{64CC7400-B5F6-4EBC-95BA-06D4A5D7E085}" srcOrd="3" destOrd="0" parTransId="{9A5234C4-3870-420E-A7E8-E62FC10BFDCA}" sibTransId="{01F0892D-A0F8-47F8-B012-C9F43BCD9105}"/>
    <dgm:cxn modelId="{1366AA07-F25F-45AF-9F8C-B697E4637952}" type="presOf" srcId="{CD11EA44-F6B2-495E-8200-1B44594A98D2}" destId="{AA772BCC-81E6-464A-8DA9-C242D4519AB0}" srcOrd="0" destOrd="0" presId="urn:microsoft.com/office/officeart/2005/8/layout/funnel1"/>
    <dgm:cxn modelId="{0B4D830A-1907-4406-8EE4-5EFF15A42357}" type="presOf" srcId="{64CC7400-B5F6-4EBC-95BA-06D4A5D7E085}" destId="{F929FDAF-EB21-4149-8B06-2A9895D386EA}" srcOrd="0" destOrd="0" presId="urn:microsoft.com/office/officeart/2005/8/layout/funnel1"/>
    <dgm:cxn modelId="{2893616F-693B-4226-AE66-B0826FB1142D}" type="presOf" srcId="{B82CF564-E2A7-43B7-BB64-60F4BB2315A5}" destId="{DC7356A1-9447-462C-9C9C-B1BBD8DEBC0F}" srcOrd="0" destOrd="0" presId="urn:microsoft.com/office/officeart/2005/8/layout/funnel1"/>
    <dgm:cxn modelId="{73F8AA9A-3456-4971-99C2-E581088996A7}" type="presOf" srcId="{75857E79-F86E-4BED-97D0-AB59EE5F207D}" destId="{CDEC041D-D1BE-4E8A-A26C-C93E21343DC5}" srcOrd="0" destOrd="0" presId="urn:microsoft.com/office/officeart/2005/8/layout/funnel1"/>
    <dgm:cxn modelId="{B4AD9A7F-13C3-465C-9E4B-3E0F5359616E}" srcId="{ACB5FF7F-445E-47DB-9BAF-50EA0102B3F5}" destId="{B82CF564-E2A7-43B7-BB64-60F4BB2315A5}" srcOrd="1" destOrd="0" parTransId="{7029723E-A5E2-4784-A627-FF8D5637E687}" sibTransId="{BA517C30-4AAF-4156-B2A2-B1837177B03B}"/>
    <dgm:cxn modelId="{A502C36A-A457-447B-94B5-3CF147D109DA}" type="presOf" srcId="{ACB5FF7F-445E-47DB-9BAF-50EA0102B3F5}" destId="{5CB38955-21D9-4EA8-B5F3-D639237C500B}" srcOrd="0" destOrd="0" presId="urn:microsoft.com/office/officeart/2005/8/layout/funnel1"/>
    <dgm:cxn modelId="{A0C844E1-11C6-468A-8A47-0E4F1B18B750}" srcId="{ACB5FF7F-445E-47DB-9BAF-50EA0102B3F5}" destId="{CD11EA44-F6B2-495E-8200-1B44594A98D2}" srcOrd="0" destOrd="0" parTransId="{F7F83C61-C85D-45DE-B5D2-432703F8EA24}" sibTransId="{FFCB8040-A247-403E-965D-22C4EC6199E7}"/>
    <dgm:cxn modelId="{D8736DED-4E7B-4AD2-84CD-A78B90082C89}" srcId="{ACB5FF7F-445E-47DB-9BAF-50EA0102B3F5}" destId="{75857E79-F86E-4BED-97D0-AB59EE5F207D}" srcOrd="2" destOrd="0" parTransId="{A7804D4F-A460-43AD-B28A-7566CCFB6E61}" sibTransId="{C65E92CC-A61A-46C3-A5C8-053E80B76BC9}"/>
    <dgm:cxn modelId="{1DD8AB25-A962-4E85-9CA9-196B968B9CF3}" type="presParOf" srcId="{5CB38955-21D9-4EA8-B5F3-D639237C500B}" destId="{079D29D0-342B-452A-8BBD-5006204DE0BA}" srcOrd="0" destOrd="0" presId="urn:microsoft.com/office/officeart/2005/8/layout/funnel1"/>
    <dgm:cxn modelId="{E746CF64-E3F0-4E1A-AB3F-1817B0FAF199}" type="presParOf" srcId="{5CB38955-21D9-4EA8-B5F3-D639237C500B}" destId="{AB6CA242-19BA-4039-A442-606D7D20315C}" srcOrd="1" destOrd="0" presId="urn:microsoft.com/office/officeart/2005/8/layout/funnel1"/>
    <dgm:cxn modelId="{00F11173-0A37-4ABD-8FB6-9AD0BA73FFAD}" type="presParOf" srcId="{5CB38955-21D9-4EA8-B5F3-D639237C500B}" destId="{F929FDAF-EB21-4149-8B06-2A9895D386EA}" srcOrd="2" destOrd="0" presId="urn:microsoft.com/office/officeart/2005/8/layout/funnel1"/>
    <dgm:cxn modelId="{F3AB643D-63DB-47B0-B6B1-9E58D469D1F3}" type="presParOf" srcId="{5CB38955-21D9-4EA8-B5F3-D639237C500B}" destId="{CDEC041D-D1BE-4E8A-A26C-C93E21343DC5}" srcOrd="3" destOrd="0" presId="urn:microsoft.com/office/officeart/2005/8/layout/funnel1"/>
    <dgm:cxn modelId="{E875D725-DDAA-4A28-813A-C6CEAF653C61}" type="presParOf" srcId="{5CB38955-21D9-4EA8-B5F3-D639237C500B}" destId="{DC7356A1-9447-462C-9C9C-B1BBD8DEBC0F}" srcOrd="4" destOrd="0" presId="urn:microsoft.com/office/officeart/2005/8/layout/funnel1"/>
    <dgm:cxn modelId="{ABB0729D-4E11-4E7D-8E41-23487C89769A}" type="presParOf" srcId="{5CB38955-21D9-4EA8-B5F3-D639237C500B}" destId="{AA772BCC-81E6-464A-8DA9-C242D4519AB0}" srcOrd="5" destOrd="0" presId="urn:microsoft.com/office/officeart/2005/8/layout/funnel1"/>
    <dgm:cxn modelId="{34BE8062-FECC-46CE-90EA-CA3A8198B3B5}" type="presParOf" srcId="{5CB38955-21D9-4EA8-B5F3-D639237C500B}" destId="{83B78DC7-3666-446B-83F8-F4995BB9BE6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D29D0-342B-452A-8BBD-5006204DE0BA}">
      <dsp:nvSpPr>
        <dsp:cNvPr id="0" name=""/>
        <dsp:cNvSpPr/>
      </dsp:nvSpPr>
      <dsp:spPr>
        <a:xfrm>
          <a:off x="2469805" y="185123"/>
          <a:ext cx="3673979" cy="1275924"/>
        </a:xfrm>
        <a:prstGeom prst="ellipse">
          <a:avLst/>
        </a:prstGeom>
        <a:solidFill>
          <a:schemeClr val="accent6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CA242-19BA-4039-A442-606D7D20315C}">
      <dsp:nvSpPr>
        <dsp:cNvPr id="0" name=""/>
        <dsp:cNvSpPr/>
      </dsp:nvSpPr>
      <dsp:spPr>
        <a:xfrm>
          <a:off x="3956485" y="3309429"/>
          <a:ext cx="712011" cy="455687"/>
        </a:xfrm>
        <a:prstGeom prst="downArrow">
          <a:avLst/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F929FDAF-EB21-4149-8B06-2A9895D386EA}">
      <dsp:nvSpPr>
        <dsp:cNvPr id="0" name=""/>
        <dsp:cNvSpPr/>
      </dsp:nvSpPr>
      <dsp:spPr>
        <a:xfrm>
          <a:off x="2603663" y="3673979"/>
          <a:ext cx="3417655" cy="854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noProof="0" dirty="0" smtClean="0"/>
            <a:t>E-</a:t>
          </a:r>
          <a:r>
            <a:rPr lang="en-US" sz="3000" kern="1200" noProof="0" dirty="0" err="1" smtClean="0"/>
            <a:t>infraestrutura</a:t>
          </a:r>
          <a:endParaRPr lang="en-US" sz="3000" kern="1200" noProof="0" dirty="0"/>
        </a:p>
      </dsp:txBody>
      <dsp:txXfrm>
        <a:off x="2603663" y="3673979"/>
        <a:ext cx="3417655" cy="854413"/>
      </dsp:txXfrm>
    </dsp:sp>
    <dsp:sp modelId="{CDEC041D-D1BE-4E8A-A26C-C93E21343DC5}">
      <dsp:nvSpPr>
        <dsp:cNvPr id="0" name=""/>
        <dsp:cNvSpPr/>
      </dsp:nvSpPr>
      <dsp:spPr>
        <a:xfrm>
          <a:off x="3564402" y="1559590"/>
          <a:ext cx="1763894" cy="12816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err="1" smtClean="0"/>
            <a:t>Equipes</a:t>
          </a:r>
          <a:r>
            <a:rPr lang="en-US" sz="1800" b="1" kern="1200" noProof="0" dirty="0" smtClean="0"/>
            <a:t> TI</a:t>
          </a:r>
          <a:endParaRPr lang="en-US" sz="1800" b="1" kern="1200" noProof="0" dirty="0"/>
        </a:p>
      </dsp:txBody>
      <dsp:txXfrm>
        <a:off x="3822718" y="1747279"/>
        <a:ext cx="1247262" cy="906242"/>
      </dsp:txXfrm>
    </dsp:sp>
    <dsp:sp modelId="{DC7356A1-9447-462C-9C9C-B1BBD8DEBC0F}">
      <dsp:nvSpPr>
        <dsp:cNvPr id="0" name=""/>
        <dsp:cNvSpPr/>
      </dsp:nvSpPr>
      <dsp:spPr>
        <a:xfrm>
          <a:off x="2647331" y="598089"/>
          <a:ext cx="1763894" cy="12816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err="1" smtClean="0"/>
            <a:t>Provedores</a:t>
          </a:r>
          <a:r>
            <a:rPr lang="en-US" sz="1800" b="1" kern="1200" noProof="0" dirty="0" smtClean="0"/>
            <a:t> de dados</a:t>
          </a:r>
          <a:endParaRPr lang="en-US" sz="1800" b="1" kern="1200" noProof="0" dirty="0"/>
        </a:p>
      </dsp:txBody>
      <dsp:txXfrm>
        <a:off x="2905647" y="785778"/>
        <a:ext cx="1247262" cy="906242"/>
      </dsp:txXfrm>
    </dsp:sp>
    <dsp:sp modelId="{AA772BCC-81E6-464A-8DA9-C242D4519AB0}">
      <dsp:nvSpPr>
        <dsp:cNvPr id="0" name=""/>
        <dsp:cNvSpPr/>
      </dsp:nvSpPr>
      <dsp:spPr>
        <a:xfrm>
          <a:off x="4275479" y="320032"/>
          <a:ext cx="1763894" cy="12816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err="1" smtClean="0"/>
            <a:t>Usuários</a:t>
          </a:r>
          <a:endParaRPr lang="en-US" sz="1800" b="1" kern="1200" noProof="0" dirty="0"/>
        </a:p>
      </dsp:txBody>
      <dsp:txXfrm>
        <a:off x="4533795" y="507721"/>
        <a:ext cx="1247262" cy="906242"/>
      </dsp:txXfrm>
    </dsp:sp>
    <dsp:sp modelId="{83B78DC7-3666-446B-83F8-F4995BB9BE68}">
      <dsp:nvSpPr>
        <dsp:cNvPr id="0" name=""/>
        <dsp:cNvSpPr/>
      </dsp:nvSpPr>
      <dsp:spPr>
        <a:xfrm>
          <a:off x="2055420" y="28480"/>
          <a:ext cx="4514141" cy="3189811"/>
        </a:xfrm>
        <a:prstGeom prst="funnel">
          <a:avLst/>
        </a:prstGeom>
        <a:solidFill>
          <a:schemeClr val="accent6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19877-B7B7-4E45-A91E-51028C5D0953}" type="datetimeFigureOut">
              <a:rPr lang="pt-BR" smtClean="0"/>
              <a:t>28/09/2020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75072-30C9-4266-9EC0-9CDD7C1764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930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Agradecimento</a:t>
            </a:r>
            <a:r>
              <a:rPr lang="pt-BR" baseline="0" dirty="0" smtClean="0"/>
              <a:t> à coordenação pelo convite</a:t>
            </a:r>
          </a:p>
          <a:p>
            <a:r>
              <a:rPr lang="pt-BR" baseline="0" dirty="0" smtClean="0"/>
              <a:t>E a aos participantes pela oportunidade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08084-E901-4E61-B7B0-DE493FA9032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590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E99BD-441E-4FBF-AAAD-663C3FACAF8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016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2BEB-4E5F-4196-8FD3-3D6AED6D95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7579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/>
          <a:lstStyle/>
          <a:p>
            <a:fld id="{44EADBF1-ED0F-4190-A7EF-333C873A6458}" type="datetimeFigureOut">
              <a:rPr lang="pt-BR" smtClean="0"/>
              <a:t>28/09/2020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2BEB-4E5F-4196-8FD3-3D6AED6D95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273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/>
          <a:lstStyle/>
          <a:p>
            <a:fld id="{44EADBF1-ED0F-4190-A7EF-333C873A6458}" type="datetimeFigureOut">
              <a:rPr lang="pt-BR" smtClean="0"/>
              <a:t>28/09/2020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2BEB-4E5F-4196-8FD3-3D6AED6D95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809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718" y="1371600"/>
            <a:ext cx="9602962" cy="4497494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/>
          <a:lstStyle/>
          <a:p>
            <a:fld id="{F84DD43E-6086-407F-B7FC-42D90C5905A3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8DB95-81E1-46C6-ABF8-FDDCFC3DA690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1231650" y="286603"/>
            <a:ext cx="9924029" cy="6277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kern="1200" spc="-50" baseline="0">
                <a:solidFill>
                  <a:srgbClr val="D92E14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7443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6094"/>
          </a:xfrm>
        </p:spPr>
        <p:txBody>
          <a:bodyPr>
            <a:normAutofit/>
          </a:bodyPr>
          <a:lstStyle>
            <a:lvl1pPr algn="r"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3399"/>
                </a:solidFill>
              </a:defRPr>
            </a:lvl1pPr>
          </a:lstStyle>
          <a:p>
            <a:r>
              <a:rPr lang="pt-BR" dirty="0" smtClean="0"/>
              <a:t>BIO2020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2BEB-4E5F-4196-8FD3-3D6AED6D95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276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/>
          <a:lstStyle/>
          <a:p>
            <a:fld id="{44EADBF1-ED0F-4190-A7EF-333C873A6458}" type="datetimeFigureOut">
              <a:rPr lang="pt-BR" smtClean="0"/>
              <a:t>28/09/2020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2BEB-4E5F-4196-8FD3-3D6AED6D95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499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/>
          <a:lstStyle/>
          <a:p>
            <a:fld id="{44EADBF1-ED0F-4190-A7EF-333C873A6458}" type="datetimeFigureOut">
              <a:rPr lang="pt-BR" smtClean="0"/>
              <a:t>28/09/2020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2BEB-4E5F-4196-8FD3-3D6AED6D95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20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/>
          <a:lstStyle/>
          <a:p>
            <a:fld id="{44EADBF1-ED0F-4190-A7EF-333C873A6458}" type="datetimeFigureOut">
              <a:rPr lang="pt-BR" smtClean="0"/>
              <a:t>28/09/2020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2BEB-4E5F-4196-8FD3-3D6AED6D95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39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/>
          <a:lstStyle/>
          <a:p>
            <a:fld id="{44EADBF1-ED0F-4190-A7EF-333C873A6458}" type="datetimeFigureOut">
              <a:rPr lang="pt-BR" smtClean="0"/>
              <a:t>28/09/2020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2BEB-4E5F-4196-8FD3-3D6AED6D95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08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/>
          <a:lstStyle/>
          <a:p>
            <a:fld id="{44EADBF1-ED0F-4190-A7EF-333C873A6458}" type="datetimeFigureOut">
              <a:rPr lang="pt-BR" smtClean="0"/>
              <a:t>28/09/2020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2BEB-4E5F-4196-8FD3-3D6AED6D95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446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/>
          <a:lstStyle/>
          <a:p>
            <a:fld id="{44EADBF1-ED0F-4190-A7EF-333C873A6458}" type="datetimeFigureOut">
              <a:rPr lang="pt-BR" smtClean="0"/>
              <a:t>28/09/2020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2BEB-4E5F-4196-8FD3-3D6AED6D95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715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/>
          <a:lstStyle/>
          <a:p>
            <a:fld id="{44EADBF1-ED0F-4190-A7EF-333C873A6458}" type="datetimeFigureOut">
              <a:rPr lang="pt-BR" smtClean="0"/>
              <a:t>28/09/2020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12BEB-4E5F-4196-8FD3-3D6AED6D95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44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64" y="6366200"/>
            <a:ext cx="859536" cy="3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5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hyperlink" Target="http://cria.org.br/" TargetMode="External"/><Relationship Id="rId7" Type="http://schemas.openxmlformats.org/officeDocument/2006/relationships/image" Target="../media/image83.jpeg"/><Relationship Id="rId2" Type="http://schemas.openxmlformats.org/officeDocument/2006/relationships/hyperlink" Target="mailto:dora@cria.org.b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hyperlink" Target="http://splink.org.br/dashboard" TargetMode="External"/><Relationship Id="rId4" Type="http://schemas.openxmlformats.org/officeDocument/2006/relationships/hyperlink" Target="http://splink.org.b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ria.org.br/cgee/col" TargetMode="Externa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15918" t="17948" r="3260" b="6056"/>
          <a:stretch>
            <a:fillRect/>
          </a:stretch>
        </p:blipFill>
        <p:spPr bwMode="auto">
          <a:xfrm>
            <a:off x="141518" y="3429000"/>
            <a:ext cx="2063089" cy="158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 l="44987" t="17925" r="10737"/>
          <a:stretch>
            <a:fillRect/>
          </a:stretch>
        </p:blipFill>
        <p:spPr bwMode="auto">
          <a:xfrm>
            <a:off x="141518" y="622279"/>
            <a:ext cx="1696093" cy="257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Espaço Reservado para Conteúdo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82" t="22678" r="26613" b="13800"/>
          <a:stretch/>
        </p:blipFill>
        <p:spPr>
          <a:xfrm>
            <a:off x="3951336" y="3429000"/>
            <a:ext cx="1706252" cy="159548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 l="52885" t="33260" r="9813" b="17719"/>
          <a:stretch>
            <a:fillRect/>
          </a:stretch>
        </p:blipFill>
        <p:spPr bwMode="auto">
          <a:xfrm>
            <a:off x="2356821" y="4875888"/>
            <a:ext cx="1442301" cy="137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 l="32036" t="38430" r="43222" b="5393"/>
          <a:stretch>
            <a:fillRect/>
          </a:stretch>
        </p:blipFill>
        <p:spPr bwMode="auto">
          <a:xfrm>
            <a:off x="9783513" y="3694953"/>
            <a:ext cx="1800000" cy="254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/>
          <a:srcRect l="30835" t="28680" r="18482" b="18728"/>
          <a:stretch/>
        </p:blipFill>
        <p:spPr bwMode="auto">
          <a:xfrm>
            <a:off x="5956683" y="2682965"/>
            <a:ext cx="1637608" cy="132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3424" y="4233510"/>
            <a:ext cx="1390616" cy="2044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879" y="5249254"/>
            <a:ext cx="1334775" cy="10007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3890" y="5649840"/>
            <a:ext cx="1503698" cy="1128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0185" y="5368244"/>
            <a:ext cx="1496846" cy="79464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1722" y="2480612"/>
            <a:ext cx="1167400" cy="1973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9876" y="4210096"/>
            <a:ext cx="1339015" cy="1039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83513" y="406048"/>
            <a:ext cx="1800000" cy="2630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tângulo 10"/>
          <p:cNvSpPr/>
          <p:nvPr/>
        </p:nvSpPr>
        <p:spPr>
          <a:xfrm>
            <a:off x="2762562" y="28611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800" dirty="0"/>
              <a:t>A </a:t>
            </a:r>
            <a:r>
              <a:rPr lang="pt-BR" sz="3200" dirty="0"/>
              <a:t>Importância</a:t>
            </a:r>
            <a:r>
              <a:rPr lang="pt-BR" sz="2800" dirty="0"/>
              <a:t> das Pequenas Coleções na Produção do Conhecimento da Flora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024446" y="1559186"/>
            <a:ext cx="5572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Dora Ann Lange Canhos – dora@cria.org.br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2974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2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2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2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2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2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2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2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8903" y="19148"/>
            <a:ext cx="10515600" cy="686435"/>
          </a:xfrm>
        </p:spPr>
        <p:txBody>
          <a:bodyPr>
            <a:normAutofit/>
          </a:bodyPr>
          <a:lstStyle/>
          <a:p>
            <a:r>
              <a:rPr lang="pt-BR" dirty="0" smtClean="0"/>
              <a:t>INCT – Herbário Virtual da Flora e dos Fungos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188941" y="5682013"/>
            <a:ext cx="7890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Herbário </a:t>
            </a:r>
            <a:r>
              <a:rPr lang="pt-BR" dirty="0"/>
              <a:t>da Universidade Estadual do Sudoeste da </a:t>
            </a:r>
            <a:r>
              <a:rPr lang="pt-BR" dirty="0" smtClean="0"/>
              <a:t>Bahia (</a:t>
            </a:r>
            <a:r>
              <a:rPr lang="pt-BR" b="1" dirty="0" smtClean="0"/>
              <a:t>HUESB</a:t>
            </a:r>
            <a:r>
              <a:rPr lang="pt-BR" dirty="0" smtClean="0"/>
              <a:t>): 98º (14.342)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Herbário Mongoyós (</a:t>
            </a:r>
            <a:r>
              <a:rPr lang="pt-BR" b="1" dirty="0" smtClean="0"/>
              <a:t>HVC</a:t>
            </a:r>
            <a:r>
              <a:rPr lang="pt-BR" dirty="0" smtClean="0"/>
              <a:t>): 156º (5.881)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48"/>
            <a:ext cx="3163330" cy="312224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188941" y="605482"/>
            <a:ext cx="3821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Busca: Reino = </a:t>
            </a:r>
            <a:r>
              <a:rPr lang="pt-BR" sz="2400" dirty="0" err="1" smtClean="0"/>
              <a:t>Plantae</a:t>
            </a:r>
            <a:r>
              <a:rPr lang="pt-BR" sz="2400" dirty="0" smtClean="0"/>
              <a:t>, </a:t>
            </a:r>
            <a:r>
              <a:rPr lang="pt-BR" sz="2400" dirty="0" err="1" smtClean="0"/>
              <a:t>Fungi</a:t>
            </a:r>
            <a:endParaRPr lang="pt-BR" sz="24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860" y="1450292"/>
            <a:ext cx="7649643" cy="401058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5" y="3459667"/>
            <a:ext cx="3486637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0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00161" cy="334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825247" y="804331"/>
            <a:ext cx="6023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Busca geográfica – Bahia; Reino: </a:t>
            </a:r>
            <a:r>
              <a:rPr lang="pt-BR" sz="2400" dirty="0" err="1" smtClean="0"/>
              <a:t>Plantae</a:t>
            </a:r>
            <a:r>
              <a:rPr lang="pt-BR" sz="2400" dirty="0" smtClean="0"/>
              <a:t>, </a:t>
            </a:r>
            <a:r>
              <a:rPr lang="pt-BR" sz="2400" dirty="0" err="1" smtClean="0"/>
              <a:t>Fungi</a:t>
            </a:r>
            <a:endParaRPr lang="pt-BR" sz="2400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825247" y="129682"/>
            <a:ext cx="7964128" cy="686435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/>
              <a:t>A importância do </a:t>
            </a:r>
            <a:r>
              <a:rPr lang="pt-BR" dirty="0" smtClean="0"/>
              <a:t>acervo </a:t>
            </a:r>
            <a:r>
              <a:rPr lang="pt-BR" dirty="0"/>
              <a:t>depende da pergunta </a:t>
            </a:r>
            <a:r>
              <a:rPr lang="pt-BR" dirty="0" smtClean="0"/>
              <a:t>...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4" y="3591865"/>
            <a:ext cx="3277057" cy="313416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458" y="1502552"/>
            <a:ext cx="8183117" cy="3915321"/>
          </a:xfrm>
          <a:prstGeom prst="rect">
            <a:avLst/>
          </a:prstGeom>
        </p:spPr>
      </p:pic>
      <p:cxnSp>
        <p:nvCxnSpPr>
          <p:cNvPr id="11" name="Conector de seta reta 10"/>
          <p:cNvCxnSpPr/>
          <p:nvPr/>
        </p:nvCxnSpPr>
        <p:spPr>
          <a:xfrm>
            <a:off x="3583460" y="4065373"/>
            <a:ext cx="35299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4485503" y="5654429"/>
            <a:ext cx="1816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HUESB: 11º lugar</a:t>
            </a:r>
          </a:p>
          <a:p>
            <a:r>
              <a:rPr lang="pt-BR" dirty="0" smtClean="0"/>
              <a:t>HVC:      25º lugar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303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825247" y="804331"/>
            <a:ext cx="8449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Busca geográfica – Bahia; Município = Jequié; Reino: </a:t>
            </a:r>
            <a:r>
              <a:rPr lang="pt-BR" sz="2400" dirty="0" err="1" smtClean="0"/>
              <a:t>Plantae</a:t>
            </a:r>
            <a:r>
              <a:rPr lang="pt-BR" sz="2400" dirty="0" smtClean="0"/>
              <a:t>, </a:t>
            </a:r>
            <a:r>
              <a:rPr lang="pt-BR" sz="2400" dirty="0" err="1" smtClean="0"/>
              <a:t>Fungi</a:t>
            </a:r>
            <a:endParaRPr lang="pt-BR" sz="2400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825247" y="129682"/>
            <a:ext cx="7964128" cy="686435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/>
              <a:t>A importância do </a:t>
            </a:r>
            <a:r>
              <a:rPr lang="pt-BR" dirty="0" smtClean="0"/>
              <a:t>acervo </a:t>
            </a:r>
            <a:r>
              <a:rPr lang="pt-BR" dirty="0"/>
              <a:t>depende da pergunta </a:t>
            </a:r>
            <a:r>
              <a:rPr lang="pt-BR" dirty="0" smtClean="0"/>
              <a:t>...</a:t>
            </a:r>
            <a:endParaRPr lang="pt-BR" dirty="0"/>
          </a:p>
        </p:txBody>
      </p:sp>
      <p:cxnSp>
        <p:nvCxnSpPr>
          <p:cNvPr id="11" name="Conector de seta reta 10"/>
          <p:cNvCxnSpPr/>
          <p:nvPr/>
        </p:nvCxnSpPr>
        <p:spPr>
          <a:xfrm>
            <a:off x="3676966" y="1902941"/>
            <a:ext cx="35299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4485503" y="5654429"/>
            <a:ext cx="1816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HUESB:   1º lugar</a:t>
            </a:r>
          </a:p>
          <a:p>
            <a:r>
              <a:rPr lang="pt-BR" dirty="0" smtClean="0"/>
              <a:t>HVC:      38º lugar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25" y="3638101"/>
            <a:ext cx="3124636" cy="321989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74597" cy="3492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833" y="1698857"/>
            <a:ext cx="8028000" cy="387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825247" y="804331"/>
            <a:ext cx="76206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Busca geográfica – Bahia; Município = Vitória da Conquista; </a:t>
            </a:r>
          </a:p>
          <a:p>
            <a:r>
              <a:rPr lang="pt-BR" sz="2400" dirty="0" smtClean="0"/>
              <a:t>Reino: </a:t>
            </a:r>
            <a:r>
              <a:rPr lang="pt-BR" sz="2400" dirty="0" err="1" smtClean="0"/>
              <a:t>Plantae</a:t>
            </a:r>
            <a:r>
              <a:rPr lang="pt-BR" sz="2400" dirty="0" smtClean="0"/>
              <a:t>, </a:t>
            </a:r>
            <a:r>
              <a:rPr lang="pt-BR" sz="2400" dirty="0" err="1" smtClean="0"/>
              <a:t>Fungi</a:t>
            </a:r>
            <a:endParaRPr lang="pt-BR" sz="2400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825247" y="129682"/>
            <a:ext cx="7964128" cy="686435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/>
              <a:t>A importância do </a:t>
            </a:r>
            <a:r>
              <a:rPr lang="pt-BR" dirty="0" smtClean="0"/>
              <a:t>acervo </a:t>
            </a:r>
            <a:r>
              <a:rPr lang="pt-BR" dirty="0"/>
              <a:t>depende da pergunta </a:t>
            </a:r>
            <a:r>
              <a:rPr lang="pt-BR" dirty="0" smtClean="0"/>
              <a:t>...</a:t>
            </a:r>
            <a:endParaRPr lang="pt-BR" dirty="0"/>
          </a:p>
        </p:txBody>
      </p:sp>
      <p:cxnSp>
        <p:nvCxnSpPr>
          <p:cNvPr id="11" name="Conector de seta reta 10"/>
          <p:cNvCxnSpPr/>
          <p:nvPr/>
        </p:nvCxnSpPr>
        <p:spPr>
          <a:xfrm>
            <a:off x="3676966" y="1902941"/>
            <a:ext cx="35299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4485503" y="5654429"/>
            <a:ext cx="1787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HVC:       1º lugar</a:t>
            </a:r>
          </a:p>
          <a:p>
            <a:r>
              <a:rPr lang="pt-BR" dirty="0" smtClean="0"/>
              <a:t>HUESB: 27º lugar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0" y="3638101"/>
            <a:ext cx="3153215" cy="319132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32000" cy="346783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207" y="1768752"/>
            <a:ext cx="7920000" cy="372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1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825247" y="804331"/>
            <a:ext cx="7516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Busca geográfica – Parque Nacional da Boa Nova e </a:t>
            </a:r>
          </a:p>
          <a:p>
            <a:r>
              <a:rPr lang="pt-BR" sz="2400" dirty="0"/>
              <a:t> </a:t>
            </a:r>
            <a:r>
              <a:rPr lang="pt-BR" sz="2400" dirty="0" smtClean="0"/>
              <a:t>                                  Refúgio de Vida Silvestre de Boa Nova </a:t>
            </a:r>
          </a:p>
          <a:p>
            <a:r>
              <a:rPr lang="pt-BR" sz="2400" dirty="0" smtClean="0"/>
              <a:t>Reino: </a:t>
            </a:r>
            <a:r>
              <a:rPr lang="pt-BR" sz="2400" dirty="0" err="1" smtClean="0"/>
              <a:t>Plantae</a:t>
            </a:r>
            <a:r>
              <a:rPr lang="pt-BR" sz="2400" dirty="0" smtClean="0"/>
              <a:t>, </a:t>
            </a:r>
            <a:r>
              <a:rPr lang="pt-BR" sz="2400" dirty="0" err="1" smtClean="0"/>
              <a:t>Fungi</a:t>
            </a:r>
            <a:endParaRPr lang="pt-BR" sz="2400" dirty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825247" y="129682"/>
            <a:ext cx="7964128" cy="686435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/>
              <a:t>A importância do </a:t>
            </a:r>
            <a:r>
              <a:rPr lang="pt-BR" dirty="0" smtClean="0"/>
              <a:t>acervo </a:t>
            </a:r>
            <a:r>
              <a:rPr lang="pt-BR" dirty="0"/>
              <a:t>depende da pergunta </a:t>
            </a:r>
            <a:r>
              <a:rPr lang="pt-BR" dirty="0" smtClean="0"/>
              <a:t>...</a:t>
            </a:r>
            <a:endParaRPr lang="pt-BR" dirty="0"/>
          </a:p>
        </p:txBody>
      </p:sp>
      <p:cxnSp>
        <p:nvCxnSpPr>
          <p:cNvPr id="11" name="Conector de seta reta 10"/>
          <p:cNvCxnSpPr/>
          <p:nvPr/>
        </p:nvCxnSpPr>
        <p:spPr>
          <a:xfrm>
            <a:off x="3460124" y="2310714"/>
            <a:ext cx="35299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r="10006"/>
          <a:stretch/>
        </p:blipFill>
        <p:spPr>
          <a:xfrm>
            <a:off x="2" y="0"/>
            <a:ext cx="3312000" cy="344612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35" y="3556807"/>
            <a:ext cx="3143689" cy="317226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247" y="2127145"/>
            <a:ext cx="8108829" cy="3492000"/>
          </a:xfrm>
          <a:prstGeom prst="rect">
            <a:avLst/>
          </a:prstGeom>
        </p:spPr>
      </p:pic>
      <p:cxnSp>
        <p:nvCxnSpPr>
          <p:cNvPr id="12" name="Conector de seta reta 11"/>
          <p:cNvCxnSpPr/>
          <p:nvPr/>
        </p:nvCxnSpPr>
        <p:spPr>
          <a:xfrm>
            <a:off x="3460124" y="2710249"/>
            <a:ext cx="35299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39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17920" y="117868"/>
            <a:ext cx="5741037" cy="512329"/>
          </a:xfrm>
        </p:spPr>
        <p:txBody>
          <a:bodyPr>
            <a:normAutofit fontScale="90000"/>
          </a:bodyPr>
          <a:lstStyle/>
          <a:p>
            <a:r>
              <a:rPr lang="pt-BR" sz="3600" dirty="0" smtClean="0"/>
              <a:t>Importância</a:t>
            </a:r>
            <a:r>
              <a:rPr lang="pt-BR" dirty="0" smtClean="0"/>
              <a:t> do trabalho em rede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8092" y="1042048"/>
            <a:ext cx="5181600" cy="4686141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dirty="0" err="1"/>
              <a:t>Kew</a:t>
            </a:r>
            <a:r>
              <a:rPr lang="pt-BR" dirty="0"/>
              <a:t>: </a:t>
            </a:r>
            <a:r>
              <a:rPr lang="pt-BR" dirty="0" smtClean="0"/>
              <a:t>8,12 </a:t>
            </a:r>
            <a:r>
              <a:rPr lang="pt-BR" dirty="0"/>
              <a:t>milhões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MNHN </a:t>
            </a:r>
            <a:r>
              <a:rPr lang="pt-BR" dirty="0"/>
              <a:t>Paris: 8 milhões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NYBG: 7,92 milhões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err="1" smtClean="0"/>
              <a:t>Naturalis</a:t>
            </a:r>
            <a:r>
              <a:rPr lang="pt-BR" dirty="0" smtClean="0"/>
              <a:t>: 6,9 milhões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MO: 6,85 milhões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G: 6 milhões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err="1" smtClean="0"/>
              <a:t>Russia</a:t>
            </a:r>
            <a:r>
              <a:rPr lang="pt-BR" dirty="0" smtClean="0"/>
              <a:t>: 6 milhões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Viena: 5,5 milhões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BM: 5,2 milhões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err="1" smtClean="0"/>
              <a:t>Smithsonian</a:t>
            </a:r>
            <a:r>
              <a:rPr lang="pt-BR" dirty="0" smtClean="0"/>
              <a:t>: 5,1 milhões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464102" y="1035186"/>
            <a:ext cx="4174132" cy="2012368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Brasil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t-BR" dirty="0" smtClean="0"/>
              <a:t>65. JBRJ: 780 mil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t-BR" dirty="0" smtClean="0"/>
              <a:t>77. Museu Nacional: 600 mil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t-BR" dirty="0" smtClean="0"/>
              <a:t>96. IB SMA: 500 mil</a:t>
            </a:r>
          </a:p>
          <a:p>
            <a:pPr marL="0" indent="0">
              <a:spcBef>
                <a:spcPts val="600"/>
              </a:spcBef>
              <a:buNone/>
            </a:pPr>
            <a:endParaRPr lang="pt-BR" dirty="0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233218" y="87941"/>
            <a:ext cx="37603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Index </a:t>
            </a:r>
            <a:r>
              <a:rPr lang="pt-BR" sz="2800" dirty="0" err="1"/>
              <a:t>Herbariorum</a:t>
            </a:r>
            <a:r>
              <a:rPr lang="pt-BR" sz="2800" dirty="0"/>
              <a:t> </a:t>
            </a:r>
            <a:r>
              <a:rPr lang="pt-BR" sz="2800" dirty="0" smtClean="0"/>
              <a:t>2019</a:t>
            </a:r>
            <a:endParaRPr lang="pt-BR" sz="2800" dirty="0"/>
          </a:p>
          <a:p>
            <a:endParaRPr lang="pt-BR" sz="28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364" y="1042048"/>
            <a:ext cx="1493649" cy="21520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571" y="2037918"/>
            <a:ext cx="1565810" cy="21831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591" y="3505496"/>
            <a:ext cx="1542422" cy="147536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1567" y="4626088"/>
            <a:ext cx="1477818" cy="220420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8364" y="5347855"/>
            <a:ext cx="1493649" cy="139809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400867" y="3047554"/>
            <a:ext cx="38744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600" dirty="0" smtClean="0"/>
              <a:t>Acervo dos herbários brasileiros associados ao INCT - HVFF: </a:t>
            </a:r>
            <a:r>
              <a:rPr lang="pt-BR" sz="2600" b="1" dirty="0" smtClean="0"/>
              <a:t>7,1 milhões </a:t>
            </a:r>
            <a:r>
              <a:rPr lang="pt-BR" sz="2600" b="1" dirty="0" smtClean="0">
                <a:solidFill>
                  <a:srgbClr val="FF0000"/>
                </a:solidFill>
              </a:rPr>
              <a:t>Top 10 do mundo </a:t>
            </a:r>
          </a:p>
        </p:txBody>
      </p:sp>
    </p:spTree>
    <p:extLst>
      <p:ext uri="{BB962C8B-B14F-4D97-AF65-F5344CB8AC3E}">
        <p14:creationId xmlns:p14="http://schemas.microsoft.com/office/powerpoint/2010/main" val="40053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Uso dos dados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80" y="0"/>
            <a:ext cx="3429479" cy="35819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733" y="708342"/>
            <a:ext cx="3648021" cy="289492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028" y="1188891"/>
            <a:ext cx="4313972" cy="478601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000399" y="2758440"/>
            <a:ext cx="235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1.025 vezes</a:t>
            </a:r>
            <a:endParaRPr lang="pt-BR" sz="36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579120" y="4526280"/>
            <a:ext cx="53233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Uso diário 2019: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 smtClean="0"/>
              <a:t>1,48 milhão de registros/dia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 smtClean="0"/>
              <a:t>10.583 mil imagens/dia</a:t>
            </a:r>
            <a:endParaRPr lang="pt-BR" sz="3200" dirty="0"/>
          </a:p>
        </p:txBody>
      </p:sp>
      <p:sp>
        <p:nvSpPr>
          <p:cNvPr id="8" name="Elipse 7"/>
          <p:cNvSpPr/>
          <p:nvPr/>
        </p:nvSpPr>
        <p:spPr>
          <a:xfrm>
            <a:off x="7878028" y="3020645"/>
            <a:ext cx="397292" cy="3231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325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38941" y="741779"/>
            <a:ext cx="8936593" cy="1754842"/>
          </a:xfrm>
        </p:spPr>
        <p:txBody>
          <a:bodyPr>
            <a:normAutofit/>
          </a:bodyPr>
          <a:lstStyle/>
          <a:p>
            <a:r>
              <a:rPr lang="pt-BR" dirty="0" smtClean="0"/>
              <a:t>A rede social é um componente essencial da </a:t>
            </a:r>
            <a:r>
              <a:rPr lang="pt-BR" i="1" dirty="0" smtClean="0"/>
              <a:t>e</a:t>
            </a:r>
            <a:r>
              <a:rPr lang="pt-BR" dirty="0" smtClean="0"/>
              <a:t>-</a:t>
            </a:r>
            <a:r>
              <a:rPr lang="pt-BR" smtClean="0"/>
              <a:t>infrastrutura</a:t>
            </a:r>
            <a:endParaRPr lang="pt-BR" dirty="0" smtClean="0"/>
          </a:p>
          <a:p>
            <a:r>
              <a:rPr lang="pt-BR" dirty="0" smtClean="0"/>
              <a:t>Interação entre provedores de dados, usuários e equipes de gestão da informação é o centro de inovação</a:t>
            </a:r>
          </a:p>
        </p:txBody>
      </p:sp>
      <p:graphicFrame>
        <p:nvGraphicFramePr>
          <p:cNvPr id="6" name="Diagrama 5"/>
          <p:cNvGraphicFramePr/>
          <p:nvPr>
            <p:extLst/>
          </p:nvPr>
        </p:nvGraphicFramePr>
        <p:xfrm>
          <a:off x="1314147" y="2496621"/>
          <a:ext cx="8624983" cy="4556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641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4411" y="181322"/>
            <a:ext cx="4064000" cy="1232910"/>
          </a:xfrm>
        </p:spPr>
        <p:txBody>
          <a:bodyPr/>
          <a:lstStyle/>
          <a:p>
            <a:r>
              <a:rPr lang="pt-BR" dirty="0" smtClean="0"/>
              <a:t>Obrigada!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914400" y="2405405"/>
            <a:ext cx="73386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Dora Ann Lange Canhos (</a:t>
            </a:r>
            <a:r>
              <a:rPr lang="pt-BR" sz="3200" dirty="0" smtClean="0">
                <a:hlinkClick r:id="rId2"/>
              </a:rPr>
              <a:t>dora@cria.org.br</a:t>
            </a:r>
            <a:r>
              <a:rPr lang="pt-BR" sz="3200" dirty="0" smtClean="0"/>
              <a:t>)</a:t>
            </a:r>
          </a:p>
          <a:p>
            <a:endParaRPr lang="pt-BR" sz="3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914400" y="3249827"/>
            <a:ext cx="55367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Links úteis:</a:t>
            </a:r>
          </a:p>
          <a:p>
            <a:r>
              <a:rPr lang="pt-BR" sz="2800" dirty="0" smtClean="0"/>
              <a:t>CRIA: </a:t>
            </a:r>
            <a:r>
              <a:rPr lang="pt-BR" sz="2800" dirty="0" smtClean="0">
                <a:hlinkClick r:id="rId3"/>
              </a:rPr>
              <a:t>cria.org.br</a:t>
            </a:r>
            <a:endParaRPr lang="pt-BR" sz="2800" dirty="0" smtClean="0"/>
          </a:p>
          <a:p>
            <a:r>
              <a:rPr lang="pt-BR" sz="2800" dirty="0" smtClean="0"/>
              <a:t>speciesLink: </a:t>
            </a:r>
            <a:r>
              <a:rPr lang="pt-BR" sz="2800" dirty="0" smtClean="0">
                <a:hlinkClick r:id="rId4"/>
              </a:rPr>
              <a:t>splink.org.br</a:t>
            </a:r>
            <a:endParaRPr lang="pt-BR" sz="2800" dirty="0" smtClean="0"/>
          </a:p>
          <a:p>
            <a:r>
              <a:rPr lang="pt-BR" sz="2800" dirty="0" err="1" smtClean="0"/>
              <a:t>Dashboard</a:t>
            </a:r>
            <a:r>
              <a:rPr lang="pt-BR" sz="2800" dirty="0" smtClean="0"/>
              <a:t>: </a:t>
            </a:r>
            <a:r>
              <a:rPr lang="pt-BR" sz="2800" dirty="0" smtClean="0">
                <a:hlinkClick r:id="rId5"/>
              </a:rPr>
              <a:t>splink.org.br/</a:t>
            </a:r>
            <a:r>
              <a:rPr lang="pt-BR" sz="2800" dirty="0" err="1" smtClean="0">
                <a:hlinkClick r:id="rId5"/>
              </a:rPr>
              <a:t>dashboard</a:t>
            </a:r>
            <a:r>
              <a:rPr lang="pt-BR" sz="2800" dirty="0" smtClean="0"/>
              <a:t> </a:t>
            </a:r>
            <a:endParaRPr lang="pt-BR" sz="28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560" y="181322"/>
            <a:ext cx="1639615" cy="2286000"/>
          </a:xfrm>
          <a:prstGeom prst="rect">
            <a:avLst/>
          </a:prstGeom>
        </p:spPr>
      </p:pic>
      <p:pic>
        <p:nvPicPr>
          <p:cNvPr id="10" name="Picture 2" descr="http://reflora.cria.org.br/inct/imago/image/imagecode/FCM00602_v02/size/huge/format/jpeg/foo/3496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/>
          <a:stretch/>
        </p:blipFill>
        <p:spPr bwMode="auto">
          <a:xfrm>
            <a:off x="9223626" y="181322"/>
            <a:ext cx="2592000" cy="19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reflora-cdc.cria.org.br/inct/imago/image/imagecode/FCM00020_v09/size/large/format/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r="23005" b="39616"/>
          <a:stretch/>
        </p:blipFill>
        <p:spPr bwMode="auto">
          <a:xfrm>
            <a:off x="9223625" y="2337053"/>
            <a:ext cx="260657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4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5169" y="675011"/>
            <a:ext cx="10515600" cy="646094"/>
          </a:xfrm>
        </p:spPr>
        <p:txBody>
          <a:bodyPr>
            <a:normAutofit/>
          </a:bodyPr>
          <a:lstStyle/>
          <a:p>
            <a:r>
              <a:rPr lang="pt-BR" dirty="0"/>
              <a:t>Centro de Referência em Informação </a:t>
            </a:r>
            <a:r>
              <a:rPr lang="pt-BR" dirty="0" smtClean="0"/>
              <a:t>Ambiental (CRIA)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6533" y="1769210"/>
            <a:ext cx="9801081" cy="485616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dirty="0">
                <a:latin typeface="+mn-lt"/>
              </a:rPr>
              <a:t>A</a:t>
            </a:r>
            <a:r>
              <a:rPr lang="pt-BR" dirty="0" smtClean="0">
                <a:latin typeface="+mn-lt"/>
              </a:rPr>
              <a:t>ssociação privada, sem fins lucrativos, constituída em 2000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dirty="0" smtClean="0"/>
              <a:t>Desde 2002 qualificada </a:t>
            </a:r>
            <a:r>
              <a:rPr lang="pt-BR" dirty="0"/>
              <a:t>como uma Organização da Sociedade Civil de Interesse Público </a:t>
            </a:r>
            <a:r>
              <a:rPr lang="pt-BR" dirty="0" smtClean="0">
                <a:latin typeface="+mn-lt"/>
              </a:rPr>
              <a:t> (OSCIP)</a:t>
            </a:r>
          </a:p>
          <a:p>
            <a:pPr>
              <a:lnSpc>
                <a:spcPct val="100000"/>
              </a:lnSpc>
            </a:pPr>
            <a:r>
              <a:rPr lang="pt-BR" dirty="0" smtClean="0">
                <a:solidFill>
                  <a:srgbClr val="149017"/>
                </a:solidFill>
                <a:latin typeface="+mn-lt"/>
              </a:rPr>
              <a:t>Missão</a:t>
            </a:r>
          </a:p>
          <a:p>
            <a:pPr lvl="1">
              <a:lnSpc>
                <a:spcPct val="100000"/>
              </a:lnSpc>
            </a:pPr>
            <a:r>
              <a:rPr lang="pt-BR" dirty="0" smtClean="0">
                <a:solidFill>
                  <a:srgbClr val="149017"/>
                </a:solidFill>
                <a:latin typeface="+mn-lt"/>
              </a:rPr>
              <a:t>Disseminação do conhecimento</a:t>
            </a:r>
            <a:r>
              <a:rPr lang="pt-BR" dirty="0" smtClean="0">
                <a:solidFill>
                  <a:srgbClr val="00B050"/>
                </a:solidFill>
                <a:latin typeface="+mn-lt"/>
              </a:rPr>
              <a:t> científico para promover a conservação e uso sustentável dos recursos naturais do país</a:t>
            </a:r>
          </a:p>
          <a:p>
            <a:pPr>
              <a:lnSpc>
                <a:spcPct val="100000"/>
              </a:lnSpc>
            </a:pPr>
            <a:r>
              <a:rPr lang="pt-BR" dirty="0" smtClean="0">
                <a:solidFill>
                  <a:srgbClr val="149017"/>
                </a:solidFill>
                <a:latin typeface="+mn-lt"/>
              </a:rPr>
              <a:t>Como</a:t>
            </a:r>
          </a:p>
          <a:p>
            <a:pPr lvl="1">
              <a:lnSpc>
                <a:spcPct val="100000"/>
              </a:lnSpc>
            </a:pPr>
            <a:r>
              <a:rPr lang="pt-BR" dirty="0">
                <a:solidFill>
                  <a:srgbClr val="00B050"/>
                </a:solidFill>
                <a:latin typeface="+mn-lt"/>
              </a:rPr>
              <a:t>Desenvolvendo e mantendo uma </a:t>
            </a:r>
            <a:r>
              <a:rPr lang="pt-BR" i="1" dirty="0">
                <a:solidFill>
                  <a:srgbClr val="00B050"/>
                </a:solidFill>
                <a:latin typeface="+mn-lt"/>
              </a:rPr>
              <a:t>e</a:t>
            </a:r>
            <a:r>
              <a:rPr lang="pt-BR" dirty="0">
                <a:solidFill>
                  <a:srgbClr val="00B050"/>
                </a:solidFill>
                <a:latin typeface="+mn-lt"/>
              </a:rPr>
              <a:t>-infraestrutura de dados e ferramentas sobre biodiversidade de acesso aberto e </a:t>
            </a:r>
            <a:r>
              <a:rPr lang="pt-BR" dirty="0" smtClean="0">
                <a:solidFill>
                  <a:srgbClr val="00B050"/>
                </a:solidFill>
                <a:latin typeface="+mn-lt"/>
              </a:rPr>
              <a:t>gratuito</a:t>
            </a:r>
            <a:endParaRPr lang="pt-BR" dirty="0">
              <a:solidFill>
                <a:srgbClr val="00B050"/>
              </a:solidFill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pt-BR" dirty="0" smtClean="0">
                <a:latin typeface="+mn-lt"/>
              </a:rPr>
              <a:t>Estabelecendo </a:t>
            </a:r>
            <a:r>
              <a:rPr lang="pt-BR" dirty="0" smtClean="0">
                <a:solidFill>
                  <a:srgbClr val="149017"/>
                </a:solidFill>
                <a:latin typeface="+mn-lt"/>
              </a:rPr>
              <a:t>parcerias</a:t>
            </a:r>
            <a:r>
              <a:rPr lang="pt-BR" dirty="0" smtClean="0">
                <a:latin typeface="+mn-lt"/>
              </a:rPr>
              <a:t> – </a:t>
            </a:r>
            <a:r>
              <a:rPr lang="pt-BR" dirty="0" smtClean="0">
                <a:solidFill>
                  <a:srgbClr val="00B050"/>
                </a:solidFill>
                <a:latin typeface="+mn-lt"/>
              </a:rPr>
              <a:t>networking</a:t>
            </a:r>
          </a:p>
          <a:p>
            <a:pPr lvl="2">
              <a:lnSpc>
                <a:spcPct val="100000"/>
              </a:lnSpc>
            </a:pPr>
            <a:r>
              <a:rPr lang="pt-BR" dirty="0" smtClean="0">
                <a:latin typeface="+mn-lt"/>
              </a:rPr>
              <a:t>Comunidade Científica</a:t>
            </a:r>
          </a:p>
          <a:p>
            <a:pPr lvl="2">
              <a:lnSpc>
                <a:spcPct val="100000"/>
              </a:lnSpc>
            </a:pPr>
            <a:r>
              <a:rPr lang="pt-BR" dirty="0" smtClean="0">
                <a:latin typeface="+mn-lt"/>
              </a:rPr>
              <a:t>Coleções Biológicas</a:t>
            </a:r>
          </a:p>
          <a:p>
            <a:pPr lvl="2">
              <a:lnSpc>
                <a:spcPct val="100000"/>
              </a:lnSpc>
            </a:pPr>
            <a:r>
              <a:rPr lang="pt-BR" dirty="0" smtClean="0">
                <a:latin typeface="+mn-lt"/>
              </a:rPr>
              <a:t>Instituições, nacionais e do exterior, com interesses comuns</a:t>
            </a:r>
          </a:p>
          <a:p>
            <a:pPr lvl="1">
              <a:lnSpc>
                <a:spcPct val="100000"/>
              </a:lnSpc>
            </a:pPr>
            <a:r>
              <a:rPr lang="pt-BR" dirty="0" smtClean="0">
                <a:latin typeface="+mn-lt"/>
              </a:rPr>
              <a:t>Comunicando </a:t>
            </a:r>
            <a:endParaRPr lang="pt-BR" dirty="0">
              <a:latin typeface="+mn-lt"/>
            </a:endParaRPr>
          </a:p>
          <a:p>
            <a:pPr lvl="2">
              <a:lnSpc>
                <a:spcPct val="100000"/>
              </a:lnSpc>
            </a:pPr>
            <a:r>
              <a:rPr lang="pt-BR" dirty="0" smtClean="0">
                <a:latin typeface="+mn-lt"/>
              </a:rPr>
              <a:t>Sistemas de informação on-line, palestras</a:t>
            </a:r>
            <a:r>
              <a:rPr lang="pt-BR" dirty="0">
                <a:latin typeface="+mn-lt"/>
              </a:rPr>
              <a:t>, publicações, </a:t>
            </a:r>
            <a:r>
              <a:rPr lang="pt-BR" dirty="0" smtClean="0">
                <a:latin typeface="+mn-lt"/>
              </a:rPr>
              <a:t>eventos, blog</a:t>
            </a:r>
            <a:endParaRPr lang="pt-BR" dirty="0">
              <a:latin typeface="+mn-lt"/>
            </a:endParaRPr>
          </a:p>
          <a:p>
            <a:pPr lvl="1">
              <a:lnSpc>
                <a:spcPct val="100000"/>
              </a:lnSpc>
            </a:pPr>
            <a:endParaRPr lang="pt-BR" dirty="0" smtClean="0">
              <a:latin typeface="+mn-lt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552719" y="286603"/>
            <a:ext cx="9602961" cy="4352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kern="1200" spc="-50" baseline="0">
                <a:solidFill>
                  <a:srgbClr val="D92E14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158" y="1769210"/>
            <a:ext cx="2503600" cy="21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m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056" y="5224987"/>
            <a:ext cx="1567260" cy="936000"/>
          </a:xfrm>
          <a:prstGeom prst="rect">
            <a:avLst/>
          </a:prstGeom>
        </p:spPr>
      </p:pic>
      <p:pic>
        <p:nvPicPr>
          <p:cNvPr id="3" name="Exsicat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92" t="22600" r="47356" b="28198"/>
          <a:stretch>
            <a:fillRect/>
          </a:stretch>
        </p:blipFill>
        <p:spPr bwMode="auto">
          <a:xfrm>
            <a:off x="3011727" y="156787"/>
            <a:ext cx="682447" cy="9381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Saint-Hilaire Book" descr="caderno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2F2F4"/>
              </a:clrFrom>
              <a:clrTo>
                <a:srgbClr val="F2F2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4651" y="1285925"/>
            <a:ext cx="1112168" cy="8440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9366422" y="161068"/>
            <a:ext cx="280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Sistema</a:t>
            </a:r>
            <a:r>
              <a:rPr lang="en-US" dirty="0"/>
              <a:t> CRIA de </a:t>
            </a:r>
            <a:r>
              <a:rPr lang="en-US" dirty="0" err="1"/>
              <a:t>informação</a:t>
            </a:r>
            <a:endParaRPr lang="pt-BR" dirty="0"/>
          </a:p>
        </p:txBody>
      </p:sp>
      <p:pic>
        <p:nvPicPr>
          <p:cNvPr id="6" name="Names"/>
          <p:cNvPicPr>
            <a:picLocks noChangeArrowheads="1"/>
          </p:cNvPicPr>
          <p:nvPr/>
        </p:nvPicPr>
        <p:blipFill>
          <a:blip r:embed="rId5" cstate="print"/>
          <a:srcRect l="703" t="17863" r="6792" b="5386"/>
          <a:stretch>
            <a:fillRect/>
          </a:stretch>
        </p:blipFill>
        <p:spPr bwMode="auto">
          <a:xfrm>
            <a:off x="4612485" y="458175"/>
            <a:ext cx="1080000" cy="79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speciesLink"/>
          <p:cNvPicPr>
            <a:picLocks noChangeArrowheads="1"/>
          </p:cNvPicPr>
          <p:nvPr/>
        </p:nvPicPr>
        <p:blipFill>
          <a:blip r:embed="rId6" cstate="print"/>
          <a:srcRect l="1374" t="14349" r="4127" b="28061"/>
          <a:stretch>
            <a:fillRect/>
          </a:stretch>
        </p:blipFill>
        <p:spPr bwMode="auto">
          <a:xfrm>
            <a:off x="3941949" y="2265649"/>
            <a:ext cx="2515344" cy="20596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SICol"/>
          <p:cNvPicPr>
            <a:picLocks noChangeArrowheads="1"/>
          </p:cNvPicPr>
          <p:nvPr/>
        </p:nvPicPr>
        <p:blipFill>
          <a:blip r:embed="rId7" cstate="print"/>
          <a:srcRect l="728" t="14349" r="4127" b="14349"/>
          <a:stretch>
            <a:fillRect/>
          </a:stretch>
        </p:blipFill>
        <p:spPr bwMode="auto">
          <a:xfrm>
            <a:off x="1846231" y="5041297"/>
            <a:ext cx="1080000" cy="79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HVSH"/>
          <p:cNvPicPr>
            <a:picLocks noChangeArrowheads="1"/>
          </p:cNvPicPr>
          <p:nvPr/>
        </p:nvPicPr>
        <p:blipFill>
          <a:blip r:embed="rId8" cstate="print"/>
          <a:srcRect l="1374" t="13435" r="2292" b="18919"/>
          <a:stretch>
            <a:fillRect/>
          </a:stretch>
        </p:blipFill>
        <p:spPr bwMode="auto">
          <a:xfrm>
            <a:off x="1760735" y="243235"/>
            <a:ext cx="1080000" cy="79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1" name="Flora brasiliensis"/>
          <p:cNvPicPr>
            <a:picLocks noChangeArrowheads="1"/>
          </p:cNvPicPr>
          <p:nvPr/>
        </p:nvPicPr>
        <p:blipFill>
          <a:blip r:embed="rId9" cstate="print"/>
          <a:srcRect l="728" t="14349" r="9632" b="24404"/>
          <a:stretch>
            <a:fillRect/>
          </a:stretch>
        </p:blipFill>
        <p:spPr bwMode="auto">
          <a:xfrm>
            <a:off x="243135" y="173529"/>
            <a:ext cx="1080000" cy="79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2" name="Catálogo Moure"/>
          <p:cNvPicPr>
            <a:picLocks noChangeArrowheads="1"/>
          </p:cNvPicPr>
          <p:nvPr/>
        </p:nvPicPr>
        <p:blipFill>
          <a:blip r:embed="rId10" cstate="print"/>
          <a:srcRect l="607" t="14208" r="5962" b="25318"/>
          <a:stretch>
            <a:fillRect/>
          </a:stretch>
        </p:blipFill>
        <p:spPr bwMode="auto">
          <a:xfrm>
            <a:off x="243135" y="3684359"/>
            <a:ext cx="1080000" cy="79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4" name="Bioline"/>
          <p:cNvPicPr>
            <a:picLocks noChangeArrowheads="1"/>
          </p:cNvPicPr>
          <p:nvPr/>
        </p:nvPicPr>
        <p:blipFill>
          <a:blip r:embed="rId11" cstate="print"/>
          <a:srcRect l="850" t="14349" r="5044" b="14934"/>
          <a:stretch>
            <a:fillRect/>
          </a:stretch>
        </p:blipFill>
        <p:spPr bwMode="auto">
          <a:xfrm>
            <a:off x="3154174" y="5748347"/>
            <a:ext cx="1080000" cy="79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1" name="Straight Connector 70"/>
          <p:cNvCxnSpPr>
            <a:stCxn id="1030" idx="2"/>
            <a:endCxn id="18" idx="0"/>
          </p:cNvCxnSpPr>
          <p:nvPr/>
        </p:nvCxnSpPr>
        <p:spPr>
          <a:xfrm>
            <a:off x="2300735" y="1035235"/>
            <a:ext cx="0" cy="250690"/>
          </a:xfrm>
          <a:prstGeom prst="line">
            <a:avLst/>
          </a:prstGeom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1030" idx="3"/>
            <a:endCxn id="3" idx="1"/>
          </p:cNvCxnSpPr>
          <p:nvPr/>
        </p:nvCxnSpPr>
        <p:spPr>
          <a:xfrm flipV="1">
            <a:off x="2840735" y="625852"/>
            <a:ext cx="170992" cy="13383"/>
          </a:xfrm>
          <a:prstGeom prst="line">
            <a:avLst/>
          </a:prstGeom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1" name="openModeler"/>
          <p:cNvPicPr>
            <a:picLocks noChangeArrowheads="1"/>
          </p:cNvPicPr>
          <p:nvPr/>
        </p:nvPicPr>
        <p:blipFill>
          <a:blip r:embed="rId12" cstate="print"/>
          <a:srcRect l="971" t="13974" r="728" b="17137"/>
          <a:stretch>
            <a:fillRect/>
          </a:stretch>
        </p:blipFill>
        <p:spPr bwMode="auto">
          <a:xfrm>
            <a:off x="7552579" y="3885821"/>
            <a:ext cx="1080000" cy="79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/>
          <p:cNvPicPr>
            <a:picLocks/>
          </p:cNvPicPr>
          <p:nvPr/>
        </p:nvPicPr>
        <p:blipFill rotWithShape="1">
          <a:blip r:embed="rId13"/>
          <a:srcRect l="982" t="14563" r="715" b="1766"/>
          <a:stretch/>
        </p:blipFill>
        <p:spPr>
          <a:xfrm>
            <a:off x="225099" y="1315433"/>
            <a:ext cx="1080000" cy="792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m 37"/>
          <p:cNvPicPr>
            <a:picLocks/>
          </p:cNvPicPr>
          <p:nvPr/>
        </p:nvPicPr>
        <p:blipFill rotWithShape="1">
          <a:blip r:embed="rId14"/>
          <a:srcRect l="714" t="14792" r="803" b="803"/>
          <a:stretch/>
        </p:blipFill>
        <p:spPr>
          <a:xfrm>
            <a:off x="7226007" y="5320242"/>
            <a:ext cx="1080000" cy="79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m 38"/>
          <p:cNvPicPr>
            <a:picLocks/>
          </p:cNvPicPr>
          <p:nvPr/>
        </p:nvPicPr>
        <p:blipFill rotWithShape="1">
          <a:blip r:embed="rId15"/>
          <a:srcRect l="803" t="14911" r="714" b="922"/>
          <a:stretch/>
        </p:blipFill>
        <p:spPr>
          <a:xfrm>
            <a:off x="8915341" y="3840020"/>
            <a:ext cx="1139949" cy="909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Imagem 79"/>
          <p:cNvPicPr>
            <a:picLocks/>
          </p:cNvPicPr>
          <p:nvPr/>
        </p:nvPicPr>
        <p:blipFill rotWithShape="1">
          <a:blip r:embed="rId16"/>
          <a:srcRect l="2735" t="14792" r="892" b="1994"/>
          <a:stretch/>
        </p:blipFill>
        <p:spPr>
          <a:xfrm>
            <a:off x="266279" y="2486132"/>
            <a:ext cx="1056856" cy="79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46231" y="3696472"/>
            <a:ext cx="1080000" cy="727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476543" y="3261265"/>
            <a:ext cx="636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>
                <a:solidFill>
                  <a:schemeClr val="accent2">
                    <a:lumMod val="75000"/>
                  </a:schemeClr>
                </a:solidFill>
              </a:rPr>
              <a:t>Batista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2085470" y="5854141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 err="1">
                <a:solidFill>
                  <a:schemeClr val="accent2">
                    <a:lumMod val="75000"/>
                  </a:schemeClr>
                </a:solidFill>
              </a:rPr>
              <a:t>SICol</a:t>
            </a:r>
            <a:endParaRPr lang="pt-BR" sz="1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499141" y="4510625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>
                <a:solidFill>
                  <a:schemeClr val="accent2">
                    <a:lumMod val="75000"/>
                  </a:schemeClr>
                </a:solidFill>
              </a:rPr>
              <a:t>Moure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4857323" y="1252724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 err="1">
                <a:solidFill>
                  <a:schemeClr val="accent2">
                    <a:lumMod val="75000"/>
                  </a:schemeClr>
                </a:solidFill>
              </a:rPr>
              <a:t>Names</a:t>
            </a:r>
            <a:endParaRPr lang="pt-BR" sz="1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379714" y="956417"/>
            <a:ext cx="69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>
                <a:solidFill>
                  <a:schemeClr val="accent2">
                    <a:lumMod val="75000"/>
                  </a:schemeClr>
                </a:solidFill>
              </a:rPr>
              <a:t>Fl. bras.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3435201" y="6498618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 err="1">
                <a:solidFill>
                  <a:schemeClr val="accent2">
                    <a:lumMod val="75000"/>
                  </a:schemeClr>
                </a:solidFill>
              </a:rPr>
              <a:t>Bioline</a:t>
            </a:r>
            <a:endParaRPr lang="pt-BR" sz="1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7501109" y="4644003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 err="1">
                <a:solidFill>
                  <a:schemeClr val="accent2">
                    <a:lumMod val="75000"/>
                  </a:schemeClr>
                </a:solidFill>
              </a:rPr>
              <a:t>OpenModeller</a:t>
            </a:r>
            <a:endParaRPr lang="pt-BR" sz="1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2123751" y="4539637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>
                <a:solidFill>
                  <a:schemeClr val="accent2">
                    <a:lumMod val="75000"/>
                  </a:schemeClr>
                </a:solidFill>
              </a:rPr>
              <a:t>Abelha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1822304" y="1046540"/>
            <a:ext cx="981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>
                <a:solidFill>
                  <a:schemeClr val="accent2">
                    <a:lumMod val="75000"/>
                  </a:schemeClr>
                </a:solidFill>
              </a:rPr>
              <a:t>Saint-</a:t>
            </a:r>
            <a:r>
              <a:rPr lang="pt-BR" sz="1200" b="1" i="1" dirty="0" err="1">
                <a:solidFill>
                  <a:schemeClr val="accent2">
                    <a:lumMod val="75000"/>
                  </a:schemeClr>
                </a:solidFill>
              </a:rPr>
              <a:t>Hilaire</a:t>
            </a:r>
            <a:endParaRPr lang="pt-BR" sz="1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432315" y="2123913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 err="1">
                <a:solidFill>
                  <a:schemeClr val="accent2">
                    <a:lumMod val="75000"/>
                  </a:schemeClr>
                </a:solidFill>
              </a:rPr>
              <a:t>Glaziou</a:t>
            </a:r>
            <a:endParaRPr lang="pt-BR" sz="1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9133351" y="4749547"/>
            <a:ext cx="641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 err="1">
                <a:solidFill>
                  <a:schemeClr val="accent2">
                    <a:lumMod val="75000"/>
                  </a:schemeClr>
                </a:solidFill>
              </a:rPr>
              <a:t>bioGeo</a:t>
            </a:r>
            <a:endParaRPr lang="pt-BR" sz="1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7354433" y="6201438"/>
            <a:ext cx="2445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 i="1" dirty="0" smtClean="0">
                <a:solidFill>
                  <a:schemeClr val="accent2">
                    <a:lumMod val="75000"/>
                  </a:schemeClr>
                </a:solidFill>
              </a:rPr>
              <a:t>Lacunas taxonômicas e geográficas</a:t>
            </a:r>
            <a:br>
              <a:rPr lang="pt-BR" sz="12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pt-BR" sz="1200" b="1" i="1" dirty="0" smtClean="0">
                <a:solidFill>
                  <a:schemeClr val="accent2">
                    <a:lumMod val="75000"/>
                  </a:schemeClr>
                </a:solidFill>
              </a:rPr>
              <a:t>de abelhas e plantas</a:t>
            </a:r>
            <a:endParaRPr lang="pt-BR" sz="1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83" name="Grupo 82"/>
          <p:cNvGrpSpPr/>
          <p:nvPr/>
        </p:nvGrpSpPr>
        <p:grpSpPr>
          <a:xfrm>
            <a:off x="7074139" y="2546655"/>
            <a:ext cx="1080000" cy="1001284"/>
            <a:chOff x="6304746" y="3092305"/>
            <a:chExt cx="1080000" cy="1001284"/>
          </a:xfrm>
        </p:grpSpPr>
        <p:pic>
          <p:nvPicPr>
            <p:cNvPr id="2" name="Imagem 1"/>
            <p:cNvPicPr>
              <a:picLocks/>
            </p:cNvPicPr>
            <p:nvPr/>
          </p:nvPicPr>
          <p:blipFill rotWithShape="1">
            <a:blip r:embed="rId18"/>
            <a:srcRect l="716" t="14563" r="2265" b="1003"/>
            <a:stretch/>
          </p:blipFill>
          <p:spPr>
            <a:xfrm>
              <a:off x="6304746" y="3092305"/>
              <a:ext cx="1080000" cy="792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CaixaDeTexto 56"/>
            <p:cNvSpPr txBox="1"/>
            <p:nvPr/>
          </p:nvSpPr>
          <p:spPr>
            <a:xfrm>
              <a:off x="6522056" y="3816590"/>
              <a:ext cx="5585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i="1" dirty="0">
                  <a:solidFill>
                    <a:schemeClr val="accent3">
                      <a:lumMod val="75000"/>
                    </a:schemeClr>
                  </a:solidFill>
                </a:rPr>
                <a:t>Busca</a:t>
              </a:r>
            </a:p>
          </p:txBody>
        </p:sp>
      </p:grpSp>
      <p:grpSp>
        <p:nvGrpSpPr>
          <p:cNvPr id="84" name="Grupo 83"/>
          <p:cNvGrpSpPr/>
          <p:nvPr/>
        </p:nvGrpSpPr>
        <p:grpSpPr>
          <a:xfrm>
            <a:off x="8405316" y="2503494"/>
            <a:ext cx="1080000" cy="1014129"/>
            <a:chOff x="7834378" y="3429088"/>
            <a:chExt cx="1080000" cy="1014129"/>
          </a:xfrm>
        </p:grpSpPr>
        <p:pic>
          <p:nvPicPr>
            <p:cNvPr id="22" name="speciesLink - Mapas"/>
            <p:cNvPicPr>
              <a:picLocks noChangeArrowheads="1"/>
            </p:cNvPicPr>
            <p:nvPr/>
          </p:nvPicPr>
          <p:blipFill>
            <a:blip r:embed="rId19" cstate="print"/>
            <a:srcRect l="978" t="7550" r="27287" b="19430"/>
            <a:stretch>
              <a:fillRect/>
            </a:stretch>
          </p:blipFill>
          <p:spPr bwMode="auto">
            <a:xfrm>
              <a:off x="7834378" y="3429088"/>
              <a:ext cx="1080000" cy="792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9" name="CaixaDeTexto 58"/>
            <p:cNvSpPr txBox="1"/>
            <p:nvPr/>
          </p:nvSpPr>
          <p:spPr>
            <a:xfrm>
              <a:off x="8057675" y="4166218"/>
              <a:ext cx="6254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i="1" dirty="0">
                  <a:solidFill>
                    <a:schemeClr val="accent3">
                      <a:lumMod val="75000"/>
                    </a:schemeClr>
                  </a:solidFill>
                </a:rPr>
                <a:t>Mapas</a:t>
              </a:r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10114173" y="5153180"/>
            <a:ext cx="1080000" cy="1023732"/>
            <a:chOff x="7737784" y="2075672"/>
            <a:chExt cx="1080000" cy="1023732"/>
          </a:xfrm>
        </p:grpSpPr>
        <p:pic>
          <p:nvPicPr>
            <p:cNvPr id="5" name="speciesLink - Indicadores"/>
            <p:cNvPicPr>
              <a:picLocks noChangeArrowheads="1"/>
            </p:cNvPicPr>
            <p:nvPr/>
          </p:nvPicPr>
          <p:blipFill>
            <a:blip r:embed="rId20" cstate="print"/>
            <a:srcRect l="1312" t="17863" r="7509" b="3468"/>
            <a:stretch>
              <a:fillRect/>
            </a:stretch>
          </p:blipFill>
          <p:spPr bwMode="auto">
            <a:xfrm>
              <a:off x="7737784" y="2075672"/>
              <a:ext cx="1080000" cy="792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CaixaDeTexto 59"/>
            <p:cNvSpPr txBox="1"/>
            <p:nvPr/>
          </p:nvSpPr>
          <p:spPr>
            <a:xfrm>
              <a:off x="7795794" y="2822405"/>
              <a:ext cx="9272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i="1" dirty="0">
                  <a:solidFill>
                    <a:schemeClr val="accent3">
                      <a:lumMod val="75000"/>
                    </a:schemeClr>
                  </a:solidFill>
                </a:rPr>
                <a:t>Indicadores</a:t>
              </a:r>
            </a:p>
          </p:txBody>
        </p:sp>
      </p:grpSp>
      <p:grpSp>
        <p:nvGrpSpPr>
          <p:cNvPr id="87" name="Grupo 86"/>
          <p:cNvGrpSpPr/>
          <p:nvPr/>
        </p:nvGrpSpPr>
        <p:grpSpPr>
          <a:xfrm>
            <a:off x="9780537" y="2546655"/>
            <a:ext cx="1080000" cy="1041439"/>
            <a:chOff x="7812480" y="4443217"/>
            <a:chExt cx="1080000" cy="1041439"/>
          </a:xfrm>
        </p:grpSpPr>
        <p:pic>
          <p:nvPicPr>
            <p:cNvPr id="15" name="Imagem 14"/>
            <p:cNvPicPr>
              <a:picLocks/>
            </p:cNvPicPr>
            <p:nvPr/>
          </p:nvPicPr>
          <p:blipFill rotWithShape="1">
            <a:blip r:embed="rId21"/>
            <a:srcRect l="535" t="14563" r="2013" b="327"/>
            <a:stretch/>
          </p:blipFill>
          <p:spPr>
            <a:xfrm>
              <a:off x="7812480" y="4443217"/>
              <a:ext cx="1080000" cy="79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" name="CaixaDeTexto 60"/>
            <p:cNvSpPr txBox="1"/>
            <p:nvPr/>
          </p:nvSpPr>
          <p:spPr>
            <a:xfrm>
              <a:off x="7997158" y="5207657"/>
              <a:ext cx="710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i="1" dirty="0">
                  <a:solidFill>
                    <a:schemeClr val="accent3">
                      <a:lumMod val="75000"/>
                    </a:schemeClr>
                  </a:solidFill>
                </a:rPr>
                <a:t>Gráficos</a:t>
              </a:r>
            </a:p>
          </p:txBody>
        </p:sp>
      </p:grpSp>
      <p:grpSp>
        <p:nvGrpSpPr>
          <p:cNvPr id="88" name="Grupo 87"/>
          <p:cNvGrpSpPr/>
          <p:nvPr/>
        </p:nvGrpSpPr>
        <p:grpSpPr>
          <a:xfrm>
            <a:off x="7014432" y="963763"/>
            <a:ext cx="1203977" cy="1206574"/>
            <a:chOff x="6134729" y="1730322"/>
            <a:chExt cx="1203977" cy="1206574"/>
          </a:xfrm>
        </p:grpSpPr>
        <p:pic>
          <p:nvPicPr>
            <p:cNvPr id="1027" name="speciesLink - Datacleaning"/>
            <p:cNvPicPr>
              <a:picLocks noChangeArrowheads="1"/>
            </p:cNvPicPr>
            <p:nvPr/>
          </p:nvPicPr>
          <p:blipFill>
            <a:blip r:embed="rId22" cstate="print"/>
            <a:srcRect l="847" t="18341" r="13705" b="7787"/>
            <a:stretch>
              <a:fillRect/>
            </a:stretch>
          </p:blipFill>
          <p:spPr bwMode="auto">
            <a:xfrm>
              <a:off x="6134729" y="1730322"/>
              <a:ext cx="1080000" cy="79200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78" name="Grupo 77"/>
            <p:cNvGrpSpPr/>
            <p:nvPr/>
          </p:nvGrpSpPr>
          <p:grpSpPr>
            <a:xfrm>
              <a:off x="6196813" y="1907177"/>
              <a:ext cx="1141893" cy="1029719"/>
              <a:chOff x="5046345" y="3965053"/>
              <a:chExt cx="1141893" cy="1029719"/>
            </a:xfrm>
          </p:grpSpPr>
          <p:pic>
            <p:nvPicPr>
              <p:cNvPr id="70" name="Imagem 69"/>
              <p:cNvPicPr>
                <a:picLocks/>
              </p:cNvPicPr>
              <p:nvPr/>
            </p:nvPicPr>
            <p:blipFill rotWithShape="1">
              <a:blip r:embed="rId23"/>
              <a:srcRect l="803" t="14792" r="20484" b="1399"/>
              <a:stretch/>
            </p:blipFill>
            <p:spPr>
              <a:xfrm>
                <a:off x="5324262" y="3965053"/>
                <a:ext cx="863976" cy="792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2" name="CaixaDeTexto 61"/>
              <p:cNvSpPr txBox="1"/>
              <p:nvPr/>
            </p:nvSpPr>
            <p:spPr>
              <a:xfrm>
                <a:off x="5046345" y="4717773"/>
                <a:ext cx="10404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b="1" i="1" dirty="0" err="1">
                    <a:solidFill>
                      <a:schemeClr val="accent3">
                        <a:lumMod val="75000"/>
                      </a:schemeClr>
                    </a:solidFill>
                  </a:rPr>
                  <a:t>Datacleaning</a:t>
                </a:r>
                <a:endParaRPr lang="pt-BR" sz="1200" b="1" i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86" name="Grupo 85"/>
          <p:cNvGrpSpPr/>
          <p:nvPr/>
        </p:nvGrpSpPr>
        <p:grpSpPr>
          <a:xfrm>
            <a:off x="8700537" y="955145"/>
            <a:ext cx="1407730" cy="1333823"/>
            <a:chOff x="6116598" y="5301208"/>
            <a:chExt cx="1407730" cy="1333823"/>
          </a:xfrm>
        </p:grpSpPr>
        <p:grpSp>
          <p:nvGrpSpPr>
            <p:cNvPr id="58" name="Grupo 57"/>
            <p:cNvGrpSpPr/>
            <p:nvPr/>
          </p:nvGrpSpPr>
          <p:grpSpPr>
            <a:xfrm>
              <a:off x="6116598" y="5301208"/>
              <a:ext cx="1407730" cy="1084259"/>
              <a:chOff x="6116598" y="5301208"/>
              <a:chExt cx="1407730" cy="108425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4" name="Imagem 23"/>
              <p:cNvPicPr>
                <a:picLocks/>
              </p:cNvPicPr>
              <p:nvPr/>
            </p:nvPicPr>
            <p:blipFill rotWithShape="1">
              <a:blip r:embed="rId24"/>
              <a:srcRect l="535" t="14563" r="803" b="1160"/>
              <a:stretch/>
            </p:blipFill>
            <p:spPr>
              <a:xfrm>
                <a:off x="6444328" y="5593467"/>
                <a:ext cx="1080000" cy="792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5" name="Imagem 54"/>
              <p:cNvPicPr>
                <a:picLocks/>
              </p:cNvPicPr>
              <p:nvPr/>
            </p:nvPicPr>
            <p:blipFill rotWithShape="1">
              <a:blip r:embed="rId25"/>
              <a:srcRect l="803" t="15030" r="803" b="1280"/>
              <a:stretch/>
            </p:blipFill>
            <p:spPr>
              <a:xfrm>
                <a:off x="6116598" y="5301208"/>
                <a:ext cx="1080000" cy="792000"/>
              </a:xfrm>
              <a:prstGeom prst="rect">
                <a:avLst/>
              </a:prstGeom>
            </p:spPr>
          </p:pic>
        </p:grpSp>
        <p:sp>
          <p:nvSpPr>
            <p:cNvPr id="63" name="CaixaDeTexto 62"/>
            <p:cNvSpPr txBox="1"/>
            <p:nvPr/>
          </p:nvSpPr>
          <p:spPr>
            <a:xfrm>
              <a:off x="6416838" y="6358032"/>
              <a:ext cx="7312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b="1" i="1" dirty="0">
                  <a:solidFill>
                    <a:schemeClr val="accent3">
                      <a:lumMod val="75000"/>
                    </a:schemeClr>
                  </a:solidFill>
                </a:rPr>
                <a:t>Imagens</a:t>
              </a:r>
            </a:p>
          </p:txBody>
        </p:sp>
      </p:grpSp>
      <p:sp>
        <p:nvSpPr>
          <p:cNvPr id="36" name="Fluxograma: Disco magnético 35"/>
          <p:cNvSpPr/>
          <p:nvPr/>
        </p:nvSpPr>
        <p:spPr>
          <a:xfrm>
            <a:off x="4278864" y="4758910"/>
            <a:ext cx="612668" cy="262072"/>
          </a:xfrm>
          <a:prstGeom prst="flowChartMagneticDisk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Fluxograma: Disco magnético 92"/>
          <p:cNvSpPr/>
          <p:nvPr/>
        </p:nvSpPr>
        <p:spPr>
          <a:xfrm>
            <a:off x="5559613" y="4757861"/>
            <a:ext cx="612668" cy="262072"/>
          </a:xfrm>
          <a:prstGeom prst="flowChartMagneticDisk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Fluxograma: Disco magnético 93"/>
          <p:cNvSpPr/>
          <p:nvPr/>
        </p:nvSpPr>
        <p:spPr>
          <a:xfrm>
            <a:off x="4919059" y="4757861"/>
            <a:ext cx="612668" cy="262072"/>
          </a:xfrm>
          <a:prstGeom prst="flowChartMagneticDisk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Fluxograma: Disco magnético 94"/>
          <p:cNvSpPr/>
          <p:nvPr/>
        </p:nvSpPr>
        <p:spPr>
          <a:xfrm>
            <a:off x="4431264" y="4911310"/>
            <a:ext cx="612668" cy="262072"/>
          </a:xfrm>
          <a:prstGeom prst="flowChartMagneticDisk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Fluxograma: Disco magnético 95"/>
          <p:cNvSpPr/>
          <p:nvPr/>
        </p:nvSpPr>
        <p:spPr>
          <a:xfrm>
            <a:off x="5071459" y="4910261"/>
            <a:ext cx="612668" cy="262072"/>
          </a:xfrm>
          <a:prstGeom prst="flowChartMagneticDisk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Fluxograma: Disco magnético 96"/>
          <p:cNvSpPr/>
          <p:nvPr/>
        </p:nvSpPr>
        <p:spPr>
          <a:xfrm>
            <a:off x="5712013" y="4910261"/>
            <a:ext cx="612668" cy="262072"/>
          </a:xfrm>
          <a:prstGeom prst="flowChartMagneticDisk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Fluxograma: Disco magnético 97"/>
          <p:cNvSpPr/>
          <p:nvPr/>
        </p:nvSpPr>
        <p:spPr>
          <a:xfrm>
            <a:off x="4583664" y="5063710"/>
            <a:ext cx="612668" cy="262072"/>
          </a:xfrm>
          <a:prstGeom prst="flowChartMagneticDisk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Fluxograma: Disco magnético 98"/>
          <p:cNvSpPr/>
          <p:nvPr/>
        </p:nvSpPr>
        <p:spPr>
          <a:xfrm>
            <a:off x="5223859" y="5062661"/>
            <a:ext cx="612668" cy="262072"/>
          </a:xfrm>
          <a:prstGeom prst="flowChartMagneticDisk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Fluxograma: Disco magnético 99"/>
          <p:cNvSpPr/>
          <p:nvPr/>
        </p:nvSpPr>
        <p:spPr>
          <a:xfrm>
            <a:off x="5864413" y="5062661"/>
            <a:ext cx="612668" cy="262072"/>
          </a:xfrm>
          <a:prstGeom prst="flowChartMagneticDisk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aixaDeTexto 41"/>
          <p:cNvSpPr txBox="1"/>
          <p:nvPr/>
        </p:nvSpPr>
        <p:spPr>
          <a:xfrm>
            <a:off x="4382069" y="5582684"/>
            <a:ext cx="217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Provedores de Dados</a:t>
            </a:r>
            <a:endParaRPr lang="pt-BR" dirty="0"/>
          </a:p>
        </p:txBody>
      </p:sp>
      <p:pic>
        <p:nvPicPr>
          <p:cNvPr id="91" name="Imagem 9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766336" y="2331450"/>
            <a:ext cx="1017095" cy="890442"/>
          </a:xfrm>
          <a:prstGeom prst="rect">
            <a:avLst/>
          </a:prstGeom>
        </p:spPr>
      </p:pic>
      <p:sp>
        <p:nvSpPr>
          <p:cNvPr id="92" name="CaixaDeTexto 91"/>
          <p:cNvSpPr txBox="1"/>
          <p:nvPr/>
        </p:nvSpPr>
        <p:spPr>
          <a:xfrm>
            <a:off x="1591303" y="3284861"/>
            <a:ext cx="1572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 smtClean="0">
                <a:solidFill>
                  <a:schemeClr val="accent2">
                    <a:lumMod val="75000"/>
                  </a:schemeClr>
                </a:solidFill>
              </a:rPr>
              <a:t>INCT-Herbário Virtual</a:t>
            </a:r>
            <a:endParaRPr lang="pt-BR" sz="1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7850000" y="569529"/>
            <a:ext cx="136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Ferramentas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3876" y="4994276"/>
            <a:ext cx="1509091" cy="828000"/>
          </a:xfrm>
          <a:prstGeom prst="rect">
            <a:avLst/>
          </a:prstGeom>
        </p:spPr>
      </p:pic>
      <p:sp>
        <p:nvSpPr>
          <p:cNvPr id="69" name="CaixaDeTexto 68"/>
          <p:cNvSpPr txBox="1"/>
          <p:nvPr/>
        </p:nvSpPr>
        <p:spPr>
          <a:xfrm>
            <a:off x="379714" y="5924439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i="1" dirty="0" smtClean="0">
                <a:solidFill>
                  <a:schemeClr val="accent2">
                    <a:lumMod val="75000"/>
                  </a:schemeClr>
                </a:solidFill>
              </a:rPr>
              <a:t>Interação </a:t>
            </a:r>
          </a:p>
          <a:p>
            <a:r>
              <a:rPr lang="pt-BR" sz="1200" b="1" i="1" dirty="0" smtClean="0">
                <a:solidFill>
                  <a:schemeClr val="accent2">
                    <a:lumMod val="75000"/>
                  </a:schemeClr>
                </a:solidFill>
              </a:rPr>
              <a:t>Abelha-planta</a:t>
            </a:r>
            <a:endParaRPr lang="pt-BR" sz="1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13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3" grpId="0"/>
      <p:bldP spid="44" grpId="0"/>
      <p:bldP spid="45" grpId="0"/>
      <p:bldP spid="46" grpId="0"/>
      <p:bldP spid="47" grpId="0"/>
      <p:bldP spid="49" grpId="0"/>
      <p:bldP spid="51" grpId="0"/>
      <p:bldP spid="52" grpId="0"/>
      <p:bldP spid="53" grpId="0"/>
      <p:bldP spid="54" grpId="0"/>
      <p:bldP spid="56" grpId="0"/>
      <p:bldP spid="92" grpId="0"/>
      <p:bldP spid="40" grpId="0"/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109" y="2410534"/>
            <a:ext cx="2355198" cy="38241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8838" y="161859"/>
            <a:ext cx="10515600" cy="646094"/>
          </a:xfrm>
        </p:spPr>
        <p:txBody>
          <a:bodyPr/>
          <a:lstStyle/>
          <a:p>
            <a:r>
              <a:rPr lang="pt-BR" dirty="0" smtClean="0"/>
              <a:t>Rede </a:t>
            </a:r>
            <a:r>
              <a:rPr lang="pt-BR" i="1" dirty="0" smtClean="0"/>
              <a:t>species</a:t>
            </a:r>
            <a:r>
              <a:rPr lang="pt-BR" dirty="0" smtClean="0"/>
              <a:t>Link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0935" y="807953"/>
            <a:ext cx="10515600" cy="4780649"/>
          </a:xfrm>
        </p:spPr>
        <p:txBody>
          <a:bodyPr>
            <a:normAutofit/>
          </a:bodyPr>
          <a:lstStyle/>
          <a:p>
            <a:r>
              <a:rPr lang="pt-BR" dirty="0" smtClean="0"/>
              <a:t> </a:t>
            </a:r>
            <a:r>
              <a:rPr lang="pt-BR" sz="2600" dirty="0" smtClean="0"/>
              <a:t>Rede colaborativa em desenvolvimento desde outubro de 2001</a:t>
            </a:r>
          </a:p>
          <a:p>
            <a:pPr lvl="1"/>
            <a:r>
              <a:rPr lang="pt-BR" sz="2600" dirty="0" smtClean="0"/>
              <a:t>A base: coleções biológicas, repositórios sistematizados da vida</a:t>
            </a:r>
          </a:p>
          <a:p>
            <a:pPr lvl="1"/>
            <a:r>
              <a:rPr lang="pt-BR" sz="2600" dirty="0" smtClean="0"/>
              <a:t>Amostragem temporal, espacial e taxonômica do nosso patrimônio natural</a:t>
            </a:r>
          </a:p>
          <a:p>
            <a:pPr lvl="1"/>
            <a:r>
              <a:rPr lang="pt-BR" sz="2600" dirty="0" smtClean="0"/>
              <a:t>Dados </a:t>
            </a:r>
            <a:r>
              <a:rPr lang="pt-BR" sz="2600" dirty="0"/>
              <a:t>e evidências científicas em formatos úteis e utilizáveis e de acesso livre (FAIR – </a:t>
            </a:r>
            <a:r>
              <a:rPr lang="pt-BR" sz="2600" dirty="0" err="1"/>
              <a:t>Findable</a:t>
            </a:r>
            <a:r>
              <a:rPr lang="pt-BR" sz="2600" dirty="0"/>
              <a:t>, </a:t>
            </a:r>
            <a:r>
              <a:rPr lang="pt-BR" sz="2600" dirty="0" err="1"/>
              <a:t>Accessible</a:t>
            </a:r>
            <a:r>
              <a:rPr lang="pt-BR" sz="2600" dirty="0"/>
              <a:t>, </a:t>
            </a:r>
            <a:r>
              <a:rPr lang="pt-BR" sz="2600" dirty="0" err="1"/>
              <a:t>Interoperable</a:t>
            </a:r>
            <a:r>
              <a:rPr lang="pt-BR" sz="2600" dirty="0"/>
              <a:t>, </a:t>
            </a:r>
            <a:r>
              <a:rPr lang="pt-BR" sz="2600" dirty="0" err="1"/>
              <a:t>Reusable</a:t>
            </a:r>
            <a:r>
              <a:rPr lang="pt-BR" sz="2600" dirty="0" smtClean="0"/>
              <a:t>)</a:t>
            </a:r>
          </a:p>
          <a:p>
            <a:pPr lvl="1"/>
            <a:endParaRPr lang="pt-BR" sz="2600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36" y="3604589"/>
            <a:ext cx="2930307" cy="280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35" y="3604589"/>
            <a:ext cx="4760029" cy="2808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235240" y="6353165"/>
            <a:ext cx="4365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4 milhões de registros sem coordenadas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336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51" y="548246"/>
            <a:ext cx="4029340" cy="3960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385" y="548246"/>
            <a:ext cx="4054661" cy="3960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323615" y="264041"/>
            <a:ext cx="3264675" cy="646331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ARTICULAÇÃO E PLANEJAMENTO</a:t>
            </a:r>
          </a:p>
          <a:p>
            <a:pPr algn="ctr"/>
            <a:r>
              <a:rPr lang="pt-BR" dirty="0" smtClean="0"/>
              <a:t>INCT – Herbário Virtual, SBB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241127" y="5256772"/>
            <a:ext cx="115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USUÁRIOS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77332" y="4979773"/>
            <a:ext cx="2670859" cy="92333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Feedback, </a:t>
            </a:r>
            <a:r>
              <a:rPr lang="pt-BR" i="1" dirty="0" err="1" smtClean="0"/>
              <a:t>cybertaxonomy</a:t>
            </a:r>
            <a:r>
              <a:rPr lang="pt-BR" dirty="0" smtClean="0"/>
              <a:t>,</a:t>
            </a:r>
          </a:p>
          <a:p>
            <a:pPr algn="ctr"/>
            <a:r>
              <a:rPr lang="pt-BR" dirty="0" smtClean="0"/>
              <a:t>Modelos de distribuição </a:t>
            </a:r>
          </a:p>
          <a:p>
            <a:pPr algn="ctr"/>
            <a:r>
              <a:rPr lang="pt-BR" dirty="0"/>
              <a:t>g</a:t>
            </a:r>
            <a:r>
              <a:rPr lang="pt-BR" dirty="0" smtClean="0"/>
              <a:t>eográfica de espécies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588291" y="5268443"/>
            <a:ext cx="1784848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pt-BR" dirty="0" smtClean="0"/>
              <a:t>Novas demandas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9811266" y="548246"/>
            <a:ext cx="19770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RNP</a:t>
            </a:r>
          </a:p>
          <a:p>
            <a:pPr algn="ctr"/>
            <a:r>
              <a:rPr lang="pt-BR" dirty="0" smtClean="0"/>
              <a:t>INFRAESTRUTURA</a:t>
            </a:r>
          </a:p>
          <a:p>
            <a:pPr algn="ctr"/>
            <a:r>
              <a:rPr lang="pt-BR" dirty="0" smtClean="0"/>
              <a:t>Comunicação e</a:t>
            </a:r>
          </a:p>
          <a:p>
            <a:pPr algn="ctr"/>
            <a:r>
              <a:rPr lang="pt-BR" dirty="0" smtClean="0"/>
              <a:t>Computação em</a:t>
            </a:r>
          </a:p>
          <a:p>
            <a:pPr algn="ctr"/>
            <a:r>
              <a:rPr lang="pt-BR" dirty="0" smtClean="0"/>
              <a:t>Nuvem</a:t>
            </a:r>
            <a:endParaRPr lang="pt-BR" dirty="0"/>
          </a:p>
        </p:txBody>
      </p:sp>
      <p:cxnSp>
        <p:nvCxnSpPr>
          <p:cNvPr id="13" name="Conector de seta reta 12"/>
          <p:cNvCxnSpPr>
            <a:stCxn id="7" idx="2"/>
          </p:cNvCxnSpPr>
          <p:nvPr/>
        </p:nvCxnSpPr>
        <p:spPr>
          <a:xfrm flipH="1">
            <a:off x="2767911" y="910372"/>
            <a:ext cx="2188042" cy="115320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>
            <a:stCxn id="7" idx="2"/>
          </p:cNvCxnSpPr>
          <p:nvPr/>
        </p:nvCxnSpPr>
        <p:spPr>
          <a:xfrm>
            <a:off x="4955953" y="910372"/>
            <a:ext cx="2025611" cy="115320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to 16"/>
          <p:cNvCxnSpPr>
            <a:stCxn id="8" idx="1"/>
          </p:cNvCxnSpPr>
          <p:nvPr/>
        </p:nvCxnSpPr>
        <p:spPr>
          <a:xfrm flipH="1">
            <a:off x="3048191" y="5441438"/>
            <a:ext cx="1192936" cy="11671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>
            <a:stCxn id="8" idx="3"/>
            <a:endCxn id="10" idx="1"/>
          </p:cNvCxnSpPr>
          <p:nvPr/>
        </p:nvCxnSpPr>
        <p:spPr>
          <a:xfrm>
            <a:off x="5395354" y="5441438"/>
            <a:ext cx="1192937" cy="11671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>
            <a:stCxn id="10" idx="0"/>
            <a:endCxn id="6" idx="2"/>
          </p:cNvCxnSpPr>
          <p:nvPr/>
        </p:nvCxnSpPr>
        <p:spPr>
          <a:xfrm flipV="1">
            <a:off x="7480715" y="4508246"/>
            <a:ext cx="1" cy="76019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flipV="1">
            <a:off x="7480715" y="3200400"/>
            <a:ext cx="0" cy="30044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flipH="1" flipV="1">
            <a:off x="914400" y="3018357"/>
            <a:ext cx="34275" cy="1961416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>
            <a:stCxn id="4" idx="3"/>
            <a:endCxn id="6" idx="1"/>
          </p:cNvCxnSpPr>
          <p:nvPr/>
        </p:nvCxnSpPr>
        <p:spPr>
          <a:xfrm>
            <a:off x="4322591" y="2528246"/>
            <a:ext cx="11307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uvem 1"/>
          <p:cNvSpPr/>
          <p:nvPr/>
        </p:nvSpPr>
        <p:spPr>
          <a:xfrm>
            <a:off x="9579336" y="282191"/>
            <a:ext cx="2440938" cy="2409568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de cantos arredondados 27"/>
          <p:cNvSpPr/>
          <p:nvPr/>
        </p:nvSpPr>
        <p:spPr>
          <a:xfrm>
            <a:off x="3289113" y="2033783"/>
            <a:ext cx="1033477" cy="9927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5478" y="3200400"/>
            <a:ext cx="2000250" cy="2286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488901" y="5718437"/>
            <a:ext cx="2621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hlinkClick r:id="rId5"/>
              </a:rPr>
              <a:t>www.cria.org.br/cgee/col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517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28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aixaDeTexto 164"/>
          <p:cNvSpPr txBox="1"/>
          <p:nvPr/>
        </p:nvSpPr>
        <p:spPr>
          <a:xfrm>
            <a:off x="6601869" y="5610745"/>
            <a:ext cx="2353183" cy="1015663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</a:t>
            </a:r>
            <a:r>
              <a:rPr lang="pt-BR" sz="1500" dirty="0" err="1"/>
              <a:t>Cibertaxonomia</a:t>
            </a:r>
            <a:r>
              <a:rPr lang="pt-BR" sz="15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Sistema de Anotação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Lacunas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</a:t>
            </a:r>
            <a:r>
              <a:rPr lang="pt-BR" sz="1500" dirty="0" err="1"/>
              <a:t>BioGeo</a:t>
            </a:r>
            <a:endParaRPr lang="pt-BR" sz="15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6245" y="-3964"/>
            <a:ext cx="7886700" cy="539702"/>
          </a:xfrm>
        </p:spPr>
        <p:txBody>
          <a:bodyPr>
            <a:normAutofit/>
          </a:bodyPr>
          <a:lstStyle/>
          <a:p>
            <a:r>
              <a:rPr lang="pt-BR" i="1" dirty="0">
                <a:solidFill>
                  <a:schemeClr val="accent2">
                    <a:lumMod val="75000"/>
                  </a:schemeClr>
                </a:solidFill>
              </a:rPr>
              <a:t>species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</a:t>
            </a:r>
            <a:r>
              <a:rPr lang="pt-BR" dirty="0"/>
              <a:t> e o INCT - Herbário Virtual</a:t>
            </a:r>
          </a:p>
        </p:txBody>
      </p:sp>
      <p:sp>
        <p:nvSpPr>
          <p:cNvPr id="3" name="Fluxograma: Disco magnético 2"/>
          <p:cNvSpPr/>
          <p:nvPr/>
        </p:nvSpPr>
        <p:spPr>
          <a:xfrm>
            <a:off x="1989955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Fluxograma: Disco magnético 3"/>
          <p:cNvSpPr/>
          <p:nvPr/>
        </p:nvSpPr>
        <p:spPr>
          <a:xfrm>
            <a:off x="1859472" y="3504720"/>
            <a:ext cx="3699695" cy="459486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Banco de dados</a:t>
            </a:r>
          </a:p>
        </p:txBody>
      </p:sp>
      <p:sp>
        <p:nvSpPr>
          <p:cNvPr id="5" name="Fluxograma: Disco magnético 4"/>
          <p:cNvSpPr/>
          <p:nvPr/>
        </p:nvSpPr>
        <p:spPr>
          <a:xfrm>
            <a:off x="2584021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Fluxograma: Disco magnético 5"/>
          <p:cNvSpPr/>
          <p:nvPr/>
        </p:nvSpPr>
        <p:spPr>
          <a:xfrm>
            <a:off x="3178087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" name="Fluxograma: Disco magnético 6"/>
          <p:cNvSpPr/>
          <p:nvPr/>
        </p:nvSpPr>
        <p:spPr>
          <a:xfrm>
            <a:off x="3772153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" name="Fluxograma: Disco magnético 7"/>
          <p:cNvSpPr/>
          <p:nvPr/>
        </p:nvSpPr>
        <p:spPr>
          <a:xfrm>
            <a:off x="4366219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" name="Fluxograma: Disco magnético 8"/>
          <p:cNvSpPr/>
          <p:nvPr/>
        </p:nvSpPr>
        <p:spPr>
          <a:xfrm>
            <a:off x="4960285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" name="CaixaDeTexto 9"/>
          <p:cNvSpPr txBox="1"/>
          <p:nvPr/>
        </p:nvSpPr>
        <p:spPr>
          <a:xfrm>
            <a:off x="1755003" y="1702494"/>
            <a:ext cx="3921202" cy="784830"/>
          </a:xfrm>
          <a:prstGeom prst="rect">
            <a:avLst/>
          </a:prstGeom>
          <a:solidFill>
            <a:srgbClr val="F8FCF6"/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dados de ocorrência de espécies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imagens (vouchers, plantas vivas, pólen)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mapas, gráficos, sínteses, catálogos (dinâmico)</a:t>
            </a:r>
          </a:p>
        </p:txBody>
      </p:sp>
      <p:sp>
        <p:nvSpPr>
          <p:cNvPr id="11" name="Cilindro 10"/>
          <p:cNvSpPr/>
          <p:nvPr/>
        </p:nvSpPr>
        <p:spPr>
          <a:xfrm>
            <a:off x="259717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Rosto feliz 11"/>
          <p:cNvSpPr/>
          <p:nvPr/>
        </p:nvSpPr>
        <p:spPr>
          <a:xfrm>
            <a:off x="254317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" name="Cilindro 12"/>
          <p:cNvSpPr/>
          <p:nvPr/>
        </p:nvSpPr>
        <p:spPr>
          <a:xfrm>
            <a:off x="232714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" name="Rosto feliz 13"/>
          <p:cNvSpPr/>
          <p:nvPr/>
        </p:nvSpPr>
        <p:spPr>
          <a:xfrm>
            <a:off x="227314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" name="Cilindro 14"/>
          <p:cNvSpPr/>
          <p:nvPr/>
        </p:nvSpPr>
        <p:spPr>
          <a:xfrm>
            <a:off x="286720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Rosto feliz 15"/>
          <p:cNvSpPr/>
          <p:nvPr/>
        </p:nvSpPr>
        <p:spPr>
          <a:xfrm>
            <a:off x="281320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" name="Cilindro 16"/>
          <p:cNvSpPr/>
          <p:nvPr/>
        </p:nvSpPr>
        <p:spPr>
          <a:xfrm>
            <a:off x="340726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" name="Rosto feliz 17"/>
          <p:cNvSpPr/>
          <p:nvPr/>
        </p:nvSpPr>
        <p:spPr>
          <a:xfrm>
            <a:off x="335326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9" name="Cilindro 18"/>
          <p:cNvSpPr/>
          <p:nvPr/>
        </p:nvSpPr>
        <p:spPr>
          <a:xfrm>
            <a:off x="313723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0" name="Rosto feliz 19"/>
          <p:cNvSpPr/>
          <p:nvPr/>
        </p:nvSpPr>
        <p:spPr>
          <a:xfrm>
            <a:off x="308323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1" name="Cilindro 20"/>
          <p:cNvSpPr/>
          <p:nvPr/>
        </p:nvSpPr>
        <p:spPr>
          <a:xfrm>
            <a:off x="367729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2" name="Rosto feliz 21"/>
          <p:cNvSpPr/>
          <p:nvPr/>
        </p:nvSpPr>
        <p:spPr>
          <a:xfrm>
            <a:off x="362329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3" name="Cilindro 22"/>
          <p:cNvSpPr/>
          <p:nvPr/>
        </p:nvSpPr>
        <p:spPr>
          <a:xfrm>
            <a:off x="421735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4" name="Rosto feliz 23"/>
          <p:cNvSpPr/>
          <p:nvPr/>
        </p:nvSpPr>
        <p:spPr>
          <a:xfrm>
            <a:off x="416335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5" name="Cilindro 24"/>
          <p:cNvSpPr/>
          <p:nvPr/>
        </p:nvSpPr>
        <p:spPr>
          <a:xfrm>
            <a:off x="394732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6" name="Rosto feliz 25"/>
          <p:cNvSpPr/>
          <p:nvPr/>
        </p:nvSpPr>
        <p:spPr>
          <a:xfrm>
            <a:off x="389332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7" name="Cilindro 26"/>
          <p:cNvSpPr/>
          <p:nvPr/>
        </p:nvSpPr>
        <p:spPr>
          <a:xfrm>
            <a:off x="448738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8" name="Rosto feliz 27"/>
          <p:cNvSpPr/>
          <p:nvPr/>
        </p:nvSpPr>
        <p:spPr>
          <a:xfrm>
            <a:off x="443338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9" name="Cilindro 28"/>
          <p:cNvSpPr/>
          <p:nvPr/>
        </p:nvSpPr>
        <p:spPr>
          <a:xfrm>
            <a:off x="502744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0" name="Rosto feliz 29"/>
          <p:cNvSpPr/>
          <p:nvPr/>
        </p:nvSpPr>
        <p:spPr>
          <a:xfrm>
            <a:off x="497344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1" name="Cilindro 30"/>
          <p:cNvSpPr/>
          <p:nvPr/>
        </p:nvSpPr>
        <p:spPr>
          <a:xfrm>
            <a:off x="475741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2" name="Rosto feliz 31"/>
          <p:cNvSpPr/>
          <p:nvPr/>
        </p:nvSpPr>
        <p:spPr>
          <a:xfrm>
            <a:off x="470341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3" name="Cilindro 32"/>
          <p:cNvSpPr/>
          <p:nvPr/>
        </p:nvSpPr>
        <p:spPr>
          <a:xfrm>
            <a:off x="529747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4" name="Rosto feliz 33"/>
          <p:cNvSpPr/>
          <p:nvPr/>
        </p:nvSpPr>
        <p:spPr>
          <a:xfrm>
            <a:off x="524347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5" name="Cilindro 34"/>
          <p:cNvSpPr/>
          <p:nvPr/>
        </p:nvSpPr>
        <p:spPr>
          <a:xfrm>
            <a:off x="271147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6" name="Rosto feliz 35"/>
          <p:cNvSpPr/>
          <p:nvPr/>
        </p:nvSpPr>
        <p:spPr>
          <a:xfrm>
            <a:off x="265747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7" name="Cilindro 36"/>
          <p:cNvSpPr/>
          <p:nvPr/>
        </p:nvSpPr>
        <p:spPr>
          <a:xfrm>
            <a:off x="244144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8" name="Rosto feliz 37"/>
          <p:cNvSpPr/>
          <p:nvPr/>
        </p:nvSpPr>
        <p:spPr>
          <a:xfrm>
            <a:off x="238744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9" name="Cilindro 38"/>
          <p:cNvSpPr/>
          <p:nvPr/>
        </p:nvSpPr>
        <p:spPr>
          <a:xfrm>
            <a:off x="298150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0" name="Rosto feliz 39"/>
          <p:cNvSpPr/>
          <p:nvPr/>
        </p:nvSpPr>
        <p:spPr>
          <a:xfrm>
            <a:off x="292750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1" name="Cilindro 40"/>
          <p:cNvSpPr/>
          <p:nvPr/>
        </p:nvSpPr>
        <p:spPr>
          <a:xfrm>
            <a:off x="352156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2" name="Rosto feliz 41"/>
          <p:cNvSpPr/>
          <p:nvPr/>
        </p:nvSpPr>
        <p:spPr>
          <a:xfrm>
            <a:off x="346756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3" name="Cilindro 42"/>
          <p:cNvSpPr/>
          <p:nvPr/>
        </p:nvSpPr>
        <p:spPr>
          <a:xfrm>
            <a:off x="325153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4" name="Rosto feliz 43"/>
          <p:cNvSpPr/>
          <p:nvPr/>
        </p:nvSpPr>
        <p:spPr>
          <a:xfrm>
            <a:off x="319753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5" name="Cilindro 44"/>
          <p:cNvSpPr/>
          <p:nvPr/>
        </p:nvSpPr>
        <p:spPr>
          <a:xfrm>
            <a:off x="379159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6" name="Rosto feliz 45"/>
          <p:cNvSpPr/>
          <p:nvPr/>
        </p:nvSpPr>
        <p:spPr>
          <a:xfrm>
            <a:off x="373759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7" name="Cilindro 46"/>
          <p:cNvSpPr/>
          <p:nvPr/>
        </p:nvSpPr>
        <p:spPr>
          <a:xfrm>
            <a:off x="433165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8" name="Rosto feliz 47"/>
          <p:cNvSpPr/>
          <p:nvPr/>
        </p:nvSpPr>
        <p:spPr>
          <a:xfrm>
            <a:off x="427765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9" name="Cilindro 48"/>
          <p:cNvSpPr/>
          <p:nvPr/>
        </p:nvSpPr>
        <p:spPr>
          <a:xfrm>
            <a:off x="406162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0" name="Rosto feliz 49"/>
          <p:cNvSpPr/>
          <p:nvPr/>
        </p:nvSpPr>
        <p:spPr>
          <a:xfrm>
            <a:off x="400762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1" name="Cilindro 50"/>
          <p:cNvSpPr/>
          <p:nvPr/>
        </p:nvSpPr>
        <p:spPr>
          <a:xfrm>
            <a:off x="460168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2" name="Rosto feliz 51"/>
          <p:cNvSpPr/>
          <p:nvPr/>
        </p:nvSpPr>
        <p:spPr>
          <a:xfrm>
            <a:off x="454768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3" name="Cilindro 52"/>
          <p:cNvSpPr/>
          <p:nvPr/>
        </p:nvSpPr>
        <p:spPr>
          <a:xfrm>
            <a:off x="514174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4" name="Rosto feliz 53"/>
          <p:cNvSpPr/>
          <p:nvPr/>
        </p:nvSpPr>
        <p:spPr>
          <a:xfrm>
            <a:off x="508774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5" name="Cilindro 54"/>
          <p:cNvSpPr/>
          <p:nvPr/>
        </p:nvSpPr>
        <p:spPr>
          <a:xfrm>
            <a:off x="487171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6" name="Rosto feliz 55"/>
          <p:cNvSpPr/>
          <p:nvPr/>
        </p:nvSpPr>
        <p:spPr>
          <a:xfrm>
            <a:off x="481771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7" name="Cilindro 56"/>
          <p:cNvSpPr/>
          <p:nvPr/>
        </p:nvSpPr>
        <p:spPr>
          <a:xfrm>
            <a:off x="541177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8" name="Rosto feliz 57"/>
          <p:cNvSpPr/>
          <p:nvPr/>
        </p:nvSpPr>
        <p:spPr>
          <a:xfrm>
            <a:off x="535777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9" name="Cilindro 58"/>
          <p:cNvSpPr/>
          <p:nvPr/>
        </p:nvSpPr>
        <p:spPr>
          <a:xfrm>
            <a:off x="282577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0" name="Rosto feliz 59"/>
          <p:cNvSpPr/>
          <p:nvPr/>
        </p:nvSpPr>
        <p:spPr>
          <a:xfrm>
            <a:off x="277177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1" name="Cilindro 60"/>
          <p:cNvSpPr/>
          <p:nvPr/>
        </p:nvSpPr>
        <p:spPr>
          <a:xfrm>
            <a:off x="255574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2" name="Rosto feliz 61"/>
          <p:cNvSpPr/>
          <p:nvPr/>
        </p:nvSpPr>
        <p:spPr>
          <a:xfrm>
            <a:off x="250174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3" name="Cilindro 62"/>
          <p:cNvSpPr/>
          <p:nvPr/>
        </p:nvSpPr>
        <p:spPr>
          <a:xfrm>
            <a:off x="309580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4" name="Rosto feliz 63"/>
          <p:cNvSpPr/>
          <p:nvPr/>
        </p:nvSpPr>
        <p:spPr>
          <a:xfrm>
            <a:off x="304180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5" name="Cilindro 64"/>
          <p:cNvSpPr/>
          <p:nvPr/>
        </p:nvSpPr>
        <p:spPr>
          <a:xfrm>
            <a:off x="363586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6" name="Rosto feliz 65"/>
          <p:cNvSpPr/>
          <p:nvPr/>
        </p:nvSpPr>
        <p:spPr>
          <a:xfrm>
            <a:off x="358186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7" name="Cilindro 66"/>
          <p:cNvSpPr/>
          <p:nvPr/>
        </p:nvSpPr>
        <p:spPr>
          <a:xfrm>
            <a:off x="336583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8" name="Rosto feliz 67"/>
          <p:cNvSpPr/>
          <p:nvPr/>
        </p:nvSpPr>
        <p:spPr>
          <a:xfrm>
            <a:off x="331183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9" name="Cilindro 68"/>
          <p:cNvSpPr/>
          <p:nvPr/>
        </p:nvSpPr>
        <p:spPr>
          <a:xfrm>
            <a:off x="390589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0" name="Rosto feliz 69"/>
          <p:cNvSpPr/>
          <p:nvPr/>
        </p:nvSpPr>
        <p:spPr>
          <a:xfrm>
            <a:off x="385189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1" name="Cilindro 70"/>
          <p:cNvSpPr/>
          <p:nvPr/>
        </p:nvSpPr>
        <p:spPr>
          <a:xfrm>
            <a:off x="444595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2" name="Rosto feliz 71"/>
          <p:cNvSpPr/>
          <p:nvPr/>
        </p:nvSpPr>
        <p:spPr>
          <a:xfrm>
            <a:off x="439195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3" name="Cilindro 72"/>
          <p:cNvSpPr/>
          <p:nvPr/>
        </p:nvSpPr>
        <p:spPr>
          <a:xfrm>
            <a:off x="417592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4" name="Rosto feliz 73"/>
          <p:cNvSpPr/>
          <p:nvPr/>
        </p:nvSpPr>
        <p:spPr>
          <a:xfrm>
            <a:off x="412192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5" name="Cilindro 74"/>
          <p:cNvSpPr/>
          <p:nvPr/>
        </p:nvSpPr>
        <p:spPr>
          <a:xfrm>
            <a:off x="471598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6" name="Rosto feliz 75"/>
          <p:cNvSpPr/>
          <p:nvPr/>
        </p:nvSpPr>
        <p:spPr>
          <a:xfrm>
            <a:off x="466198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7" name="Cilindro 76"/>
          <p:cNvSpPr/>
          <p:nvPr/>
        </p:nvSpPr>
        <p:spPr>
          <a:xfrm>
            <a:off x="525604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8" name="Rosto feliz 77"/>
          <p:cNvSpPr/>
          <p:nvPr/>
        </p:nvSpPr>
        <p:spPr>
          <a:xfrm>
            <a:off x="520204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9" name="Cilindro 78"/>
          <p:cNvSpPr/>
          <p:nvPr/>
        </p:nvSpPr>
        <p:spPr>
          <a:xfrm>
            <a:off x="498601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0" name="Rosto feliz 79"/>
          <p:cNvSpPr/>
          <p:nvPr/>
        </p:nvSpPr>
        <p:spPr>
          <a:xfrm>
            <a:off x="493201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1" name="Cilindro 80"/>
          <p:cNvSpPr/>
          <p:nvPr/>
        </p:nvSpPr>
        <p:spPr>
          <a:xfrm>
            <a:off x="552607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2" name="Rosto feliz 81"/>
          <p:cNvSpPr/>
          <p:nvPr/>
        </p:nvSpPr>
        <p:spPr>
          <a:xfrm>
            <a:off x="547207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3" name="Seta para cima 82"/>
          <p:cNvSpPr/>
          <p:nvPr/>
        </p:nvSpPr>
        <p:spPr>
          <a:xfrm>
            <a:off x="3636854" y="4040490"/>
            <a:ext cx="147450" cy="193746"/>
          </a:xfrm>
          <a:prstGeom prst="upArrow">
            <a:avLst/>
          </a:prstGeom>
          <a:solidFill>
            <a:srgbClr val="F8FCF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4" name="Cilindro 83"/>
          <p:cNvSpPr/>
          <p:nvPr/>
        </p:nvSpPr>
        <p:spPr>
          <a:xfrm>
            <a:off x="2358522" y="10253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5" name="Rosto feliz 84"/>
          <p:cNvSpPr/>
          <p:nvPr/>
        </p:nvSpPr>
        <p:spPr>
          <a:xfrm>
            <a:off x="2304516" y="9172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6" name="Cilindro 85"/>
          <p:cNvSpPr/>
          <p:nvPr/>
        </p:nvSpPr>
        <p:spPr>
          <a:xfrm>
            <a:off x="2088492" y="10253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7" name="Rosto feliz 86"/>
          <p:cNvSpPr/>
          <p:nvPr/>
        </p:nvSpPr>
        <p:spPr>
          <a:xfrm>
            <a:off x="2034486" y="9172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8" name="Cilindro 87"/>
          <p:cNvSpPr/>
          <p:nvPr/>
        </p:nvSpPr>
        <p:spPr>
          <a:xfrm>
            <a:off x="2628552" y="1025304"/>
            <a:ext cx="108012" cy="216024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9" name="Rosto feliz 88"/>
          <p:cNvSpPr/>
          <p:nvPr/>
        </p:nvSpPr>
        <p:spPr>
          <a:xfrm>
            <a:off x="2574546" y="9172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0" name="Cilindro 89"/>
          <p:cNvSpPr/>
          <p:nvPr/>
        </p:nvSpPr>
        <p:spPr>
          <a:xfrm>
            <a:off x="3168612" y="1025304"/>
            <a:ext cx="108012" cy="216024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1" name="Rosto feliz 90"/>
          <p:cNvSpPr/>
          <p:nvPr/>
        </p:nvSpPr>
        <p:spPr>
          <a:xfrm>
            <a:off x="3114606" y="917292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2" name="Cilindro 91"/>
          <p:cNvSpPr/>
          <p:nvPr/>
        </p:nvSpPr>
        <p:spPr>
          <a:xfrm>
            <a:off x="2898582" y="10253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3" name="Rosto feliz 92"/>
          <p:cNvSpPr/>
          <p:nvPr/>
        </p:nvSpPr>
        <p:spPr>
          <a:xfrm>
            <a:off x="2844576" y="9172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4" name="Cilindro 93"/>
          <p:cNvSpPr/>
          <p:nvPr/>
        </p:nvSpPr>
        <p:spPr>
          <a:xfrm>
            <a:off x="3438642" y="10253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5" name="Rosto feliz 94"/>
          <p:cNvSpPr/>
          <p:nvPr/>
        </p:nvSpPr>
        <p:spPr>
          <a:xfrm>
            <a:off x="3384636" y="917292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6" name="Cilindro 95"/>
          <p:cNvSpPr/>
          <p:nvPr/>
        </p:nvSpPr>
        <p:spPr>
          <a:xfrm>
            <a:off x="3978702" y="1025304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7" name="Rosto feliz 96"/>
          <p:cNvSpPr/>
          <p:nvPr/>
        </p:nvSpPr>
        <p:spPr>
          <a:xfrm>
            <a:off x="3924696" y="9172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8" name="Cilindro 97"/>
          <p:cNvSpPr/>
          <p:nvPr/>
        </p:nvSpPr>
        <p:spPr>
          <a:xfrm>
            <a:off x="3708672" y="10253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9" name="Rosto feliz 98"/>
          <p:cNvSpPr/>
          <p:nvPr/>
        </p:nvSpPr>
        <p:spPr>
          <a:xfrm>
            <a:off x="3654666" y="917292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0" name="Cilindro 99"/>
          <p:cNvSpPr/>
          <p:nvPr/>
        </p:nvSpPr>
        <p:spPr>
          <a:xfrm>
            <a:off x="4248732" y="10253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1" name="Rosto feliz 100"/>
          <p:cNvSpPr/>
          <p:nvPr/>
        </p:nvSpPr>
        <p:spPr>
          <a:xfrm>
            <a:off x="4194726" y="9172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2" name="Cilindro 101"/>
          <p:cNvSpPr/>
          <p:nvPr/>
        </p:nvSpPr>
        <p:spPr>
          <a:xfrm>
            <a:off x="4788792" y="10253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3" name="Rosto feliz 102"/>
          <p:cNvSpPr/>
          <p:nvPr/>
        </p:nvSpPr>
        <p:spPr>
          <a:xfrm>
            <a:off x="4734786" y="9172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4" name="Cilindro 103"/>
          <p:cNvSpPr/>
          <p:nvPr/>
        </p:nvSpPr>
        <p:spPr>
          <a:xfrm>
            <a:off x="4518762" y="10253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5" name="Rosto feliz 104"/>
          <p:cNvSpPr/>
          <p:nvPr/>
        </p:nvSpPr>
        <p:spPr>
          <a:xfrm>
            <a:off x="4464756" y="9172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6" name="Cilindro 105"/>
          <p:cNvSpPr/>
          <p:nvPr/>
        </p:nvSpPr>
        <p:spPr>
          <a:xfrm>
            <a:off x="5058822" y="10253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7" name="Rosto feliz 106"/>
          <p:cNvSpPr/>
          <p:nvPr/>
        </p:nvSpPr>
        <p:spPr>
          <a:xfrm>
            <a:off x="5004816" y="9172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8" name="Cilindro 107"/>
          <p:cNvSpPr/>
          <p:nvPr/>
        </p:nvSpPr>
        <p:spPr>
          <a:xfrm>
            <a:off x="2472822" y="11396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9" name="Rosto feliz 108"/>
          <p:cNvSpPr/>
          <p:nvPr/>
        </p:nvSpPr>
        <p:spPr>
          <a:xfrm>
            <a:off x="2418816" y="10315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0" name="Cilindro 109"/>
          <p:cNvSpPr/>
          <p:nvPr/>
        </p:nvSpPr>
        <p:spPr>
          <a:xfrm>
            <a:off x="2202792" y="11396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1" name="Rosto feliz 110"/>
          <p:cNvSpPr/>
          <p:nvPr/>
        </p:nvSpPr>
        <p:spPr>
          <a:xfrm>
            <a:off x="2148786" y="10315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2" name="Cilindro 111"/>
          <p:cNvSpPr/>
          <p:nvPr/>
        </p:nvSpPr>
        <p:spPr>
          <a:xfrm>
            <a:off x="2742852" y="11396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3" name="Rosto feliz 112"/>
          <p:cNvSpPr/>
          <p:nvPr/>
        </p:nvSpPr>
        <p:spPr>
          <a:xfrm>
            <a:off x="2688846" y="10315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4" name="Cilindro 113"/>
          <p:cNvSpPr/>
          <p:nvPr/>
        </p:nvSpPr>
        <p:spPr>
          <a:xfrm>
            <a:off x="3282912" y="1139604"/>
            <a:ext cx="108012" cy="216024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5" name="Rosto feliz 114"/>
          <p:cNvSpPr/>
          <p:nvPr/>
        </p:nvSpPr>
        <p:spPr>
          <a:xfrm>
            <a:off x="3228906" y="1031592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6" name="Cilindro 115"/>
          <p:cNvSpPr/>
          <p:nvPr/>
        </p:nvSpPr>
        <p:spPr>
          <a:xfrm>
            <a:off x="3012882" y="11396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7" name="Rosto feliz 116"/>
          <p:cNvSpPr/>
          <p:nvPr/>
        </p:nvSpPr>
        <p:spPr>
          <a:xfrm>
            <a:off x="2958876" y="10315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8" name="Cilindro 117"/>
          <p:cNvSpPr/>
          <p:nvPr/>
        </p:nvSpPr>
        <p:spPr>
          <a:xfrm>
            <a:off x="3552942" y="11396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9" name="Rosto feliz 118"/>
          <p:cNvSpPr/>
          <p:nvPr/>
        </p:nvSpPr>
        <p:spPr>
          <a:xfrm>
            <a:off x="3498936" y="1031592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0" name="Cilindro 119"/>
          <p:cNvSpPr/>
          <p:nvPr/>
        </p:nvSpPr>
        <p:spPr>
          <a:xfrm>
            <a:off x="4093002" y="1139604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1" name="Rosto feliz 120"/>
          <p:cNvSpPr/>
          <p:nvPr/>
        </p:nvSpPr>
        <p:spPr>
          <a:xfrm>
            <a:off x="4038996" y="10315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2" name="Cilindro 121"/>
          <p:cNvSpPr/>
          <p:nvPr/>
        </p:nvSpPr>
        <p:spPr>
          <a:xfrm>
            <a:off x="3822972" y="1139604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3" name="Rosto feliz 122"/>
          <p:cNvSpPr/>
          <p:nvPr/>
        </p:nvSpPr>
        <p:spPr>
          <a:xfrm>
            <a:off x="3768966" y="10315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4" name="Cilindro 123"/>
          <p:cNvSpPr/>
          <p:nvPr/>
        </p:nvSpPr>
        <p:spPr>
          <a:xfrm>
            <a:off x="4363032" y="11396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5" name="Rosto feliz 124"/>
          <p:cNvSpPr/>
          <p:nvPr/>
        </p:nvSpPr>
        <p:spPr>
          <a:xfrm>
            <a:off x="4309026" y="10315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6" name="Cilindro 125"/>
          <p:cNvSpPr/>
          <p:nvPr/>
        </p:nvSpPr>
        <p:spPr>
          <a:xfrm>
            <a:off x="4903092" y="11396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7" name="Rosto feliz 126"/>
          <p:cNvSpPr/>
          <p:nvPr/>
        </p:nvSpPr>
        <p:spPr>
          <a:xfrm>
            <a:off x="4849086" y="10315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8" name="Cilindro 127"/>
          <p:cNvSpPr/>
          <p:nvPr/>
        </p:nvSpPr>
        <p:spPr>
          <a:xfrm>
            <a:off x="4633062" y="11396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9" name="Rosto feliz 128"/>
          <p:cNvSpPr/>
          <p:nvPr/>
        </p:nvSpPr>
        <p:spPr>
          <a:xfrm>
            <a:off x="4579056" y="10315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0" name="Cilindro 129"/>
          <p:cNvSpPr/>
          <p:nvPr/>
        </p:nvSpPr>
        <p:spPr>
          <a:xfrm>
            <a:off x="5173122" y="11396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1" name="Rosto feliz 130"/>
          <p:cNvSpPr/>
          <p:nvPr/>
        </p:nvSpPr>
        <p:spPr>
          <a:xfrm>
            <a:off x="5119116" y="10315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2" name="Cilindro 131"/>
          <p:cNvSpPr/>
          <p:nvPr/>
        </p:nvSpPr>
        <p:spPr>
          <a:xfrm>
            <a:off x="2587122" y="12539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3" name="Rosto feliz 132"/>
          <p:cNvSpPr/>
          <p:nvPr/>
        </p:nvSpPr>
        <p:spPr>
          <a:xfrm>
            <a:off x="2533116" y="1145892"/>
            <a:ext cx="216024" cy="162018"/>
          </a:xfrm>
          <a:prstGeom prst="smileyFac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4" name="Cilindro 133"/>
          <p:cNvSpPr/>
          <p:nvPr/>
        </p:nvSpPr>
        <p:spPr>
          <a:xfrm>
            <a:off x="2317092" y="12539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5" name="Rosto feliz 134"/>
          <p:cNvSpPr/>
          <p:nvPr/>
        </p:nvSpPr>
        <p:spPr>
          <a:xfrm>
            <a:off x="2263086" y="11458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6" name="Cilindro 135"/>
          <p:cNvSpPr/>
          <p:nvPr/>
        </p:nvSpPr>
        <p:spPr>
          <a:xfrm>
            <a:off x="2857152" y="12539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7" name="Rosto feliz 136"/>
          <p:cNvSpPr/>
          <p:nvPr/>
        </p:nvSpPr>
        <p:spPr>
          <a:xfrm>
            <a:off x="2803146" y="11458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8" name="Cilindro 137"/>
          <p:cNvSpPr/>
          <p:nvPr/>
        </p:nvSpPr>
        <p:spPr>
          <a:xfrm>
            <a:off x="3397212" y="12539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9" name="Rosto feliz 138"/>
          <p:cNvSpPr/>
          <p:nvPr/>
        </p:nvSpPr>
        <p:spPr>
          <a:xfrm>
            <a:off x="3343206" y="1145892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0" name="Cilindro 139"/>
          <p:cNvSpPr/>
          <p:nvPr/>
        </p:nvSpPr>
        <p:spPr>
          <a:xfrm>
            <a:off x="3127182" y="1253904"/>
            <a:ext cx="108012" cy="216024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1" name="Rosto feliz 140"/>
          <p:cNvSpPr/>
          <p:nvPr/>
        </p:nvSpPr>
        <p:spPr>
          <a:xfrm>
            <a:off x="3073176" y="1145892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2" name="Cilindro 141"/>
          <p:cNvSpPr/>
          <p:nvPr/>
        </p:nvSpPr>
        <p:spPr>
          <a:xfrm>
            <a:off x="3667242" y="12539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3" name="Rosto feliz 142"/>
          <p:cNvSpPr/>
          <p:nvPr/>
        </p:nvSpPr>
        <p:spPr>
          <a:xfrm>
            <a:off x="3613236" y="1145892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4" name="Cilindro 143"/>
          <p:cNvSpPr/>
          <p:nvPr/>
        </p:nvSpPr>
        <p:spPr>
          <a:xfrm>
            <a:off x="4207302" y="12539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5" name="Rosto feliz 144"/>
          <p:cNvSpPr/>
          <p:nvPr/>
        </p:nvSpPr>
        <p:spPr>
          <a:xfrm>
            <a:off x="4153296" y="11458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6" name="Cilindro 145"/>
          <p:cNvSpPr/>
          <p:nvPr/>
        </p:nvSpPr>
        <p:spPr>
          <a:xfrm>
            <a:off x="3937272" y="1253904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7" name="Rosto feliz 146"/>
          <p:cNvSpPr/>
          <p:nvPr/>
        </p:nvSpPr>
        <p:spPr>
          <a:xfrm>
            <a:off x="3883266" y="11458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8" name="Cilindro 147"/>
          <p:cNvSpPr/>
          <p:nvPr/>
        </p:nvSpPr>
        <p:spPr>
          <a:xfrm>
            <a:off x="4477332" y="12539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9" name="Rosto feliz 148"/>
          <p:cNvSpPr/>
          <p:nvPr/>
        </p:nvSpPr>
        <p:spPr>
          <a:xfrm>
            <a:off x="4423326" y="11458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0" name="Cilindro 149"/>
          <p:cNvSpPr/>
          <p:nvPr/>
        </p:nvSpPr>
        <p:spPr>
          <a:xfrm>
            <a:off x="5017392" y="12539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1" name="Rosto feliz 150"/>
          <p:cNvSpPr/>
          <p:nvPr/>
        </p:nvSpPr>
        <p:spPr>
          <a:xfrm>
            <a:off x="4963386" y="11458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2" name="Cilindro 151"/>
          <p:cNvSpPr/>
          <p:nvPr/>
        </p:nvSpPr>
        <p:spPr>
          <a:xfrm>
            <a:off x="4747362" y="12539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3" name="Rosto feliz 152"/>
          <p:cNvSpPr/>
          <p:nvPr/>
        </p:nvSpPr>
        <p:spPr>
          <a:xfrm>
            <a:off x="4693356" y="11458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4" name="Cilindro 153"/>
          <p:cNvSpPr/>
          <p:nvPr/>
        </p:nvSpPr>
        <p:spPr>
          <a:xfrm>
            <a:off x="5287422" y="12539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5" name="Rosto feliz 154"/>
          <p:cNvSpPr/>
          <p:nvPr/>
        </p:nvSpPr>
        <p:spPr>
          <a:xfrm>
            <a:off x="5233416" y="11458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6" name="CaixaDeTexto 155"/>
          <p:cNvSpPr txBox="1"/>
          <p:nvPr/>
        </p:nvSpPr>
        <p:spPr>
          <a:xfrm>
            <a:off x="2293234" y="4304530"/>
            <a:ext cx="2828659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dados de ocorrência de espécies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Imagens</a:t>
            </a:r>
          </a:p>
        </p:txBody>
      </p:sp>
      <p:sp>
        <p:nvSpPr>
          <p:cNvPr id="157" name="Seta para a direita 156"/>
          <p:cNvSpPr/>
          <p:nvPr/>
        </p:nvSpPr>
        <p:spPr>
          <a:xfrm>
            <a:off x="5706896" y="3320710"/>
            <a:ext cx="748103" cy="10343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8" name="Texto explicativo em seta para baixo 157"/>
          <p:cNvSpPr/>
          <p:nvPr/>
        </p:nvSpPr>
        <p:spPr>
          <a:xfrm>
            <a:off x="7066549" y="3532159"/>
            <a:ext cx="1728192" cy="850511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Ferramentas</a:t>
            </a:r>
          </a:p>
        </p:txBody>
      </p:sp>
      <p:sp>
        <p:nvSpPr>
          <p:cNvPr id="159" name="CaixaDeTexto 158"/>
          <p:cNvSpPr txBox="1"/>
          <p:nvPr/>
        </p:nvSpPr>
        <p:spPr>
          <a:xfrm>
            <a:off x="6536777" y="4467418"/>
            <a:ext cx="2787735" cy="1015663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</a:t>
            </a:r>
            <a:r>
              <a:rPr lang="pt-BR" sz="1500" dirty="0" smtClean="0"/>
              <a:t>autonomia e controle dos dados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 smtClean="0"/>
              <a:t> </a:t>
            </a:r>
            <a:r>
              <a:rPr lang="pt-BR" sz="1500" dirty="0"/>
              <a:t>qualidade dos dados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indicadores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uso dos dados </a:t>
            </a:r>
          </a:p>
        </p:txBody>
      </p:sp>
      <p:sp>
        <p:nvSpPr>
          <p:cNvPr id="160" name="Texto explicativo em seta para cima 159"/>
          <p:cNvSpPr/>
          <p:nvPr/>
        </p:nvSpPr>
        <p:spPr>
          <a:xfrm>
            <a:off x="7066549" y="2885525"/>
            <a:ext cx="1728192" cy="646635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Serviços Web </a:t>
            </a:r>
          </a:p>
        </p:txBody>
      </p:sp>
      <p:sp>
        <p:nvSpPr>
          <p:cNvPr id="162" name="Texto explicativo em seta para cima 161"/>
          <p:cNvSpPr/>
          <p:nvPr/>
        </p:nvSpPr>
        <p:spPr>
          <a:xfrm>
            <a:off x="2844576" y="2668062"/>
            <a:ext cx="1728192" cy="540060"/>
          </a:xfrm>
          <a:prstGeom prst="upArrow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Interface de busca</a:t>
            </a:r>
          </a:p>
        </p:txBody>
      </p:sp>
      <p:sp>
        <p:nvSpPr>
          <p:cNvPr id="163" name="Seta para cima 162"/>
          <p:cNvSpPr/>
          <p:nvPr/>
        </p:nvSpPr>
        <p:spPr>
          <a:xfrm flipH="1">
            <a:off x="3654667" y="3262128"/>
            <a:ext cx="108012" cy="162018"/>
          </a:xfrm>
          <a:prstGeom prst="upArrow">
            <a:avLst/>
          </a:prstGeom>
          <a:solidFill>
            <a:srgbClr val="F8FCF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4" name="Fluxograma: Disco magnético 163"/>
          <p:cNvSpPr/>
          <p:nvPr/>
        </p:nvSpPr>
        <p:spPr>
          <a:xfrm>
            <a:off x="2104255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5" name="Fluxograma: Disco magnético 164"/>
          <p:cNvSpPr/>
          <p:nvPr/>
        </p:nvSpPr>
        <p:spPr>
          <a:xfrm>
            <a:off x="2698321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6" name="Fluxograma: Disco magnético 165"/>
          <p:cNvSpPr/>
          <p:nvPr/>
        </p:nvSpPr>
        <p:spPr>
          <a:xfrm>
            <a:off x="3292387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7" name="Fluxograma: Disco magnético 166"/>
          <p:cNvSpPr/>
          <p:nvPr/>
        </p:nvSpPr>
        <p:spPr>
          <a:xfrm>
            <a:off x="3886453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8" name="Fluxograma: Disco magnético 167"/>
          <p:cNvSpPr/>
          <p:nvPr/>
        </p:nvSpPr>
        <p:spPr>
          <a:xfrm>
            <a:off x="4480519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9" name="Fluxograma: Disco magnético 168"/>
          <p:cNvSpPr/>
          <p:nvPr/>
        </p:nvSpPr>
        <p:spPr>
          <a:xfrm>
            <a:off x="5074585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0" name="Fluxograma: Disco magnético 169"/>
          <p:cNvSpPr/>
          <p:nvPr/>
        </p:nvSpPr>
        <p:spPr>
          <a:xfrm>
            <a:off x="2218555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1" name="Fluxograma: Disco magnético 170"/>
          <p:cNvSpPr/>
          <p:nvPr/>
        </p:nvSpPr>
        <p:spPr>
          <a:xfrm>
            <a:off x="2812621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2" name="Fluxograma: Disco magnético 171"/>
          <p:cNvSpPr/>
          <p:nvPr/>
        </p:nvSpPr>
        <p:spPr>
          <a:xfrm>
            <a:off x="3406687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3" name="Fluxograma: Disco magnético 172"/>
          <p:cNvSpPr/>
          <p:nvPr/>
        </p:nvSpPr>
        <p:spPr>
          <a:xfrm>
            <a:off x="4594819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4" name="Fluxograma: Disco magnético 173"/>
          <p:cNvSpPr/>
          <p:nvPr/>
        </p:nvSpPr>
        <p:spPr>
          <a:xfrm>
            <a:off x="5188885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5" name="Fluxograma: Disco magnético 174"/>
          <p:cNvSpPr/>
          <p:nvPr/>
        </p:nvSpPr>
        <p:spPr>
          <a:xfrm>
            <a:off x="4000753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6" name="Seta para a esquerda 175"/>
          <p:cNvSpPr/>
          <p:nvPr/>
        </p:nvSpPr>
        <p:spPr>
          <a:xfrm>
            <a:off x="5861769" y="5198646"/>
            <a:ext cx="486054" cy="108012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7" name="Seta para a direita 162"/>
          <p:cNvSpPr/>
          <p:nvPr/>
        </p:nvSpPr>
        <p:spPr>
          <a:xfrm>
            <a:off x="5706896" y="3694176"/>
            <a:ext cx="748103" cy="128588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9" name="Seta para a esquerda 187"/>
          <p:cNvSpPr/>
          <p:nvPr/>
        </p:nvSpPr>
        <p:spPr>
          <a:xfrm flipV="1">
            <a:off x="5901956" y="5937786"/>
            <a:ext cx="486054" cy="101724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80" name="Imagem 1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207" y="492662"/>
            <a:ext cx="1038876" cy="1026849"/>
          </a:xfrm>
          <a:prstGeom prst="rect">
            <a:avLst/>
          </a:prstGeom>
        </p:spPr>
      </p:pic>
      <p:sp>
        <p:nvSpPr>
          <p:cNvPr id="181" name="CaixaDeTexto 180"/>
          <p:cNvSpPr txBox="1"/>
          <p:nvPr/>
        </p:nvSpPr>
        <p:spPr>
          <a:xfrm>
            <a:off x="7066549" y="1774024"/>
            <a:ext cx="235173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GBIF, </a:t>
            </a:r>
            <a:r>
              <a:rPr lang="pt-BR" dirty="0" err="1" smtClean="0"/>
              <a:t>iDigBio</a:t>
            </a:r>
            <a:r>
              <a:rPr lang="pt-BR" dirty="0" smtClean="0"/>
              <a:t>, </a:t>
            </a:r>
            <a:r>
              <a:rPr lang="pt-BR" dirty="0" err="1" smtClean="0"/>
              <a:t>SiBBr</a:t>
            </a:r>
            <a:endParaRPr lang="pt-BR" dirty="0" smtClean="0"/>
          </a:p>
          <a:p>
            <a:r>
              <a:rPr lang="pt-BR" dirty="0" smtClean="0"/>
              <a:t>Flora 2020, </a:t>
            </a:r>
            <a:r>
              <a:rPr lang="pt-BR" dirty="0" err="1" smtClean="0"/>
              <a:t>CNCFlora</a:t>
            </a:r>
            <a:endParaRPr lang="pt-BR" dirty="0" smtClean="0"/>
          </a:p>
          <a:p>
            <a:r>
              <a:rPr lang="pt-BR" dirty="0" smtClean="0"/>
              <a:t>Grupos de modelagem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544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00"/>
                            </p:stCondLst>
                            <p:childTnLst>
                              <p:par>
                                <p:cTn id="3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157" grpId="0" animBg="1"/>
      <p:bldP spid="158" grpId="0" animBg="1"/>
      <p:bldP spid="159" grpId="0" animBg="1"/>
      <p:bldP spid="160" grpId="0" animBg="1"/>
      <p:bldP spid="176" grpId="0" animBg="1"/>
      <p:bldP spid="177" grpId="0" animBg="1"/>
      <p:bldP spid="179" grpId="0" animBg="1"/>
      <p:bldP spid="18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388" y="13811"/>
            <a:ext cx="9669224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2595" y="12934"/>
            <a:ext cx="10515600" cy="686435"/>
          </a:xfrm>
        </p:spPr>
        <p:txBody>
          <a:bodyPr/>
          <a:lstStyle/>
          <a:p>
            <a:r>
              <a:rPr lang="pt-BR" dirty="0" smtClean="0"/>
              <a:t>Articulação INCT no dia da botânica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24" y="3934509"/>
            <a:ext cx="2801890" cy="2700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96" y="699369"/>
            <a:ext cx="4146429" cy="2700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r="6657"/>
          <a:stretch/>
        </p:blipFill>
        <p:spPr>
          <a:xfrm>
            <a:off x="5116532" y="2116509"/>
            <a:ext cx="6313468" cy="3276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116532" y="2116508"/>
            <a:ext cx="5277148" cy="1434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428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lobal Development Icon 31198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60" y="260170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iogeo.inct.florabrasil.net/proj/87082/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137" y="4564201"/>
            <a:ext cx="25812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9627412" y="4568759"/>
            <a:ext cx="260035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Lacunas  - </a:t>
            </a:r>
            <a:r>
              <a:rPr lang="pt-BR" dirty="0" err="1" smtClean="0"/>
              <a:t>Annonaceae</a:t>
            </a:r>
            <a:r>
              <a:rPr lang="pt-BR" dirty="0" smtClean="0"/>
              <a:t> Bahia</a:t>
            </a:r>
          </a:p>
          <a:p>
            <a:pPr lvl="1"/>
            <a:r>
              <a:rPr lang="pt-BR" i="1" dirty="0" err="1"/>
              <a:t>Annona</a:t>
            </a:r>
            <a:r>
              <a:rPr lang="pt-BR" dirty="0"/>
              <a:t> </a:t>
            </a:r>
            <a:r>
              <a:rPr lang="pt-BR" i="1" dirty="0" err="1"/>
              <a:t>malmeana</a:t>
            </a:r>
            <a:r>
              <a:rPr lang="pt-BR" dirty="0"/>
              <a:t> </a:t>
            </a:r>
          </a:p>
          <a:p>
            <a:pPr lvl="1"/>
            <a:r>
              <a:rPr lang="pt-BR" i="1" dirty="0" err="1"/>
              <a:t>Annona</a:t>
            </a:r>
            <a:r>
              <a:rPr lang="pt-BR" dirty="0"/>
              <a:t> </a:t>
            </a:r>
            <a:r>
              <a:rPr lang="pt-BR" i="1" dirty="0" err="1"/>
              <a:t>saffordiana</a:t>
            </a:r>
            <a:r>
              <a:rPr lang="pt-BR" dirty="0"/>
              <a:t> </a:t>
            </a:r>
          </a:p>
          <a:p>
            <a:pPr lvl="1"/>
            <a:r>
              <a:rPr lang="pt-BR" i="1" dirty="0" err="1"/>
              <a:t>Guatteria</a:t>
            </a:r>
            <a:r>
              <a:rPr lang="pt-BR" dirty="0"/>
              <a:t> </a:t>
            </a:r>
            <a:r>
              <a:rPr lang="pt-BR" i="1" dirty="0" err="1"/>
              <a:t>notabilis</a:t>
            </a:r>
            <a:r>
              <a:rPr lang="pt-BR" dirty="0"/>
              <a:t>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275433" y="150088"/>
            <a:ext cx="35316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dirty="0" smtClean="0"/>
              <a:t>Rede integrada de dados</a:t>
            </a:r>
            <a:endParaRPr lang="pt-BR" sz="26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735008" y="150088"/>
            <a:ext cx="24747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dirty="0" smtClean="0"/>
              <a:t>Dados de coletas</a:t>
            </a:r>
            <a:endParaRPr lang="pt-BR" sz="26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4605048" y="2099289"/>
            <a:ext cx="23662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00" dirty="0" smtClean="0">
                <a:latin typeface="Lucida Handwriting" panose="03010101010101010101" pitchFamily="66" charset="0"/>
              </a:rPr>
              <a:t>e </a:t>
            </a:r>
            <a:r>
              <a:rPr lang="pt-BR" sz="2600" dirty="0" smtClean="0"/>
              <a:t>infraestrutura</a:t>
            </a:r>
            <a:endParaRPr lang="pt-BR" sz="2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8" y="806708"/>
            <a:ext cx="4444916" cy="111122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56" y="2174128"/>
            <a:ext cx="4431428" cy="1440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56" y="3870319"/>
            <a:ext cx="4648849" cy="145752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56" y="5584038"/>
            <a:ext cx="4648849" cy="100979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6137" y="819702"/>
            <a:ext cx="3858674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3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680</Words>
  <Application>Microsoft Office PowerPoint</Application>
  <PresentationFormat>Widescreen</PresentationFormat>
  <Paragraphs>148</Paragraphs>
  <Slides>18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Lucida Handwriting</vt:lpstr>
      <vt:lpstr>Tema do Office</vt:lpstr>
      <vt:lpstr>Apresentação do PowerPoint</vt:lpstr>
      <vt:lpstr>Centro de Referência em Informação Ambiental (CRIA)</vt:lpstr>
      <vt:lpstr>Apresentação do PowerPoint</vt:lpstr>
      <vt:lpstr>Rede speciesLink</vt:lpstr>
      <vt:lpstr>Apresentação do PowerPoint</vt:lpstr>
      <vt:lpstr>speciesLink e o INCT - Herbário Virtual</vt:lpstr>
      <vt:lpstr>Apresentação do PowerPoint</vt:lpstr>
      <vt:lpstr>Articulação INCT no dia da botânica</vt:lpstr>
      <vt:lpstr>Apresentação do PowerPoint</vt:lpstr>
      <vt:lpstr>INCT – Herbário Virtual da Flora e dos Fungos</vt:lpstr>
      <vt:lpstr>A importância do acervo depende da pergunta ...</vt:lpstr>
      <vt:lpstr>A importância do acervo depende da pergunta ...</vt:lpstr>
      <vt:lpstr>A importância do acervo depende da pergunta ...</vt:lpstr>
      <vt:lpstr>A importância do acervo depende da pergunta ...</vt:lpstr>
      <vt:lpstr>Importância do trabalho em rede</vt:lpstr>
      <vt:lpstr>Uso dos dados</vt:lpstr>
      <vt:lpstr>Apresentação do PowerPoint</vt:lpstr>
      <vt:lpstr>Obrigada!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 speciesLink</dc:title>
  <dc:creator>dora</dc:creator>
  <cp:lastModifiedBy>dora</cp:lastModifiedBy>
  <cp:revision>166</cp:revision>
  <dcterms:created xsi:type="dcterms:W3CDTF">2020-01-29T13:20:06Z</dcterms:created>
  <dcterms:modified xsi:type="dcterms:W3CDTF">2020-09-28T17:39:34Z</dcterms:modified>
</cp:coreProperties>
</file>