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62" r:id="rId4"/>
    <p:sldId id="261" r:id="rId5"/>
    <p:sldId id="274" r:id="rId6"/>
    <p:sldId id="264" r:id="rId7"/>
    <p:sldId id="263" r:id="rId8"/>
    <p:sldId id="266" r:id="rId9"/>
    <p:sldId id="270" r:id="rId10"/>
    <p:sldId id="267" r:id="rId11"/>
    <p:sldId id="269" r:id="rId12"/>
    <p:sldId id="273" r:id="rId13"/>
    <p:sldId id="272" r:id="rId14"/>
    <p:sldId id="271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9C2460"/>
    <a:srgbClr val="FF00FF"/>
    <a:srgbClr val="FFFFFF"/>
    <a:srgbClr val="FF99CC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49" autoAdjust="0"/>
    <p:restoredTop sz="94660"/>
  </p:normalViewPr>
  <p:slideViewPr>
    <p:cSldViewPr snapToGrid="0">
      <p:cViewPr varScale="1">
        <p:scale>
          <a:sx n="80" d="100"/>
          <a:sy n="80" d="100"/>
        </p:scale>
        <p:origin x="168" y="4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B5FF7F-445E-47DB-9BAF-50EA0102B3F5}" type="doc">
      <dgm:prSet loTypeId="urn:microsoft.com/office/officeart/2005/8/layout/funnel1" loCatId="relationship" qsTypeId="urn:microsoft.com/office/officeart/2005/8/quickstyle/simple5" qsCatId="simple" csTypeId="urn:microsoft.com/office/officeart/2005/8/colors/accent6_1" csCatId="accent6" phldr="1"/>
      <dgm:spPr/>
    </dgm:pt>
    <dgm:pt modelId="{CD11EA44-F6B2-495E-8200-1B44594A98D2}">
      <dgm:prSet phldrT="[Texto]" custT="1"/>
      <dgm:spPr/>
      <dgm:t>
        <a:bodyPr/>
        <a:lstStyle/>
        <a:p>
          <a:r>
            <a:rPr lang="en-US" sz="1800" b="1" noProof="0" dirty="0" err="1" smtClean="0"/>
            <a:t>Usuários</a:t>
          </a:r>
          <a:endParaRPr lang="en-US" sz="1800" b="1" noProof="0" dirty="0"/>
        </a:p>
      </dgm:t>
    </dgm:pt>
    <dgm:pt modelId="{F7F83C61-C85D-45DE-B5D2-432703F8EA24}" type="parTrans" cxnId="{A0C844E1-11C6-468A-8A47-0E4F1B18B750}">
      <dgm:prSet/>
      <dgm:spPr/>
      <dgm:t>
        <a:bodyPr/>
        <a:lstStyle/>
        <a:p>
          <a:endParaRPr lang="en-US" noProof="0" dirty="0"/>
        </a:p>
      </dgm:t>
    </dgm:pt>
    <dgm:pt modelId="{FFCB8040-A247-403E-965D-22C4EC6199E7}" type="sibTrans" cxnId="{A0C844E1-11C6-468A-8A47-0E4F1B18B750}">
      <dgm:prSet/>
      <dgm:spPr/>
      <dgm:t>
        <a:bodyPr/>
        <a:lstStyle/>
        <a:p>
          <a:endParaRPr lang="en-US" noProof="0" dirty="0"/>
        </a:p>
      </dgm:t>
    </dgm:pt>
    <dgm:pt modelId="{B82CF564-E2A7-43B7-BB64-60F4BB2315A5}">
      <dgm:prSet phldrT="[Texto]" custT="1"/>
      <dgm:spPr/>
      <dgm:t>
        <a:bodyPr/>
        <a:lstStyle/>
        <a:p>
          <a:r>
            <a:rPr lang="en-US" sz="1800" b="1" noProof="0" dirty="0" err="1" smtClean="0"/>
            <a:t>Provedores</a:t>
          </a:r>
          <a:r>
            <a:rPr lang="en-US" sz="1800" b="1" noProof="0" dirty="0" smtClean="0"/>
            <a:t> de dados</a:t>
          </a:r>
          <a:endParaRPr lang="en-US" sz="1800" b="1" noProof="0" dirty="0"/>
        </a:p>
      </dgm:t>
    </dgm:pt>
    <dgm:pt modelId="{7029723E-A5E2-4784-A627-FF8D5637E687}" type="parTrans" cxnId="{B4AD9A7F-13C3-465C-9E4B-3E0F5359616E}">
      <dgm:prSet/>
      <dgm:spPr/>
      <dgm:t>
        <a:bodyPr/>
        <a:lstStyle/>
        <a:p>
          <a:endParaRPr lang="en-US" noProof="0" dirty="0"/>
        </a:p>
      </dgm:t>
    </dgm:pt>
    <dgm:pt modelId="{BA517C30-4AAF-4156-B2A2-B1837177B03B}" type="sibTrans" cxnId="{B4AD9A7F-13C3-465C-9E4B-3E0F5359616E}">
      <dgm:prSet/>
      <dgm:spPr/>
      <dgm:t>
        <a:bodyPr/>
        <a:lstStyle/>
        <a:p>
          <a:endParaRPr lang="en-US" noProof="0" dirty="0"/>
        </a:p>
      </dgm:t>
    </dgm:pt>
    <dgm:pt modelId="{64CC7400-B5F6-4EBC-95BA-06D4A5D7E085}">
      <dgm:prSet phldrT="[Texto]"/>
      <dgm:spPr/>
      <dgm:t>
        <a:bodyPr/>
        <a:lstStyle/>
        <a:p>
          <a:r>
            <a:rPr lang="en-US" noProof="0" dirty="0" smtClean="0"/>
            <a:t>E-</a:t>
          </a:r>
          <a:r>
            <a:rPr lang="en-US" noProof="0" dirty="0" err="1" smtClean="0"/>
            <a:t>infraestrutura</a:t>
          </a:r>
          <a:endParaRPr lang="en-US" noProof="0" dirty="0"/>
        </a:p>
      </dgm:t>
    </dgm:pt>
    <dgm:pt modelId="{9A5234C4-3870-420E-A7E8-E62FC10BFDCA}" type="parTrans" cxnId="{CD784CC8-DF23-47CA-B3F0-70BC619AFCCD}">
      <dgm:prSet/>
      <dgm:spPr/>
      <dgm:t>
        <a:bodyPr/>
        <a:lstStyle/>
        <a:p>
          <a:endParaRPr lang="en-US" noProof="0" dirty="0"/>
        </a:p>
      </dgm:t>
    </dgm:pt>
    <dgm:pt modelId="{01F0892D-A0F8-47F8-B012-C9F43BCD9105}" type="sibTrans" cxnId="{CD784CC8-DF23-47CA-B3F0-70BC619AFCCD}">
      <dgm:prSet/>
      <dgm:spPr/>
      <dgm:t>
        <a:bodyPr/>
        <a:lstStyle/>
        <a:p>
          <a:endParaRPr lang="en-US" noProof="0" dirty="0"/>
        </a:p>
      </dgm:t>
    </dgm:pt>
    <dgm:pt modelId="{75857E79-F86E-4BED-97D0-AB59EE5F207D}">
      <dgm:prSet phldrT="[Texto]" custT="1"/>
      <dgm:spPr/>
      <dgm:t>
        <a:bodyPr/>
        <a:lstStyle/>
        <a:p>
          <a:r>
            <a:rPr lang="en-US" sz="1800" b="1" noProof="0" dirty="0" err="1" smtClean="0"/>
            <a:t>Equipes</a:t>
          </a:r>
          <a:r>
            <a:rPr lang="en-US" sz="1800" b="1" noProof="0" dirty="0" smtClean="0"/>
            <a:t> TI</a:t>
          </a:r>
          <a:endParaRPr lang="en-US" sz="1800" b="1" noProof="0" dirty="0"/>
        </a:p>
      </dgm:t>
    </dgm:pt>
    <dgm:pt modelId="{A7804D4F-A460-43AD-B28A-7566CCFB6E61}" type="parTrans" cxnId="{D8736DED-4E7B-4AD2-84CD-A78B90082C89}">
      <dgm:prSet/>
      <dgm:spPr/>
      <dgm:t>
        <a:bodyPr/>
        <a:lstStyle/>
        <a:p>
          <a:endParaRPr lang="pt-BR"/>
        </a:p>
      </dgm:t>
    </dgm:pt>
    <dgm:pt modelId="{C65E92CC-A61A-46C3-A5C8-053E80B76BC9}" type="sibTrans" cxnId="{D8736DED-4E7B-4AD2-84CD-A78B90082C89}">
      <dgm:prSet/>
      <dgm:spPr/>
      <dgm:t>
        <a:bodyPr/>
        <a:lstStyle/>
        <a:p>
          <a:endParaRPr lang="pt-BR"/>
        </a:p>
      </dgm:t>
    </dgm:pt>
    <dgm:pt modelId="{5CB38955-21D9-4EA8-B5F3-D639237C500B}" type="pres">
      <dgm:prSet presAssocID="{ACB5FF7F-445E-47DB-9BAF-50EA0102B3F5}" presName="Name0" presStyleCnt="0">
        <dgm:presLayoutVars>
          <dgm:chMax val="4"/>
          <dgm:resizeHandles val="exact"/>
        </dgm:presLayoutVars>
      </dgm:prSet>
      <dgm:spPr/>
    </dgm:pt>
    <dgm:pt modelId="{079D29D0-342B-452A-8BBD-5006204DE0BA}" type="pres">
      <dgm:prSet presAssocID="{ACB5FF7F-445E-47DB-9BAF-50EA0102B3F5}" presName="ellipse" presStyleLbl="trBgShp" presStyleIdx="0" presStyleCnt="1"/>
      <dgm:spPr/>
    </dgm:pt>
    <dgm:pt modelId="{AB6CA242-19BA-4039-A442-606D7D20315C}" type="pres">
      <dgm:prSet presAssocID="{ACB5FF7F-445E-47DB-9BAF-50EA0102B3F5}" presName="arrow1" presStyleLbl="fgShp" presStyleIdx="0" presStyleCnt="1"/>
      <dgm:spPr/>
    </dgm:pt>
    <dgm:pt modelId="{F929FDAF-EB21-4149-8B06-2A9895D386EA}" type="pres">
      <dgm:prSet presAssocID="{ACB5FF7F-445E-47DB-9BAF-50EA0102B3F5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DEC041D-D1BE-4E8A-A26C-C93E21343DC5}" type="pres">
      <dgm:prSet presAssocID="{B82CF564-E2A7-43B7-BB64-60F4BB2315A5}" presName="item1" presStyleLbl="node1" presStyleIdx="0" presStyleCnt="3" custScaleX="1376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C7356A1-9447-462C-9C9C-B1BBD8DEBC0F}" type="pres">
      <dgm:prSet presAssocID="{75857E79-F86E-4BED-97D0-AB59EE5F207D}" presName="item2" presStyleLbl="node1" presStyleIdx="1" presStyleCnt="3" custScaleX="1376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772BCC-81E6-464A-8DA9-C242D4519AB0}" type="pres">
      <dgm:prSet presAssocID="{64CC7400-B5F6-4EBC-95BA-06D4A5D7E085}" presName="item3" presStyleLbl="node1" presStyleIdx="2" presStyleCnt="3" custScaleX="137630" custLinFactNeighborX="24816" custLinFactNeighborY="2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B78DC7-3666-446B-83F8-F4995BB9BE68}" type="pres">
      <dgm:prSet presAssocID="{ACB5FF7F-445E-47DB-9BAF-50EA0102B3F5}" presName="funnel" presStyleLbl="trAlignAcc1" presStyleIdx="0" presStyleCnt="1" custScaleX="113214"/>
      <dgm:spPr/>
      <dgm:t>
        <a:bodyPr/>
        <a:lstStyle/>
        <a:p>
          <a:endParaRPr lang="pt-BR"/>
        </a:p>
      </dgm:t>
    </dgm:pt>
  </dgm:ptLst>
  <dgm:cxnLst>
    <dgm:cxn modelId="{CD80778E-ACB4-45B1-B025-848794AD83A7}" type="presOf" srcId="{ACB5FF7F-445E-47DB-9BAF-50EA0102B3F5}" destId="{5CB38955-21D9-4EA8-B5F3-D639237C500B}" srcOrd="0" destOrd="0" presId="urn:microsoft.com/office/officeart/2005/8/layout/funnel1"/>
    <dgm:cxn modelId="{E368C2B8-D6FB-47EC-85F5-52D3B78438CE}" type="presOf" srcId="{B82CF564-E2A7-43B7-BB64-60F4BB2315A5}" destId="{DC7356A1-9447-462C-9C9C-B1BBD8DEBC0F}" srcOrd="0" destOrd="0" presId="urn:microsoft.com/office/officeart/2005/8/layout/funnel1"/>
    <dgm:cxn modelId="{B4AD9A7F-13C3-465C-9E4B-3E0F5359616E}" srcId="{ACB5FF7F-445E-47DB-9BAF-50EA0102B3F5}" destId="{B82CF564-E2A7-43B7-BB64-60F4BB2315A5}" srcOrd="1" destOrd="0" parTransId="{7029723E-A5E2-4784-A627-FF8D5637E687}" sibTransId="{BA517C30-4AAF-4156-B2A2-B1837177B03B}"/>
    <dgm:cxn modelId="{0E5C5E48-F98D-44F3-9405-F19FFF813799}" type="presOf" srcId="{CD11EA44-F6B2-495E-8200-1B44594A98D2}" destId="{AA772BCC-81E6-464A-8DA9-C242D4519AB0}" srcOrd="0" destOrd="0" presId="urn:microsoft.com/office/officeart/2005/8/layout/funnel1"/>
    <dgm:cxn modelId="{B1115D8A-29DC-4022-800A-BD6A25013B26}" type="presOf" srcId="{64CC7400-B5F6-4EBC-95BA-06D4A5D7E085}" destId="{F929FDAF-EB21-4149-8B06-2A9895D386EA}" srcOrd="0" destOrd="0" presId="urn:microsoft.com/office/officeart/2005/8/layout/funnel1"/>
    <dgm:cxn modelId="{F84BCD5A-0CA8-4319-9E1F-52C4FC30F972}" type="presOf" srcId="{75857E79-F86E-4BED-97D0-AB59EE5F207D}" destId="{CDEC041D-D1BE-4E8A-A26C-C93E21343DC5}" srcOrd="0" destOrd="0" presId="urn:microsoft.com/office/officeart/2005/8/layout/funnel1"/>
    <dgm:cxn modelId="{D8736DED-4E7B-4AD2-84CD-A78B90082C89}" srcId="{ACB5FF7F-445E-47DB-9BAF-50EA0102B3F5}" destId="{75857E79-F86E-4BED-97D0-AB59EE5F207D}" srcOrd="2" destOrd="0" parTransId="{A7804D4F-A460-43AD-B28A-7566CCFB6E61}" sibTransId="{C65E92CC-A61A-46C3-A5C8-053E80B76BC9}"/>
    <dgm:cxn modelId="{CD784CC8-DF23-47CA-B3F0-70BC619AFCCD}" srcId="{ACB5FF7F-445E-47DB-9BAF-50EA0102B3F5}" destId="{64CC7400-B5F6-4EBC-95BA-06D4A5D7E085}" srcOrd="3" destOrd="0" parTransId="{9A5234C4-3870-420E-A7E8-E62FC10BFDCA}" sibTransId="{01F0892D-A0F8-47F8-B012-C9F43BCD9105}"/>
    <dgm:cxn modelId="{A0C844E1-11C6-468A-8A47-0E4F1B18B750}" srcId="{ACB5FF7F-445E-47DB-9BAF-50EA0102B3F5}" destId="{CD11EA44-F6B2-495E-8200-1B44594A98D2}" srcOrd="0" destOrd="0" parTransId="{F7F83C61-C85D-45DE-B5D2-432703F8EA24}" sibTransId="{FFCB8040-A247-403E-965D-22C4EC6199E7}"/>
    <dgm:cxn modelId="{535D902E-4D97-4C5D-B5BB-9313DAA00FD0}" type="presParOf" srcId="{5CB38955-21D9-4EA8-B5F3-D639237C500B}" destId="{079D29D0-342B-452A-8BBD-5006204DE0BA}" srcOrd="0" destOrd="0" presId="urn:microsoft.com/office/officeart/2005/8/layout/funnel1"/>
    <dgm:cxn modelId="{579E3325-1292-4E11-99BF-E27F1D773F5D}" type="presParOf" srcId="{5CB38955-21D9-4EA8-B5F3-D639237C500B}" destId="{AB6CA242-19BA-4039-A442-606D7D20315C}" srcOrd="1" destOrd="0" presId="urn:microsoft.com/office/officeart/2005/8/layout/funnel1"/>
    <dgm:cxn modelId="{C43DA8CC-3EA4-4D88-A2B3-60E022BC2C3A}" type="presParOf" srcId="{5CB38955-21D9-4EA8-B5F3-D639237C500B}" destId="{F929FDAF-EB21-4149-8B06-2A9895D386EA}" srcOrd="2" destOrd="0" presId="urn:microsoft.com/office/officeart/2005/8/layout/funnel1"/>
    <dgm:cxn modelId="{5BC6896A-62C0-485C-A6FC-06FE1D277452}" type="presParOf" srcId="{5CB38955-21D9-4EA8-B5F3-D639237C500B}" destId="{CDEC041D-D1BE-4E8A-A26C-C93E21343DC5}" srcOrd="3" destOrd="0" presId="urn:microsoft.com/office/officeart/2005/8/layout/funnel1"/>
    <dgm:cxn modelId="{588B7B0B-5977-464E-8E4D-3895328B0F18}" type="presParOf" srcId="{5CB38955-21D9-4EA8-B5F3-D639237C500B}" destId="{DC7356A1-9447-462C-9C9C-B1BBD8DEBC0F}" srcOrd="4" destOrd="0" presId="urn:microsoft.com/office/officeart/2005/8/layout/funnel1"/>
    <dgm:cxn modelId="{ECCA10D9-D8EC-42F2-A926-89D503A01BFD}" type="presParOf" srcId="{5CB38955-21D9-4EA8-B5F3-D639237C500B}" destId="{AA772BCC-81E6-464A-8DA9-C242D4519AB0}" srcOrd="5" destOrd="0" presId="urn:microsoft.com/office/officeart/2005/8/layout/funnel1"/>
    <dgm:cxn modelId="{E7F025A2-DF49-477F-AE39-90437DA14231}" type="presParOf" srcId="{5CB38955-21D9-4EA8-B5F3-D639237C500B}" destId="{83B78DC7-3666-446B-83F8-F4995BB9BE68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D29D0-342B-452A-8BBD-5006204DE0BA}">
      <dsp:nvSpPr>
        <dsp:cNvPr id="0" name=""/>
        <dsp:cNvSpPr/>
      </dsp:nvSpPr>
      <dsp:spPr>
        <a:xfrm>
          <a:off x="2469805" y="185123"/>
          <a:ext cx="3673979" cy="1275924"/>
        </a:xfrm>
        <a:prstGeom prst="ellipse">
          <a:avLst/>
        </a:prstGeom>
        <a:solidFill>
          <a:schemeClr val="accent6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6CA242-19BA-4039-A442-606D7D20315C}">
      <dsp:nvSpPr>
        <dsp:cNvPr id="0" name=""/>
        <dsp:cNvSpPr/>
      </dsp:nvSpPr>
      <dsp:spPr>
        <a:xfrm>
          <a:off x="3956485" y="3309429"/>
          <a:ext cx="712011" cy="455687"/>
        </a:xfrm>
        <a:prstGeom prst="downArrow">
          <a:avLst/>
        </a:prstGeom>
        <a:gradFill rotWithShape="0">
          <a:gsLst>
            <a:gs pos="0">
              <a:schemeClr val="accent6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</dsp:sp>
    <dsp:sp modelId="{F929FDAF-EB21-4149-8B06-2A9895D386EA}">
      <dsp:nvSpPr>
        <dsp:cNvPr id="0" name=""/>
        <dsp:cNvSpPr/>
      </dsp:nvSpPr>
      <dsp:spPr>
        <a:xfrm>
          <a:off x="2603663" y="3673979"/>
          <a:ext cx="3417655" cy="8544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noProof="0" dirty="0" smtClean="0"/>
            <a:t>E-</a:t>
          </a:r>
          <a:r>
            <a:rPr lang="en-US" sz="3000" kern="1200" noProof="0" dirty="0" err="1" smtClean="0"/>
            <a:t>infraestrutura</a:t>
          </a:r>
          <a:endParaRPr lang="en-US" sz="3000" kern="1200" noProof="0" dirty="0"/>
        </a:p>
      </dsp:txBody>
      <dsp:txXfrm>
        <a:off x="2603663" y="3673979"/>
        <a:ext cx="3417655" cy="854413"/>
      </dsp:txXfrm>
    </dsp:sp>
    <dsp:sp modelId="{CDEC041D-D1BE-4E8A-A26C-C93E21343DC5}">
      <dsp:nvSpPr>
        <dsp:cNvPr id="0" name=""/>
        <dsp:cNvSpPr/>
      </dsp:nvSpPr>
      <dsp:spPr>
        <a:xfrm>
          <a:off x="3564402" y="1559590"/>
          <a:ext cx="1763894" cy="128162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err="1" smtClean="0"/>
            <a:t>Equipes</a:t>
          </a:r>
          <a:r>
            <a:rPr lang="en-US" sz="1800" b="1" kern="1200" noProof="0" dirty="0" smtClean="0"/>
            <a:t> TI</a:t>
          </a:r>
          <a:endParaRPr lang="en-US" sz="1800" b="1" kern="1200" noProof="0" dirty="0"/>
        </a:p>
      </dsp:txBody>
      <dsp:txXfrm>
        <a:off x="3822718" y="1747279"/>
        <a:ext cx="1247262" cy="906242"/>
      </dsp:txXfrm>
    </dsp:sp>
    <dsp:sp modelId="{DC7356A1-9447-462C-9C9C-B1BBD8DEBC0F}">
      <dsp:nvSpPr>
        <dsp:cNvPr id="0" name=""/>
        <dsp:cNvSpPr/>
      </dsp:nvSpPr>
      <dsp:spPr>
        <a:xfrm>
          <a:off x="2647331" y="598089"/>
          <a:ext cx="1763894" cy="128162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err="1" smtClean="0"/>
            <a:t>Provedores</a:t>
          </a:r>
          <a:r>
            <a:rPr lang="en-US" sz="1800" b="1" kern="1200" noProof="0" dirty="0" smtClean="0"/>
            <a:t> de dados</a:t>
          </a:r>
          <a:endParaRPr lang="en-US" sz="1800" b="1" kern="1200" noProof="0" dirty="0"/>
        </a:p>
      </dsp:txBody>
      <dsp:txXfrm>
        <a:off x="2905647" y="785778"/>
        <a:ext cx="1247262" cy="906242"/>
      </dsp:txXfrm>
    </dsp:sp>
    <dsp:sp modelId="{AA772BCC-81E6-464A-8DA9-C242D4519AB0}">
      <dsp:nvSpPr>
        <dsp:cNvPr id="0" name=""/>
        <dsp:cNvSpPr/>
      </dsp:nvSpPr>
      <dsp:spPr>
        <a:xfrm>
          <a:off x="4275479" y="320032"/>
          <a:ext cx="1763894" cy="1281620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noProof="0" dirty="0" err="1" smtClean="0"/>
            <a:t>Usuários</a:t>
          </a:r>
          <a:endParaRPr lang="en-US" sz="1800" b="1" kern="1200" noProof="0" dirty="0"/>
        </a:p>
      </dsp:txBody>
      <dsp:txXfrm>
        <a:off x="4533795" y="507721"/>
        <a:ext cx="1247262" cy="906242"/>
      </dsp:txXfrm>
    </dsp:sp>
    <dsp:sp modelId="{83B78DC7-3666-446B-83F8-F4995BB9BE68}">
      <dsp:nvSpPr>
        <dsp:cNvPr id="0" name=""/>
        <dsp:cNvSpPr/>
      </dsp:nvSpPr>
      <dsp:spPr>
        <a:xfrm>
          <a:off x="2055420" y="28480"/>
          <a:ext cx="4514141" cy="3189811"/>
        </a:xfrm>
        <a:prstGeom prst="funnel">
          <a:avLst/>
        </a:prstGeom>
        <a:solidFill>
          <a:schemeClr val="accent6">
            <a:alpha val="4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519877-B7B7-4E45-A91E-51028C5D0953}" type="datetimeFigureOut">
              <a:rPr lang="pt-BR" smtClean="0"/>
              <a:t>03/02/2020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75072-30C9-4266-9EC0-9CDD7C1764E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50930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AE99BD-441E-4FBF-AAAD-663C3FACAF8D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0169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BF71BB-08FF-46C3-BFD9-96955B3FEC5C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1820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2BEB-4E5F-4196-8FD3-3D6AED6D95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7579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44EADBF1-ED0F-4190-A7EF-333C873A6458}" type="datetimeFigureOut">
              <a:rPr lang="pt-BR" smtClean="0"/>
              <a:t>03/02/2020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2BEB-4E5F-4196-8FD3-3D6AED6D95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2737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44EADBF1-ED0F-4190-A7EF-333C873A6458}" type="datetimeFigureOut">
              <a:rPr lang="pt-BR" smtClean="0"/>
              <a:t>03/02/2020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2BEB-4E5F-4196-8FD3-3D6AED6D95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8809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52718" y="1371600"/>
            <a:ext cx="9602962" cy="4497494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F84DD43E-6086-407F-B7FC-42D90C5905A3}" type="datetimeFigureOut">
              <a:rPr lang="en-US" smtClean="0"/>
              <a:t>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018DB95-81E1-46C6-ABF8-FDDCFC3DA690}" type="slidenum">
              <a:rPr lang="en-US" smtClean="0"/>
              <a:t>‹nº›</a:t>
            </a:fld>
            <a:endParaRPr lang="en-US"/>
          </a:p>
        </p:txBody>
      </p:sp>
      <p:sp>
        <p:nvSpPr>
          <p:cNvPr id="9" name="Title Placeholder 1"/>
          <p:cNvSpPr txBox="1">
            <a:spLocks/>
          </p:cNvSpPr>
          <p:nvPr userDrawn="1"/>
        </p:nvSpPr>
        <p:spPr>
          <a:xfrm>
            <a:off x="1231650" y="286603"/>
            <a:ext cx="9924029" cy="6277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00" kern="1200" spc="-50" baseline="0">
                <a:solidFill>
                  <a:srgbClr val="D92E14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07443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6094"/>
          </a:xfrm>
        </p:spPr>
        <p:txBody>
          <a:bodyPr>
            <a:normAutofit/>
          </a:bodyPr>
          <a:lstStyle>
            <a:lvl1pPr algn="r">
              <a:defRPr sz="36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3399"/>
                </a:solidFill>
              </a:defRPr>
            </a:lvl1pPr>
          </a:lstStyle>
          <a:p>
            <a:r>
              <a:rPr lang="pt-BR" dirty="0" smtClean="0"/>
              <a:t>BIO2020</a:t>
            </a:r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2BEB-4E5F-4196-8FD3-3D6AED6D95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276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44EADBF1-ED0F-4190-A7EF-333C873A6458}" type="datetimeFigureOut">
              <a:rPr lang="pt-BR" smtClean="0"/>
              <a:t>03/02/2020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2BEB-4E5F-4196-8FD3-3D6AED6D95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9952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44EADBF1-ED0F-4190-A7EF-333C873A6458}" type="datetimeFigureOut">
              <a:rPr lang="pt-BR" smtClean="0"/>
              <a:t>03/02/2020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2BEB-4E5F-4196-8FD3-3D6AED6D95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5204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44EADBF1-ED0F-4190-A7EF-333C873A6458}" type="datetimeFigureOut">
              <a:rPr lang="pt-BR" smtClean="0"/>
              <a:t>03/02/2020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2BEB-4E5F-4196-8FD3-3D6AED6D95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3390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44EADBF1-ED0F-4190-A7EF-333C873A6458}" type="datetimeFigureOut">
              <a:rPr lang="pt-BR" smtClean="0"/>
              <a:t>03/02/2020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2BEB-4E5F-4196-8FD3-3D6AED6D95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5083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44EADBF1-ED0F-4190-A7EF-333C873A6458}" type="datetimeFigureOut">
              <a:rPr lang="pt-BR" smtClean="0"/>
              <a:t>03/02/2020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2BEB-4E5F-4196-8FD3-3D6AED6D95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4468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44EADBF1-ED0F-4190-A7EF-333C873A6458}" type="datetimeFigureOut">
              <a:rPr lang="pt-BR" smtClean="0"/>
              <a:t>03/02/2020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2BEB-4E5F-4196-8FD3-3D6AED6D95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4715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2743200" cy="365125"/>
          </a:xfrm>
          <a:prstGeom prst="rect">
            <a:avLst/>
          </a:prstGeom>
        </p:spPr>
        <p:txBody>
          <a:bodyPr/>
          <a:lstStyle/>
          <a:p>
            <a:fld id="{44EADBF1-ED0F-4190-A7EF-333C873A6458}" type="datetimeFigureOut">
              <a:rPr lang="pt-BR" smtClean="0"/>
              <a:t>03/02/2020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F12BEB-4E5F-4196-8FD3-3D6AED6D953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144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64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264" y="6366200"/>
            <a:ext cx="859536" cy="35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52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splink.org.br/" TargetMode="External"/><Relationship Id="rId2" Type="http://schemas.openxmlformats.org/officeDocument/2006/relationships/hyperlink" Target="mailto:dora@cria.org.br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ssuu.com/igorvmalves/docs/inct_livro_10_2_ed_online" TargetMode="External"/><Relationship Id="rId5" Type="http://schemas.openxmlformats.org/officeDocument/2006/relationships/image" Target="../media/image29.jpeg"/><Relationship Id="rId4" Type="http://schemas.openxmlformats.org/officeDocument/2006/relationships/hyperlink" Target="http://www.splink.org.br/dashboar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hyperlink" Target="http://maps.google.com/maps?q=-23.07,-44.96&amp;hl=pt-BR&amp;t=h&amp;z=11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link.org.br/dashboard" TargetMode="External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gif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15636" y="1595691"/>
            <a:ext cx="11212946" cy="2387600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sz="3600" dirty="0" smtClean="0"/>
              <a:t>Informação Científica e o Marco de Biodiversidade Pós-2020</a:t>
            </a:r>
            <a:br>
              <a:rPr lang="pt-BR" sz="3600" dirty="0" smtClean="0"/>
            </a:br>
            <a:r>
              <a:rPr lang="pt-BR" sz="3600" dirty="0" smtClean="0"/>
              <a:t>A experiência da rede </a:t>
            </a:r>
            <a:r>
              <a:rPr lang="pt-BR" sz="3600" i="1" dirty="0" smtClean="0"/>
              <a:t>species</a:t>
            </a:r>
            <a:r>
              <a:rPr lang="pt-BR" sz="3600" dirty="0" smtClean="0"/>
              <a:t>Link</a:t>
            </a:r>
            <a:br>
              <a:rPr lang="pt-BR" sz="3600" dirty="0" smtClean="0"/>
            </a:br>
            <a:endParaRPr lang="pt-BR" sz="3600" dirty="0"/>
          </a:p>
        </p:txBody>
      </p:sp>
      <p:sp>
        <p:nvSpPr>
          <p:cNvPr id="5" name="Subtítulo 4"/>
          <p:cNvSpPr>
            <a:spLocks noGrp="1"/>
          </p:cNvSpPr>
          <p:nvPr>
            <p:ph type="subTitle" idx="1"/>
          </p:nvPr>
        </p:nvSpPr>
        <p:spPr>
          <a:xfrm>
            <a:off x="900546" y="4251145"/>
            <a:ext cx="10243126" cy="1655762"/>
          </a:xfrm>
        </p:spPr>
        <p:txBody>
          <a:bodyPr/>
          <a:lstStyle/>
          <a:p>
            <a:pPr indent="-360000" algn="l"/>
            <a:r>
              <a:rPr lang="pt-BR" dirty="0" smtClean="0"/>
              <a:t>Dora Ann Lange Canhos – CRIA, Centro de Referência em Informação Ambiental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95008" y="187370"/>
            <a:ext cx="60212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400" dirty="0" smtClean="0">
                <a:solidFill>
                  <a:srgbClr val="9C2460"/>
                </a:solidFill>
              </a:rPr>
              <a:t>BIO2020: Sessão E – Educação e Sensibilidade</a:t>
            </a:r>
            <a:endParaRPr lang="pt-BR" sz="2400" dirty="0">
              <a:solidFill>
                <a:srgbClr val="9C24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83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44145" y="198870"/>
            <a:ext cx="4509655" cy="512329"/>
          </a:xfrm>
        </p:spPr>
        <p:txBody>
          <a:bodyPr>
            <a:normAutofit fontScale="90000"/>
          </a:bodyPr>
          <a:lstStyle/>
          <a:p>
            <a:r>
              <a:rPr lang="pt-BR" sz="3600" dirty="0" smtClean="0"/>
              <a:t>Importância</a:t>
            </a:r>
            <a:r>
              <a:rPr lang="pt-BR" dirty="0" smtClean="0"/>
              <a:t> das parcerias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37153" y="2045349"/>
            <a:ext cx="5181600" cy="435133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pt-BR" dirty="0" smtClean="0"/>
              <a:t>MNHN Paris: 8 milhões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NYBG: 7,8 milhões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err="1" smtClean="0"/>
              <a:t>Kew</a:t>
            </a:r>
            <a:r>
              <a:rPr lang="pt-BR" dirty="0" smtClean="0"/>
              <a:t>: 7 milhões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err="1" smtClean="0"/>
              <a:t>Naturalis</a:t>
            </a:r>
            <a:r>
              <a:rPr lang="pt-BR" dirty="0" smtClean="0"/>
              <a:t>: 6,9 milhões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MO: 6,6 milhões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G: 6 milhões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err="1" smtClean="0"/>
              <a:t>Russia</a:t>
            </a:r>
            <a:r>
              <a:rPr lang="pt-BR" dirty="0" smtClean="0"/>
              <a:t>: 6 milhões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Viena: 5,5 milhões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/>
              <a:t>BM: 5,2 milhões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err="1" smtClean="0"/>
              <a:t>Smithsonian</a:t>
            </a:r>
            <a:r>
              <a:rPr lang="pt-BR" dirty="0" smtClean="0"/>
              <a:t>: 5,1 milhões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315905" y="2045349"/>
            <a:ext cx="4174132" cy="1677565"/>
          </a:xfrm>
        </p:spPr>
        <p:txBody>
          <a:bodyPr>
            <a:normAutofit fontScale="92500" lnSpcReduction="20000"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pt-BR" b="1" dirty="0" smtClean="0">
                <a:solidFill>
                  <a:schemeClr val="accent6">
                    <a:lumMod val="50000"/>
                  </a:schemeClr>
                </a:solidFill>
              </a:rPr>
              <a:t>Brasil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BR" dirty="0" smtClean="0"/>
              <a:t>65. JBRJ: 750 mil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BR" dirty="0" smtClean="0"/>
              <a:t>77. Museu Nacional: 600 mil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pt-BR" dirty="0" smtClean="0"/>
              <a:t>96. IB SMA: 480 mil</a:t>
            </a:r>
          </a:p>
          <a:p>
            <a:pPr marL="0" indent="0">
              <a:spcBef>
                <a:spcPts val="600"/>
              </a:spcBef>
              <a:buNone/>
            </a:pPr>
            <a:endParaRPr lang="pt-BR" dirty="0" smtClean="0"/>
          </a:p>
        </p:txBody>
      </p:sp>
      <p:sp>
        <p:nvSpPr>
          <p:cNvPr id="5" name="CaixaDeTexto 4"/>
          <p:cNvSpPr txBox="1"/>
          <p:nvPr/>
        </p:nvSpPr>
        <p:spPr>
          <a:xfrm>
            <a:off x="137153" y="1100477"/>
            <a:ext cx="707052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 dirty="0"/>
              <a:t>H</a:t>
            </a:r>
            <a:r>
              <a:rPr lang="pt-BR" sz="2800" dirty="0" smtClean="0"/>
              <a:t>erbários </a:t>
            </a:r>
            <a:r>
              <a:rPr lang="pt-BR" sz="2800" dirty="0"/>
              <a:t>do mundo (Index </a:t>
            </a:r>
            <a:r>
              <a:rPr lang="pt-BR" sz="2800" dirty="0" err="1"/>
              <a:t>Herbariorum</a:t>
            </a:r>
            <a:r>
              <a:rPr lang="pt-BR" sz="2800" dirty="0"/>
              <a:t> 2018)</a:t>
            </a:r>
          </a:p>
          <a:p>
            <a:endParaRPr lang="pt-BR" sz="2800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8364" y="1042048"/>
            <a:ext cx="1493649" cy="2152075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7571" y="2037918"/>
            <a:ext cx="1565810" cy="218310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79591" y="3505496"/>
            <a:ext cx="1542422" cy="1475360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11567" y="4626088"/>
            <a:ext cx="1477818" cy="2204203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8364" y="5347855"/>
            <a:ext cx="1493649" cy="139809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4264232" y="4183038"/>
            <a:ext cx="422580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pt-BR" sz="2600" dirty="0"/>
              <a:t>INCT da Flora e dos Fungos: </a:t>
            </a:r>
          </a:p>
          <a:p>
            <a:pPr lvl="1">
              <a:spcBef>
                <a:spcPts val="600"/>
              </a:spcBef>
            </a:pPr>
            <a:r>
              <a:rPr lang="pt-BR" sz="2600" dirty="0" smtClean="0"/>
              <a:t>7,1 milhões  </a:t>
            </a:r>
          </a:p>
          <a:p>
            <a:pPr lvl="1">
              <a:spcBef>
                <a:spcPts val="600"/>
              </a:spcBef>
            </a:pPr>
            <a:r>
              <a:rPr lang="pt-BR" sz="2600" dirty="0">
                <a:solidFill>
                  <a:srgbClr val="FF0000"/>
                </a:solidFill>
              </a:rPr>
              <a:t>Top 10</a:t>
            </a:r>
            <a:r>
              <a:rPr lang="pt-BR" sz="2600" dirty="0" smtClean="0">
                <a:solidFill>
                  <a:srgbClr val="FF0000"/>
                </a:solidFill>
              </a:rPr>
              <a:t>!</a:t>
            </a:r>
            <a:endParaRPr lang="pt-BR" sz="2600" dirty="0"/>
          </a:p>
        </p:txBody>
      </p:sp>
    </p:spTree>
    <p:extLst>
      <p:ext uri="{BB962C8B-B14F-4D97-AF65-F5344CB8AC3E}">
        <p14:creationId xmlns:p14="http://schemas.microsoft.com/office/powerpoint/2010/main" val="185329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89125" y="139765"/>
            <a:ext cx="10515600" cy="686435"/>
          </a:xfrm>
        </p:spPr>
        <p:txBody>
          <a:bodyPr/>
          <a:lstStyle/>
          <a:p>
            <a:r>
              <a:rPr lang="pt-BR" dirty="0" smtClean="0"/>
              <a:t>Parceria RNP (infraestrutura)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235772" y="1128208"/>
            <a:ext cx="5817787" cy="1882589"/>
          </a:xfrm>
        </p:spPr>
        <p:txBody>
          <a:bodyPr>
            <a:normAutofit/>
          </a:bodyPr>
          <a:lstStyle/>
          <a:p>
            <a:r>
              <a:rPr lang="pt-BR" dirty="0" smtClean="0"/>
              <a:t>Uso do Centro de Dados Compartilhados da RNP em Recife</a:t>
            </a:r>
          </a:p>
          <a:p>
            <a:pPr lvl="1"/>
            <a:r>
              <a:rPr lang="pt-BR" dirty="0" smtClean="0"/>
              <a:t>serviços em nuvem de armazenamento e processamento (flexível e escalável)</a:t>
            </a:r>
          </a:p>
          <a:p>
            <a:pPr lvl="1"/>
            <a:endParaRPr lang="pt-BR" dirty="0" smtClean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4582" y="2953609"/>
            <a:ext cx="4930588" cy="3422777"/>
          </a:xfrm>
          <a:prstGeom prst="rect">
            <a:avLst/>
          </a:prstGeom>
          <a:ln>
            <a:noFill/>
          </a:ln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8844" y="2878063"/>
            <a:ext cx="2578249" cy="357386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6368252" y="927005"/>
            <a:ext cx="623943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dirty="0" err="1"/>
              <a:t>Redecomep</a:t>
            </a:r>
            <a:r>
              <a:rPr lang="pt-BR" sz="2800" dirty="0"/>
              <a:t> </a:t>
            </a:r>
            <a:r>
              <a:rPr lang="pt-BR" sz="2800" dirty="0" smtClean="0"/>
              <a:t>RNP - </a:t>
            </a:r>
            <a:r>
              <a:rPr lang="pt-BR" sz="2400" dirty="0" smtClean="0"/>
              <a:t>Redes </a:t>
            </a:r>
            <a:r>
              <a:rPr lang="pt-BR" sz="2400" dirty="0"/>
              <a:t>Comunitárias </a:t>
            </a:r>
            <a:r>
              <a:rPr lang="pt-BR" sz="2400" dirty="0" smtClean="0"/>
              <a:t>de Educação </a:t>
            </a:r>
            <a:r>
              <a:rPr lang="pt-BR" sz="2400" dirty="0"/>
              <a:t>e </a:t>
            </a:r>
            <a:r>
              <a:rPr lang="pt-BR" sz="2400" dirty="0" smtClean="0"/>
              <a:t>Pesquisa</a:t>
            </a:r>
            <a:endParaRPr lang="pt-BR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/>
              <a:t>Rede de alta </a:t>
            </a:r>
            <a:r>
              <a:rPr lang="pt-BR" sz="2400" dirty="0" smtClean="0"/>
              <a:t>velocidade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t-BR" sz="2400" dirty="0" smtClean="0"/>
              <a:t>Ferramentas </a:t>
            </a:r>
            <a:r>
              <a:rPr lang="pt-BR" sz="2400" dirty="0"/>
              <a:t>de </a:t>
            </a:r>
            <a:r>
              <a:rPr lang="pt-BR" sz="2400" dirty="0" smtClean="0"/>
              <a:t>teleconferência</a:t>
            </a:r>
            <a:endParaRPr lang="pt-BR" sz="2400" dirty="0"/>
          </a:p>
          <a:p>
            <a:endParaRPr lang="pt-BR" sz="2400" dirty="0"/>
          </a:p>
        </p:txBody>
      </p:sp>
      <p:cxnSp>
        <p:nvCxnSpPr>
          <p:cNvPr id="8" name="Conector de seta reta 7"/>
          <p:cNvCxnSpPr/>
          <p:nvPr/>
        </p:nvCxnSpPr>
        <p:spPr>
          <a:xfrm>
            <a:off x="9583838" y="4116795"/>
            <a:ext cx="335666" cy="381964"/>
          </a:xfrm>
          <a:prstGeom prst="straightConnector1">
            <a:avLst/>
          </a:prstGeom>
          <a:ln>
            <a:solidFill>
              <a:srgbClr val="FF0000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9684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38941" y="741779"/>
            <a:ext cx="8936593" cy="1754842"/>
          </a:xfrm>
        </p:spPr>
        <p:txBody>
          <a:bodyPr>
            <a:normAutofit/>
          </a:bodyPr>
          <a:lstStyle/>
          <a:p>
            <a:r>
              <a:rPr lang="pt-BR" dirty="0" smtClean="0"/>
              <a:t>A rede social é um componente essencial da </a:t>
            </a:r>
            <a:r>
              <a:rPr lang="pt-BR" i="1" dirty="0" smtClean="0"/>
              <a:t>e</a:t>
            </a:r>
            <a:r>
              <a:rPr lang="pt-BR" dirty="0" smtClean="0"/>
              <a:t>-</a:t>
            </a:r>
            <a:r>
              <a:rPr lang="pt-BR" smtClean="0"/>
              <a:t>infrastrutura</a:t>
            </a:r>
            <a:endParaRPr lang="pt-BR" dirty="0" smtClean="0"/>
          </a:p>
          <a:p>
            <a:r>
              <a:rPr lang="pt-BR" dirty="0" smtClean="0"/>
              <a:t>Interação entre provedores de dados, usuários e equipes de gestão da informação é o centro de inovação</a:t>
            </a: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330218714"/>
              </p:ext>
            </p:extLst>
          </p:nvPr>
        </p:nvGraphicFramePr>
        <p:xfrm>
          <a:off x="1314147" y="2496621"/>
          <a:ext cx="8624983" cy="45568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8111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2"/>
          <a:srcRect l="10040" t="13882" r="14052" b="7424"/>
          <a:stretch/>
        </p:blipFill>
        <p:spPr>
          <a:xfrm>
            <a:off x="6046860" y="644674"/>
            <a:ext cx="2684769" cy="1893907"/>
          </a:xfrm>
          <a:prstGeom prst="rect">
            <a:avLst/>
          </a:prstGeom>
        </p:spPr>
      </p:pic>
      <p:grpSp>
        <p:nvGrpSpPr>
          <p:cNvPr id="3" name="Group 111"/>
          <p:cNvGrpSpPr/>
          <p:nvPr/>
        </p:nvGrpSpPr>
        <p:grpSpPr>
          <a:xfrm>
            <a:off x="2239618" y="1451114"/>
            <a:ext cx="5266304" cy="5233702"/>
            <a:chOff x="3509785" y="1308810"/>
            <a:chExt cx="5307785" cy="5243410"/>
          </a:xfrm>
          <a:solidFill>
            <a:schemeClr val="bg1">
              <a:lumMod val="85000"/>
            </a:schemeClr>
          </a:solidFill>
        </p:grpSpPr>
        <p:sp>
          <p:nvSpPr>
            <p:cNvPr id="4" name="Oval 112"/>
            <p:cNvSpPr/>
            <p:nvPr/>
          </p:nvSpPr>
          <p:spPr>
            <a:xfrm>
              <a:off x="8378712" y="6502835"/>
              <a:ext cx="48370" cy="45084"/>
            </a:xfrm>
            <a:prstGeom prst="ellipse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EFE2B"/>
                </a:solidFill>
              </a:endParaRPr>
            </a:p>
          </p:txBody>
        </p:sp>
        <p:sp>
          <p:nvSpPr>
            <p:cNvPr id="5" name="Oval 113"/>
            <p:cNvSpPr/>
            <p:nvPr/>
          </p:nvSpPr>
          <p:spPr>
            <a:xfrm>
              <a:off x="8223218" y="6502835"/>
              <a:ext cx="48370" cy="45084"/>
            </a:xfrm>
            <a:prstGeom prst="ellipse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EFE2B"/>
                </a:solidFill>
              </a:endParaRPr>
            </a:p>
          </p:txBody>
        </p:sp>
        <p:sp>
          <p:nvSpPr>
            <p:cNvPr id="6" name="Oval 115"/>
            <p:cNvSpPr/>
            <p:nvPr/>
          </p:nvSpPr>
          <p:spPr>
            <a:xfrm>
              <a:off x="8143923" y="6502835"/>
              <a:ext cx="48370" cy="45084"/>
            </a:xfrm>
            <a:prstGeom prst="ellipse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EFE2B"/>
                </a:solidFill>
              </a:endParaRPr>
            </a:p>
          </p:txBody>
        </p:sp>
        <p:sp>
          <p:nvSpPr>
            <p:cNvPr id="7" name="Oval 116"/>
            <p:cNvSpPr/>
            <p:nvPr/>
          </p:nvSpPr>
          <p:spPr>
            <a:xfrm>
              <a:off x="8293239" y="6502835"/>
              <a:ext cx="48370" cy="45084"/>
            </a:xfrm>
            <a:prstGeom prst="ellipse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EFE2B"/>
                </a:solidFill>
              </a:endParaRPr>
            </a:p>
          </p:txBody>
        </p:sp>
        <p:sp>
          <p:nvSpPr>
            <p:cNvPr id="8" name="Oval 117"/>
            <p:cNvSpPr/>
            <p:nvPr/>
          </p:nvSpPr>
          <p:spPr>
            <a:xfrm>
              <a:off x="8442555" y="6502835"/>
              <a:ext cx="48370" cy="45084"/>
            </a:xfrm>
            <a:prstGeom prst="ellipse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EFE2B"/>
                </a:solidFill>
              </a:endParaRPr>
            </a:p>
          </p:txBody>
        </p:sp>
        <p:sp>
          <p:nvSpPr>
            <p:cNvPr id="9" name="Oval 118"/>
            <p:cNvSpPr/>
            <p:nvPr/>
          </p:nvSpPr>
          <p:spPr>
            <a:xfrm>
              <a:off x="8591871" y="6502835"/>
              <a:ext cx="48370" cy="45084"/>
            </a:xfrm>
            <a:prstGeom prst="ellipse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EFE2B"/>
                </a:solidFill>
              </a:endParaRPr>
            </a:p>
          </p:txBody>
        </p:sp>
        <p:sp>
          <p:nvSpPr>
            <p:cNvPr id="10" name="Oval 119"/>
            <p:cNvSpPr/>
            <p:nvPr/>
          </p:nvSpPr>
          <p:spPr>
            <a:xfrm>
              <a:off x="8512580" y="6502835"/>
              <a:ext cx="48370" cy="45084"/>
            </a:xfrm>
            <a:prstGeom prst="ellipse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EFE2B"/>
                </a:solidFill>
              </a:endParaRPr>
            </a:p>
          </p:txBody>
        </p:sp>
        <p:cxnSp>
          <p:nvCxnSpPr>
            <p:cNvPr id="11" name="Straight Connector 120"/>
            <p:cNvCxnSpPr>
              <a:stCxn id="18" idx="3"/>
              <a:endCxn id="4" idx="0"/>
            </p:cNvCxnSpPr>
            <p:nvPr/>
          </p:nvCxnSpPr>
          <p:spPr>
            <a:xfrm>
              <a:off x="8271558" y="5792160"/>
              <a:ext cx="131339" cy="710675"/>
            </a:xfrm>
            <a:prstGeom prst="line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21"/>
            <p:cNvCxnSpPr>
              <a:stCxn id="47" idx="2"/>
              <a:endCxn id="6" idx="0"/>
            </p:cNvCxnSpPr>
            <p:nvPr/>
          </p:nvCxnSpPr>
          <p:spPr>
            <a:xfrm flipH="1">
              <a:off x="8168108" y="5886326"/>
              <a:ext cx="120153" cy="616509"/>
            </a:xfrm>
            <a:prstGeom prst="line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2"/>
            <p:cNvCxnSpPr>
              <a:stCxn id="47" idx="2"/>
              <a:endCxn id="5" idx="4"/>
            </p:cNvCxnSpPr>
            <p:nvPr/>
          </p:nvCxnSpPr>
          <p:spPr>
            <a:xfrm flipH="1">
              <a:off x="8247403" y="5886326"/>
              <a:ext cx="40858" cy="661593"/>
            </a:xfrm>
            <a:prstGeom prst="line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3"/>
            <p:cNvCxnSpPr>
              <a:stCxn id="18" idx="3"/>
              <a:endCxn id="7" idx="0"/>
            </p:cNvCxnSpPr>
            <p:nvPr/>
          </p:nvCxnSpPr>
          <p:spPr>
            <a:xfrm>
              <a:off x="8271558" y="5792160"/>
              <a:ext cx="45866" cy="710675"/>
            </a:xfrm>
            <a:prstGeom prst="line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24"/>
            <p:cNvCxnSpPr>
              <a:stCxn id="18" idx="1"/>
              <a:endCxn id="8" idx="0"/>
            </p:cNvCxnSpPr>
            <p:nvPr/>
          </p:nvCxnSpPr>
          <p:spPr>
            <a:xfrm>
              <a:off x="8271558" y="5784819"/>
              <a:ext cx="195182" cy="718016"/>
            </a:xfrm>
            <a:prstGeom prst="line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25"/>
            <p:cNvCxnSpPr>
              <a:stCxn id="18" idx="0"/>
              <a:endCxn id="10" idx="0"/>
            </p:cNvCxnSpPr>
            <p:nvPr/>
          </p:nvCxnSpPr>
          <p:spPr>
            <a:xfrm>
              <a:off x="8278052" y="5783298"/>
              <a:ext cx="258713" cy="719537"/>
            </a:xfrm>
            <a:prstGeom prst="line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26"/>
            <p:cNvCxnSpPr>
              <a:stCxn id="18" idx="1"/>
              <a:endCxn id="9" idx="0"/>
            </p:cNvCxnSpPr>
            <p:nvPr/>
          </p:nvCxnSpPr>
          <p:spPr>
            <a:xfrm>
              <a:off x="8271558" y="5784819"/>
              <a:ext cx="344498" cy="718016"/>
            </a:xfrm>
            <a:prstGeom prst="line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27"/>
            <p:cNvSpPr/>
            <p:nvPr/>
          </p:nvSpPr>
          <p:spPr>
            <a:xfrm>
              <a:off x="8268868" y="5783298"/>
              <a:ext cx="18368" cy="10383"/>
            </a:xfrm>
            <a:prstGeom prst="ellipse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EFE2B"/>
                </a:solidFill>
              </a:endParaRPr>
            </a:p>
          </p:txBody>
        </p:sp>
        <p:sp>
          <p:nvSpPr>
            <p:cNvPr id="19" name="Oval 128"/>
            <p:cNvSpPr/>
            <p:nvPr/>
          </p:nvSpPr>
          <p:spPr>
            <a:xfrm rot="10800000">
              <a:off x="8588810" y="4944483"/>
              <a:ext cx="48370" cy="45084"/>
            </a:xfrm>
            <a:prstGeom prst="ellipse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EFE2B"/>
                </a:solidFill>
              </a:endParaRPr>
            </a:p>
          </p:txBody>
        </p:sp>
        <p:sp>
          <p:nvSpPr>
            <p:cNvPr id="20" name="Oval 129"/>
            <p:cNvSpPr/>
            <p:nvPr/>
          </p:nvSpPr>
          <p:spPr>
            <a:xfrm rot="10800000">
              <a:off x="8140862" y="4944483"/>
              <a:ext cx="48370" cy="45084"/>
            </a:xfrm>
            <a:prstGeom prst="ellipse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EFE2B"/>
                </a:solidFill>
              </a:endParaRPr>
            </a:p>
          </p:txBody>
        </p:sp>
        <p:cxnSp>
          <p:nvCxnSpPr>
            <p:cNvPr id="21" name="Straight Connector 130"/>
            <p:cNvCxnSpPr>
              <a:endCxn id="20" idx="0"/>
            </p:cNvCxnSpPr>
            <p:nvPr/>
          </p:nvCxnSpPr>
          <p:spPr>
            <a:xfrm flipH="1" flipV="1">
              <a:off x="8165047" y="4989567"/>
              <a:ext cx="115868" cy="834696"/>
            </a:xfrm>
            <a:prstGeom prst="line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31"/>
            <p:cNvCxnSpPr>
              <a:endCxn id="46" idx="2"/>
            </p:cNvCxnSpPr>
            <p:nvPr/>
          </p:nvCxnSpPr>
          <p:spPr>
            <a:xfrm flipV="1">
              <a:off x="8276216" y="2233598"/>
              <a:ext cx="398563" cy="3597107"/>
            </a:xfrm>
            <a:prstGeom prst="line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32"/>
            <p:cNvCxnSpPr>
              <a:endCxn id="19" idx="0"/>
            </p:cNvCxnSpPr>
            <p:nvPr/>
          </p:nvCxnSpPr>
          <p:spPr>
            <a:xfrm flipV="1">
              <a:off x="8279076" y="4989567"/>
              <a:ext cx="333919" cy="857385"/>
            </a:xfrm>
            <a:prstGeom prst="line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Oval 133"/>
            <p:cNvSpPr/>
            <p:nvPr/>
          </p:nvSpPr>
          <p:spPr>
            <a:xfrm rot="10800000">
              <a:off x="8269891" y="5840658"/>
              <a:ext cx="18368" cy="12585"/>
            </a:xfrm>
            <a:prstGeom prst="ellipse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EFE2B"/>
                </a:solidFill>
              </a:endParaRPr>
            </a:p>
          </p:txBody>
        </p:sp>
        <p:cxnSp>
          <p:nvCxnSpPr>
            <p:cNvPr id="25" name="Straight Connector 134"/>
            <p:cNvCxnSpPr>
              <a:stCxn id="48" idx="2"/>
              <a:endCxn id="87" idx="0"/>
            </p:cNvCxnSpPr>
            <p:nvPr/>
          </p:nvCxnSpPr>
          <p:spPr>
            <a:xfrm flipH="1">
              <a:off x="4397529" y="3904454"/>
              <a:ext cx="2928615" cy="1064189"/>
            </a:xfrm>
            <a:prstGeom prst="line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6" name="Group 303"/>
            <p:cNvGrpSpPr/>
            <p:nvPr/>
          </p:nvGrpSpPr>
          <p:grpSpPr>
            <a:xfrm>
              <a:off x="5002950" y="3904454"/>
              <a:ext cx="2297956" cy="2644966"/>
              <a:chOff x="2310294" y="-1586438"/>
              <a:chExt cx="6326460" cy="8046782"/>
            </a:xfrm>
            <a:grpFill/>
          </p:grpSpPr>
          <p:grpSp>
            <p:nvGrpSpPr>
              <p:cNvPr id="179" name="Group 105"/>
              <p:cNvGrpSpPr/>
              <p:nvPr/>
            </p:nvGrpSpPr>
            <p:grpSpPr>
              <a:xfrm>
                <a:off x="2310294" y="-1586438"/>
                <a:ext cx="6326460" cy="8046782"/>
                <a:chOff x="3914215" y="-2272377"/>
                <a:chExt cx="6326460" cy="8046782"/>
              </a:xfrm>
              <a:grpFill/>
            </p:grpSpPr>
            <p:sp>
              <p:nvSpPr>
                <p:cNvPr id="181" name="Oval 290"/>
                <p:cNvSpPr/>
                <p:nvPr/>
              </p:nvSpPr>
              <p:spPr>
                <a:xfrm>
                  <a:off x="3914215" y="5637245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sp>
              <p:nvSpPr>
                <p:cNvPr id="182" name="Oval 291"/>
                <p:cNvSpPr/>
                <p:nvPr/>
              </p:nvSpPr>
              <p:spPr>
                <a:xfrm>
                  <a:off x="4119755" y="5637245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sp>
              <p:nvSpPr>
                <p:cNvPr id="183" name="Oval 393"/>
                <p:cNvSpPr/>
                <p:nvPr/>
              </p:nvSpPr>
              <p:spPr>
                <a:xfrm>
                  <a:off x="4325295" y="5637245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sp>
              <p:nvSpPr>
                <p:cNvPr id="184" name="Oval 394"/>
                <p:cNvSpPr/>
                <p:nvPr/>
              </p:nvSpPr>
              <p:spPr>
                <a:xfrm>
                  <a:off x="4530835" y="5637245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sp>
              <p:nvSpPr>
                <p:cNvPr id="185" name="Oval 395"/>
                <p:cNvSpPr/>
                <p:nvPr/>
              </p:nvSpPr>
              <p:spPr>
                <a:xfrm>
                  <a:off x="4736375" y="5637245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sp>
              <p:nvSpPr>
                <p:cNvPr id="186" name="Oval 396"/>
                <p:cNvSpPr/>
                <p:nvPr/>
              </p:nvSpPr>
              <p:spPr>
                <a:xfrm>
                  <a:off x="4941916" y="5637245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sp>
              <p:nvSpPr>
                <p:cNvPr id="187" name="Oval 397"/>
                <p:cNvSpPr/>
                <p:nvPr/>
              </p:nvSpPr>
              <p:spPr>
                <a:xfrm>
                  <a:off x="5147456" y="5637245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sp>
              <p:nvSpPr>
                <p:cNvPr id="188" name="Oval 398"/>
                <p:cNvSpPr/>
                <p:nvPr/>
              </p:nvSpPr>
              <p:spPr>
                <a:xfrm>
                  <a:off x="5352996" y="5637245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sp>
              <p:nvSpPr>
                <p:cNvPr id="189" name="Oval 399"/>
                <p:cNvSpPr/>
                <p:nvPr/>
              </p:nvSpPr>
              <p:spPr>
                <a:xfrm>
                  <a:off x="5558536" y="5637245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sp>
              <p:nvSpPr>
                <p:cNvPr id="190" name="Oval 400"/>
                <p:cNvSpPr/>
                <p:nvPr/>
              </p:nvSpPr>
              <p:spPr>
                <a:xfrm>
                  <a:off x="5764076" y="5637245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sp>
              <p:nvSpPr>
                <p:cNvPr id="191" name="Oval 401"/>
                <p:cNvSpPr/>
                <p:nvPr/>
              </p:nvSpPr>
              <p:spPr>
                <a:xfrm>
                  <a:off x="5969616" y="5637245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sp>
              <p:nvSpPr>
                <p:cNvPr id="192" name="Oval 402"/>
                <p:cNvSpPr/>
                <p:nvPr/>
              </p:nvSpPr>
              <p:spPr>
                <a:xfrm>
                  <a:off x="6175156" y="5637245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sp>
              <p:nvSpPr>
                <p:cNvPr id="193" name="Oval 403"/>
                <p:cNvSpPr/>
                <p:nvPr/>
              </p:nvSpPr>
              <p:spPr>
                <a:xfrm>
                  <a:off x="6380696" y="5637245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sp>
              <p:nvSpPr>
                <p:cNvPr id="194" name="Oval 404"/>
                <p:cNvSpPr/>
                <p:nvPr/>
              </p:nvSpPr>
              <p:spPr>
                <a:xfrm>
                  <a:off x="6586236" y="5637245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sp>
              <p:nvSpPr>
                <p:cNvPr id="195" name="Oval 405"/>
                <p:cNvSpPr/>
                <p:nvPr/>
              </p:nvSpPr>
              <p:spPr>
                <a:xfrm>
                  <a:off x="6791776" y="5637245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sp>
              <p:nvSpPr>
                <p:cNvPr id="196" name="Oval 406"/>
                <p:cNvSpPr/>
                <p:nvPr/>
              </p:nvSpPr>
              <p:spPr>
                <a:xfrm>
                  <a:off x="6997317" y="5637245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sp>
              <p:nvSpPr>
                <p:cNvPr id="197" name="Oval 407"/>
                <p:cNvSpPr/>
                <p:nvPr/>
              </p:nvSpPr>
              <p:spPr>
                <a:xfrm>
                  <a:off x="7202857" y="5637245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sp>
              <p:nvSpPr>
                <p:cNvPr id="198" name="Oval 408"/>
                <p:cNvSpPr/>
                <p:nvPr/>
              </p:nvSpPr>
              <p:spPr>
                <a:xfrm>
                  <a:off x="7408397" y="5637245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sp>
              <p:nvSpPr>
                <p:cNvPr id="199" name="Oval 409"/>
                <p:cNvSpPr/>
                <p:nvPr/>
              </p:nvSpPr>
              <p:spPr>
                <a:xfrm>
                  <a:off x="7613937" y="5637245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sp>
              <p:nvSpPr>
                <p:cNvPr id="200" name="Oval 410"/>
                <p:cNvSpPr/>
                <p:nvPr/>
              </p:nvSpPr>
              <p:spPr>
                <a:xfrm>
                  <a:off x="7819477" y="5637245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sp>
              <p:nvSpPr>
                <p:cNvPr id="201" name="Oval 411"/>
                <p:cNvSpPr/>
                <p:nvPr/>
              </p:nvSpPr>
              <p:spPr>
                <a:xfrm>
                  <a:off x="8025017" y="5637245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 sz="1400" b="1">
                    <a:solidFill>
                      <a:srgbClr val="0EFE2B"/>
                    </a:solidFill>
                  </a:endParaRPr>
                </a:p>
              </p:txBody>
            </p:sp>
            <p:sp>
              <p:nvSpPr>
                <p:cNvPr id="202" name="Oval 412"/>
                <p:cNvSpPr/>
                <p:nvPr/>
              </p:nvSpPr>
              <p:spPr>
                <a:xfrm>
                  <a:off x="8230557" y="5637245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sp>
              <p:nvSpPr>
                <p:cNvPr id="203" name="Oval 413"/>
                <p:cNvSpPr/>
                <p:nvPr/>
              </p:nvSpPr>
              <p:spPr>
                <a:xfrm>
                  <a:off x="8436097" y="5637245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sp>
              <p:nvSpPr>
                <p:cNvPr id="204" name="Oval 414"/>
                <p:cNvSpPr/>
                <p:nvPr/>
              </p:nvSpPr>
              <p:spPr>
                <a:xfrm>
                  <a:off x="8641639" y="5637245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cxnSp>
              <p:nvCxnSpPr>
                <p:cNvPr id="205" name="Straight Connector 415"/>
                <p:cNvCxnSpPr>
                  <a:stCxn id="227" idx="1"/>
                </p:cNvCxnSpPr>
                <p:nvPr/>
              </p:nvCxnSpPr>
              <p:spPr>
                <a:xfrm rot="16200000" flipH="1" flipV="1">
                  <a:off x="4570701" y="3886936"/>
                  <a:ext cx="2163228" cy="1337388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" name="Straight Connector 416"/>
                <p:cNvCxnSpPr>
                  <a:stCxn id="227" idx="1"/>
                  <a:endCxn id="185" idx="0"/>
                </p:cNvCxnSpPr>
                <p:nvPr/>
              </p:nvCxnSpPr>
              <p:spPr>
                <a:xfrm flipH="1">
                  <a:off x="4802959" y="3474017"/>
                  <a:ext cx="1518050" cy="2163228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" name="Straight Connector 417"/>
                <p:cNvCxnSpPr>
                  <a:stCxn id="227" idx="3"/>
                  <a:endCxn id="187" idx="0"/>
                </p:cNvCxnSpPr>
                <p:nvPr/>
              </p:nvCxnSpPr>
              <p:spPr>
                <a:xfrm flipH="1">
                  <a:off x="5214040" y="3496352"/>
                  <a:ext cx="1106969" cy="2140893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8" name="Straight Connector 418"/>
                <p:cNvCxnSpPr>
                  <a:endCxn id="191" idx="0"/>
                </p:cNvCxnSpPr>
                <p:nvPr/>
              </p:nvCxnSpPr>
              <p:spPr>
                <a:xfrm flipH="1">
                  <a:off x="6036200" y="3525968"/>
                  <a:ext cx="263698" cy="2111277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" name="Straight Connector 419"/>
                <p:cNvCxnSpPr>
                  <a:endCxn id="189" idx="0"/>
                </p:cNvCxnSpPr>
                <p:nvPr/>
              </p:nvCxnSpPr>
              <p:spPr>
                <a:xfrm flipH="1">
                  <a:off x="5625120" y="3488272"/>
                  <a:ext cx="693320" cy="2148973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" name="Straight Connector 420"/>
                <p:cNvCxnSpPr>
                  <a:endCxn id="192" idx="0"/>
                </p:cNvCxnSpPr>
                <p:nvPr/>
              </p:nvCxnSpPr>
              <p:spPr>
                <a:xfrm flipH="1">
                  <a:off x="6241740" y="3525968"/>
                  <a:ext cx="81976" cy="2111277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" name="Straight Connector 421"/>
                <p:cNvCxnSpPr>
                  <a:stCxn id="227" idx="3"/>
                  <a:endCxn id="193" idx="0"/>
                </p:cNvCxnSpPr>
                <p:nvPr/>
              </p:nvCxnSpPr>
              <p:spPr>
                <a:xfrm>
                  <a:off x="6321009" y="3496352"/>
                  <a:ext cx="126271" cy="2140893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2" name="Straight Connector 422"/>
                <p:cNvCxnSpPr>
                  <a:endCxn id="194" idx="0"/>
                </p:cNvCxnSpPr>
                <p:nvPr/>
              </p:nvCxnSpPr>
              <p:spPr>
                <a:xfrm>
                  <a:off x="6333828" y="3542132"/>
                  <a:ext cx="318992" cy="2095113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" name="Straight Connector 423"/>
                <p:cNvCxnSpPr>
                  <a:stCxn id="227" idx="1"/>
                  <a:endCxn id="195" idx="0"/>
                </p:cNvCxnSpPr>
                <p:nvPr/>
              </p:nvCxnSpPr>
              <p:spPr>
                <a:xfrm>
                  <a:off x="6321009" y="3474017"/>
                  <a:ext cx="537351" cy="2163228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" name="Straight Connector 424"/>
                <p:cNvCxnSpPr>
                  <a:stCxn id="227" idx="4"/>
                  <a:endCxn id="198" idx="0"/>
                </p:cNvCxnSpPr>
                <p:nvPr/>
              </p:nvCxnSpPr>
              <p:spPr>
                <a:xfrm>
                  <a:off x="6338888" y="3500978"/>
                  <a:ext cx="1136093" cy="2136267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5" name="Straight Connector 425"/>
                <p:cNvCxnSpPr>
                  <a:stCxn id="227" idx="0"/>
                  <a:endCxn id="199" idx="0"/>
                </p:cNvCxnSpPr>
                <p:nvPr/>
              </p:nvCxnSpPr>
              <p:spPr>
                <a:xfrm>
                  <a:off x="6338888" y="3469391"/>
                  <a:ext cx="1341633" cy="2167854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" name="Straight Connector 426"/>
                <p:cNvCxnSpPr>
                  <a:stCxn id="227" idx="1"/>
                  <a:endCxn id="197" idx="0"/>
                </p:cNvCxnSpPr>
                <p:nvPr/>
              </p:nvCxnSpPr>
              <p:spPr>
                <a:xfrm>
                  <a:off x="6321009" y="3474017"/>
                  <a:ext cx="948432" cy="2163228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" name="Straight Connector 427"/>
                <p:cNvCxnSpPr>
                  <a:stCxn id="227" idx="6"/>
                  <a:endCxn id="202" idx="0"/>
                </p:cNvCxnSpPr>
                <p:nvPr/>
              </p:nvCxnSpPr>
              <p:spPr>
                <a:xfrm>
                  <a:off x="6364173" y="3485185"/>
                  <a:ext cx="1932968" cy="2152060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428"/>
                <p:cNvCxnSpPr/>
                <p:nvPr/>
              </p:nvCxnSpPr>
              <p:spPr>
                <a:xfrm rot="5400000">
                  <a:off x="4298611" y="3555160"/>
                  <a:ext cx="2167857" cy="1996316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9" name="Straight Connector 429"/>
                <p:cNvCxnSpPr/>
                <p:nvPr/>
              </p:nvCxnSpPr>
              <p:spPr>
                <a:xfrm rot="5400000">
                  <a:off x="4219574" y="3479950"/>
                  <a:ext cx="2157979" cy="2136859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" name="Straight Connector 430"/>
                <p:cNvCxnSpPr>
                  <a:stCxn id="227" idx="2"/>
                  <a:endCxn id="181" idx="7"/>
                </p:cNvCxnSpPr>
                <p:nvPr/>
              </p:nvCxnSpPr>
              <p:spPr>
                <a:xfrm flipH="1">
                  <a:off x="4027880" y="3485185"/>
                  <a:ext cx="2285723" cy="2172147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" name="Straight Connector 431"/>
                <p:cNvCxnSpPr>
                  <a:endCxn id="190" idx="0"/>
                </p:cNvCxnSpPr>
                <p:nvPr/>
              </p:nvCxnSpPr>
              <p:spPr>
                <a:xfrm flipH="1">
                  <a:off x="5830660" y="3525968"/>
                  <a:ext cx="469238" cy="2111277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2" name="Straight Connector 432"/>
                <p:cNvCxnSpPr>
                  <a:stCxn id="227" idx="2"/>
                  <a:endCxn id="196" idx="0"/>
                </p:cNvCxnSpPr>
                <p:nvPr/>
              </p:nvCxnSpPr>
              <p:spPr>
                <a:xfrm>
                  <a:off x="6313603" y="3485185"/>
                  <a:ext cx="750298" cy="2152060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" name="Straight Connector 433"/>
                <p:cNvCxnSpPr>
                  <a:stCxn id="227" idx="6"/>
                  <a:endCxn id="203" idx="0"/>
                </p:cNvCxnSpPr>
                <p:nvPr/>
              </p:nvCxnSpPr>
              <p:spPr>
                <a:xfrm>
                  <a:off x="6364173" y="3485185"/>
                  <a:ext cx="2138508" cy="2152060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" name="Straight Connector 434"/>
                <p:cNvCxnSpPr>
                  <a:endCxn id="200" idx="0"/>
                </p:cNvCxnSpPr>
                <p:nvPr/>
              </p:nvCxnSpPr>
              <p:spPr>
                <a:xfrm>
                  <a:off x="6356880" y="3469390"/>
                  <a:ext cx="1529181" cy="2167855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" name="Straight Connector 435"/>
                <p:cNvCxnSpPr>
                  <a:endCxn id="184" idx="0"/>
                </p:cNvCxnSpPr>
                <p:nvPr/>
              </p:nvCxnSpPr>
              <p:spPr>
                <a:xfrm flipH="1">
                  <a:off x="4597419" y="3474017"/>
                  <a:ext cx="1744286" cy="2163228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6" name="Straight Connector 436"/>
                <p:cNvCxnSpPr>
                  <a:stCxn id="227" idx="1"/>
                  <a:endCxn id="188" idx="0"/>
                </p:cNvCxnSpPr>
                <p:nvPr/>
              </p:nvCxnSpPr>
              <p:spPr>
                <a:xfrm flipH="1">
                  <a:off x="5419580" y="3474017"/>
                  <a:ext cx="901429" cy="2163228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7" name="Oval 437"/>
                <p:cNvSpPr/>
                <p:nvPr/>
              </p:nvSpPr>
              <p:spPr>
                <a:xfrm>
                  <a:off x="6313603" y="3469391"/>
                  <a:ext cx="50570" cy="31587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cxnSp>
              <p:nvCxnSpPr>
                <p:cNvPr id="228" name="Straight Connector 438"/>
                <p:cNvCxnSpPr>
                  <a:stCxn id="227" idx="6"/>
                  <a:endCxn id="204" idx="0"/>
                </p:cNvCxnSpPr>
                <p:nvPr/>
              </p:nvCxnSpPr>
              <p:spPr>
                <a:xfrm>
                  <a:off x="6364173" y="3485185"/>
                  <a:ext cx="2344050" cy="2152060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9" name="Straight Connector 439"/>
                <p:cNvCxnSpPr>
                  <a:endCxn id="201" idx="0"/>
                </p:cNvCxnSpPr>
                <p:nvPr/>
              </p:nvCxnSpPr>
              <p:spPr>
                <a:xfrm>
                  <a:off x="6341705" y="3469390"/>
                  <a:ext cx="1749896" cy="2167855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0" name="Oval 440"/>
                <p:cNvSpPr/>
                <p:nvPr/>
              </p:nvSpPr>
              <p:spPr>
                <a:xfrm rot="10800000">
                  <a:off x="7605511" y="917463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sp>
              <p:nvSpPr>
                <p:cNvPr id="231" name="Oval 441"/>
                <p:cNvSpPr/>
                <p:nvPr/>
              </p:nvSpPr>
              <p:spPr>
                <a:xfrm rot="10800000">
                  <a:off x="7399971" y="917463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sp>
              <p:nvSpPr>
                <p:cNvPr id="232" name="Oval 442"/>
                <p:cNvSpPr/>
                <p:nvPr/>
              </p:nvSpPr>
              <p:spPr>
                <a:xfrm rot="10800000">
                  <a:off x="7194430" y="917463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sp>
              <p:nvSpPr>
                <p:cNvPr id="233" name="Oval 443"/>
                <p:cNvSpPr/>
                <p:nvPr/>
              </p:nvSpPr>
              <p:spPr>
                <a:xfrm rot="10800000">
                  <a:off x="6988890" y="917463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sp>
              <p:nvSpPr>
                <p:cNvPr id="234" name="Oval 444"/>
                <p:cNvSpPr/>
                <p:nvPr/>
              </p:nvSpPr>
              <p:spPr>
                <a:xfrm rot="10800000">
                  <a:off x="6783350" y="917463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sp>
              <p:nvSpPr>
                <p:cNvPr id="235" name="Oval 445"/>
                <p:cNvSpPr/>
                <p:nvPr/>
              </p:nvSpPr>
              <p:spPr>
                <a:xfrm rot="10800000">
                  <a:off x="6577810" y="917464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sp>
              <p:nvSpPr>
                <p:cNvPr id="236" name="Oval 446"/>
                <p:cNvSpPr/>
                <p:nvPr/>
              </p:nvSpPr>
              <p:spPr>
                <a:xfrm rot="10800000">
                  <a:off x="6372270" y="917464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sp>
              <p:nvSpPr>
                <p:cNvPr id="237" name="Oval 447"/>
                <p:cNvSpPr/>
                <p:nvPr/>
              </p:nvSpPr>
              <p:spPr>
                <a:xfrm rot="10800000">
                  <a:off x="6166730" y="917464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sp>
              <p:nvSpPr>
                <p:cNvPr id="238" name="Oval 448"/>
                <p:cNvSpPr/>
                <p:nvPr/>
              </p:nvSpPr>
              <p:spPr>
                <a:xfrm rot="10800000">
                  <a:off x="5961190" y="917463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sp>
              <p:nvSpPr>
                <p:cNvPr id="239" name="Oval 449"/>
                <p:cNvSpPr/>
                <p:nvPr/>
              </p:nvSpPr>
              <p:spPr>
                <a:xfrm rot="10800000">
                  <a:off x="5755650" y="917463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sp>
              <p:nvSpPr>
                <p:cNvPr id="240" name="Oval 450"/>
                <p:cNvSpPr/>
                <p:nvPr/>
              </p:nvSpPr>
              <p:spPr>
                <a:xfrm rot="10800000">
                  <a:off x="5550110" y="917463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sp>
              <p:nvSpPr>
                <p:cNvPr id="241" name="Oval 451"/>
                <p:cNvSpPr/>
                <p:nvPr/>
              </p:nvSpPr>
              <p:spPr>
                <a:xfrm rot="10800000">
                  <a:off x="5344569" y="917463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sp>
              <p:nvSpPr>
                <p:cNvPr id="242" name="Oval 452"/>
                <p:cNvSpPr/>
                <p:nvPr/>
              </p:nvSpPr>
              <p:spPr>
                <a:xfrm rot="10800000">
                  <a:off x="5139029" y="917463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sp>
              <p:nvSpPr>
                <p:cNvPr id="243" name="Oval 453"/>
                <p:cNvSpPr/>
                <p:nvPr/>
              </p:nvSpPr>
              <p:spPr>
                <a:xfrm rot="10800000">
                  <a:off x="4933489" y="917463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sp>
              <p:nvSpPr>
                <p:cNvPr id="244" name="Oval 454"/>
                <p:cNvSpPr/>
                <p:nvPr/>
              </p:nvSpPr>
              <p:spPr>
                <a:xfrm rot="10800000">
                  <a:off x="4727949" y="917463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sp>
              <p:nvSpPr>
                <p:cNvPr id="245" name="Oval 455"/>
                <p:cNvSpPr/>
                <p:nvPr/>
              </p:nvSpPr>
              <p:spPr>
                <a:xfrm rot="10800000">
                  <a:off x="4522409" y="917463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sp>
              <p:nvSpPr>
                <p:cNvPr id="246" name="Oval 456"/>
                <p:cNvSpPr/>
                <p:nvPr/>
              </p:nvSpPr>
              <p:spPr>
                <a:xfrm rot="10800000">
                  <a:off x="4316869" y="917463"/>
                  <a:ext cx="133167" cy="137160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cxnSp>
              <p:nvCxnSpPr>
                <p:cNvPr id="247" name="Straight Connector 457"/>
                <p:cNvCxnSpPr>
                  <a:stCxn id="265" idx="1"/>
                </p:cNvCxnSpPr>
                <p:nvPr/>
              </p:nvCxnSpPr>
              <p:spPr>
                <a:xfrm rot="5400000" flipH="1" flipV="1">
                  <a:off x="5717301" y="1696907"/>
                  <a:ext cx="2621954" cy="1337388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" name="Straight Connector 458"/>
                <p:cNvCxnSpPr>
                  <a:stCxn id="265" idx="1"/>
                </p:cNvCxnSpPr>
                <p:nvPr/>
              </p:nvCxnSpPr>
              <p:spPr>
                <a:xfrm flipV="1">
                  <a:off x="6359586" y="-2272377"/>
                  <a:ext cx="3881089" cy="5948955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" name="Straight Connector 459"/>
                <p:cNvCxnSpPr>
                  <a:stCxn id="265" idx="3"/>
                  <a:endCxn id="231" idx="0"/>
                </p:cNvCxnSpPr>
                <p:nvPr/>
              </p:nvCxnSpPr>
              <p:spPr>
                <a:xfrm flipV="1">
                  <a:off x="6359583" y="1054623"/>
                  <a:ext cx="1106971" cy="2594882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0" name="Straight Connector 460"/>
                <p:cNvCxnSpPr>
                  <a:stCxn id="265" idx="4"/>
                  <a:endCxn id="235" idx="0"/>
                </p:cNvCxnSpPr>
                <p:nvPr/>
              </p:nvCxnSpPr>
              <p:spPr>
                <a:xfrm flipV="1">
                  <a:off x="6341704" y="1054624"/>
                  <a:ext cx="302689" cy="2589274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1" name="Straight Connector 461"/>
                <p:cNvCxnSpPr>
                  <a:stCxn id="265" idx="3"/>
                  <a:endCxn id="233" idx="0"/>
                </p:cNvCxnSpPr>
                <p:nvPr/>
              </p:nvCxnSpPr>
              <p:spPr>
                <a:xfrm flipV="1">
                  <a:off x="6359583" y="1054623"/>
                  <a:ext cx="695890" cy="2594882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" name="Straight Connector 462"/>
                <p:cNvCxnSpPr>
                  <a:endCxn id="236" idx="0"/>
                </p:cNvCxnSpPr>
                <p:nvPr/>
              </p:nvCxnSpPr>
              <p:spPr>
                <a:xfrm flipV="1">
                  <a:off x="6356878" y="1054624"/>
                  <a:ext cx="81975" cy="2558987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3" name="Straight Connector 463"/>
                <p:cNvCxnSpPr>
                  <a:stCxn id="265" idx="3"/>
                  <a:endCxn id="237" idx="0"/>
                </p:cNvCxnSpPr>
                <p:nvPr/>
              </p:nvCxnSpPr>
              <p:spPr>
                <a:xfrm flipH="1" flipV="1">
                  <a:off x="6233313" y="1054624"/>
                  <a:ext cx="126270" cy="2594881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4" name="Straight Connector 464"/>
                <p:cNvCxnSpPr>
                  <a:endCxn id="238" idx="0"/>
                </p:cNvCxnSpPr>
                <p:nvPr/>
              </p:nvCxnSpPr>
              <p:spPr>
                <a:xfrm flipH="1" flipV="1">
                  <a:off x="6027773" y="1054623"/>
                  <a:ext cx="318994" cy="2539396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5" name="Straight Connector 465"/>
                <p:cNvCxnSpPr>
                  <a:stCxn id="265" idx="1"/>
                  <a:endCxn id="239" idx="0"/>
                </p:cNvCxnSpPr>
                <p:nvPr/>
              </p:nvCxnSpPr>
              <p:spPr>
                <a:xfrm flipH="1" flipV="1">
                  <a:off x="5822233" y="1054623"/>
                  <a:ext cx="537350" cy="2621954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Straight Connector 466"/>
                <p:cNvCxnSpPr>
                  <a:endCxn id="242" idx="0"/>
                </p:cNvCxnSpPr>
                <p:nvPr/>
              </p:nvCxnSpPr>
              <p:spPr>
                <a:xfrm flipH="1" flipV="1">
                  <a:off x="5205612" y="1054623"/>
                  <a:ext cx="1151268" cy="2558988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7" name="Straight Connector 467"/>
                <p:cNvCxnSpPr>
                  <a:endCxn id="243" idx="0"/>
                </p:cNvCxnSpPr>
                <p:nvPr/>
              </p:nvCxnSpPr>
              <p:spPr>
                <a:xfrm flipH="1" flipV="1">
                  <a:off x="5000072" y="1054623"/>
                  <a:ext cx="1341634" cy="2568782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8" name="Straight Connector 468"/>
                <p:cNvCxnSpPr>
                  <a:endCxn id="241" idx="0"/>
                </p:cNvCxnSpPr>
                <p:nvPr/>
              </p:nvCxnSpPr>
              <p:spPr>
                <a:xfrm flipH="1" flipV="1">
                  <a:off x="5411152" y="1054623"/>
                  <a:ext cx="955842" cy="2608420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9" name="Straight Connector 469"/>
                <p:cNvCxnSpPr>
                  <a:endCxn id="246" idx="0"/>
                </p:cNvCxnSpPr>
                <p:nvPr/>
              </p:nvCxnSpPr>
              <p:spPr>
                <a:xfrm flipH="1" flipV="1">
                  <a:off x="4383452" y="1054623"/>
                  <a:ext cx="1973426" cy="2608422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0" name="Straight Connector 470"/>
                <p:cNvCxnSpPr>
                  <a:stCxn id="180" idx="3"/>
                  <a:endCxn id="178" idx="6"/>
                </p:cNvCxnSpPr>
                <p:nvPr/>
              </p:nvCxnSpPr>
              <p:spPr>
                <a:xfrm>
                  <a:off x="6680490" y="3542132"/>
                  <a:ext cx="3362745" cy="112979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1" name="Straight Connector 471"/>
                <p:cNvCxnSpPr>
                  <a:stCxn id="265" idx="4"/>
                  <a:endCxn id="234" idx="0"/>
                </p:cNvCxnSpPr>
                <p:nvPr/>
              </p:nvCxnSpPr>
              <p:spPr>
                <a:xfrm flipV="1">
                  <a:off x="6341704" y="1054623"/>
                  <a:ext cx="508229" cy="2589275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2" name="Straight Connector 472"/>
                <p:cNvCxnSpPr>
                  <a:stCxn id="265" idx="2"/>
                  <a:endCxn id="240" idx="0"/>
                </p:cNvCxnSpPr>
                <p:nvPr/>
              </p:nvCxnSpPr>
              <p:spPr>
                <a:xfrm flipH="1" flipV="1">
                  <a:off x="5616693" y="1054623"/>
                  <a:ext cx="750296" cy="2608418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3" name="Straight Connector 473"/>
                <p:cNvCxnSpPr>
                  <a:endCxn id="244" idx="0"/>
                </p:cNvCxnSpPr>
                <p:nvPr/>
              </p:nvCxnSpPr>
              <p:spPr>
                <a:xfrm flipH="1" flipV="1">
                  <a:off x="4794532" y="1054623"/>
                  <a:ext cx="1539298" cy="2558988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4" name="Straight Connector 474"/>
                <p:cNvCxnSpPr>
                  <a:endCxn id="232" idx="0"/>
                </p:cNvCxnSpPr>
                <p:nvPr/>
              </p:nvCxnSpPr>
              <p:spPr>
                <a:xfrm flipV="1">
                  <a:off x="6341706" y="1054623"/>
                  <a:ext cx="919307" cy="2608422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65" name="Oval 475"/>
                <p:cNvSpPr/>
                <p:nvPr/>
              </p:nvSpPr>
              <p:spPr>
                <a:xfrm rot="10800000">
                  <a:off x="6316419" y="3643898"/>
                  <a:ext cx="50570" cy="38286"/>
                </a:xfrm>
                <a:prstGeom prst="ellips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rtl="0" fontAlgn="base">
                    <a:spcBef>
                      <a:spcPct val="0"/>
                    </a:spcBef>
                    <a:spcAft>
                      <a:spcPct val="0"/>
                    </a:spcAft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457200" rtl="0" eaLnBrk="1" latinLnBrk="0" hangingPunct="1">
                    <a:defRPr sz="12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en-US">
                    <a:solidFill>
                      <a:srgbClr val="0EFE2B"/>
                    </a:solidFill>
                  </a:endParaRPr>
                </a:p>
              </p:txBody>
            </p:sp>
            <p:cxnSp>
              <p:nvCxnSpPr>
                <p:cNvPr id="266" name="Straight Connector 476"/>
                <p:cNvCxnSpPr>
                  <a:stCxn id="265" idx="1"/>
                  <a:endCxn id="245" idx="0"/>
                </p:cNvCxnSpPr>
                <p:nvPr/>
              </p:nvCxnSpPr>
              <p:spPr>
                <a:xfrm flipH="1" flipV="1">
                  <a:off x="4588992" y="1054623"/>
                  <a:ext cx="1770591" cy="2621954"/>
                </a:xfrm>
                <a:prstGeom prst="line">
                  <a:avLst/>
                </a:prstGeom>
                <a:grpFill/>
                <a:ln w="635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80" name="Rectangle 289"/>
              <p:cNvSpPr/>
              <p:nvPr/>
            </p:nvSpPr>
            <p:spPr>
              <a:xfrm>
                <a:off x="4393365" y="4039257"/>
                <a:ext cx="683204" cy="377629"/>
              </a:xfrm>
              <a:prstGeom prst="rect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glow rad="101600">
                  <a:srgbClr val="0EFE2B">
                    <a:alpha val="18824"/>
                  </a:srgbClr>
                </a:glow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</p:grpSp>
        <p:grpSp>
          <p:nvGrpSpPr>
            <p:cNvPr id="27" name="Group 105"/>
            <p:cNvGrpSpPr/>
            <p:nvPr/>
          </p:nvGrpSpPr>
          <p:grpSpPr>
            <a:xfrm>
              <a:off x="6580608" y="2215744"/>
              <a:ext cx="2088691" cy="4331055"/>
              <a:chOff x="4530835" y="-7402057"/>
              <a:chExt cx="5750351" cy="13176462"/>
            </a:xfrm>
            <a:grpFill/>
          </p:grpSpPr>
          <p:sp>
            <p:nvSpPr>
              <p:cNvPr id="122" name="Oval 231"/>
              <p:cNvSpPr/>
              <p:nvPr/>
            </p:nvSpPr>
            <p:spPr>
              <a:xfrm>
                <a:off x="4530835" y="5637245"/>
                <a:ext cx="133167" cy="137160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23" name="Oval 232"/>
              <p:cNvSpPr/>
              <p:nvPr/>
            </p:nvSpPr>
            <p:spPr>
              <a:xfrm>
                <a:off x="4736375" y="5637245"/>
                <a:ext cx="133167" cy="137160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24" name="Oval 233"/>
              <p:cNvSpPr/>
              <p:nvPr/>
            </p:nvSpPr>
            <p:spPr>
              <a:xfrm>
                <a:off x="4941916" y="5637245"/>
                <a:ext cx="133167" cy="137160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25" name="Oval 234"/>
              <p:cNvSpPr/>
              <p:nvPr/>
            </p:nvSpPr>
            <p:spPr>
              <a:xfrm>
                <a:off x="5147456" y="5637245"/>
                <a:ext cx="133167" cy="137160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26" name="Oval 235"/>
              <p:cNvSpPr/>
              <p:nvPr/>
            </p:nvSpPr>
            <p:spPr>
              <a:xfrm>
                <a:off x="5352996" y="5637245"/>
                <a:ext cx="133167" cy="137160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27" name="Oval 236"/>
              <p:cNvSpPr/>
              <p:nvPr/>
            </p:nvSpPr>
            <p:spPr>
              <a:xfrm>
                <a:off x="5558536" y="5637245"/>
                <a:ext cx="133167" cy="137160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28" name="Oval 237"/>
              <p:cNvSpPr/>
              <p:nvPr/>
            </p:nvSpPr>
            <p:spPr>
              <a:xfrm>
                <a:off x="5764076" y="5637245"/>
                <a:ext cx="133167" cy="137160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29" name="Oval 238"/>
              <p:cNvSpPr/>
              <p:nvPr/>
            </p:nvSpPr>
            <p:spPr>
              <a:xfrm>
                <a:off x="5969616" y="5637245"/>
                <a:ext cx="133167" cy="137160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30" name="Oval 239"/>
              <p:cNvSpPr/>
              <p:nvPr/>
            </p:nvSpPr>
            <p:spPr>
              <a:xfrm>
                <a:off x="6175156" y="5637245"/>
                <a:ext cx="133167" cy="137160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31" name="Oval 240"/>
              <p:cNvSpPr/>
              <p:nvPr/>
            </p:nvSpPr>
            <p:spPr>
              <a:xfrm>
                <a:off x="6380696" y="5637245"/>
                <a:ext cx="133167" cy="137160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32" name="Oval 241"/>
              <p:cNvSpPr/>
              <p:nvPr/>
            </p:nvSpPr>
            <p:spPr>
              <a:xfrm>
                <a:off x="6586236" y="5637245"/>
                <a:ext cx="133167" cy="137160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33" name="Oval 242"/>
              <p:cNvSpPr/>
              <p:nvPr/>
            </p:nvSpPr>
            <p:spPr>
              <a:xfrm>
                <a:off x="6791776" y="5637245"/>
                <a:ext cx="133167" cy="137160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34" name="Oval 243"/>
              <p:cNvSpPr/>
              <p:nvPr/>
            </p:nvSpPr>
            <p:spPr>
              <a:xfrm>
                <a:off x="6997317" y="5637245"/>
                <a:ext cx="133167" cy="137160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35" name="Oval 244"/>
              <p:cNvSpPr/>
              <p:nvPr/>
            </p:nvSpPr>
            <p:spPr>
              <a:xfrm>
                <a:off x="7202857" y="5637245"/>
                <a:ext cx="133167" cy="137160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36" name="Oval 245"/>
              <p:cNvSpPr/>
              <p:nvPr/>
            </p:nvSpPr>
            <p:spPr>
              <a:xfrm>
                <a:off x="7408397" y="5637245"/>
                <a:ext cx="133167" cy="137160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37" name="Oval 246"/>
              <p:cNvSpPr/>
              <p:nvPr/>
            </p:nvSpPr>
            <p:spPr>
              <a:xfrm>
                <a:off x="7613937" y="5637245"/>
                <a:ext cx="133167" cy="137160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38" name="Oval 247"/>
              <p:cNvSpPr/>
              <p:nvPr/>
            </p:nvSpPr>
            <p:spPr>
              <a:xfrm>
                <a:off x="7819477" y="5637245"/>
                <a:ext cx="133167" cy="137160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39" name="Oval 248"/>
              <p:cNvSpPr/>
              <p:nvPr/>
            </p:nvSpPr>
            <p:spPr>
              <a:xfrm>
                <a:off x="8025017" y="5637245"/>
                <a:ext cx="133167" cy="137160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b="1">
                  <a:solidFill>
                    <a:srgbClr val="0EFE2B"/>
                  </a:solidFill>
                </a:endParaRPr>
              </a:p>
            </p:txBody>
          </p:sp>
          <p:sp>
            <p:nvSpPr>
              <p:cNvPr id="140" name="Oval 249"/>
              <p:cNvSpPr/>
              <p:nvPr/>
            </p:nvSpPr>
            <p:spPr>
              <a:xfrm>
                <a:off x="8230557" y="5637245"/>
                <a:ext cx="133167" cy="137160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cxnSp>
            <p:nvCxnSpPr>
              <p:cNvPr id="141" name="Straight Connector 250"/>
              <p:cNvCxnSpPr>
                <a:stCxn id="159" idx="1"/>
              </p:cNvCxnSpPr>
              <p:nvPr/>
            </p:nvCxnSpPr>
            <p:spPr>
              <a:xfrm rot="16200000" flipH="1" flipV="1">
                <a:off x="4570701" y="3886936"/>
                <a:ext cx="2163228" cy="1337388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251"/>
              <p:cNvCxnSpPr>
                <a:stCxn id="159" idx="1"/>
                <a:endCxn id="123" idx="0"/>
              </p:cNvCxnSpPr>
              <p:nvPr/>
            </p:nvCxnSpPr>
            <p:spPr>
              <a:xfrm flipH="1">
                <a:off x="4802959" y="3474017"/>
                <a:ext cx="1518050" cy="2163228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252"/>
              <p:cNvCxnSpPr>
                <a:stCxn id="159" idx="3"/>
                <a:endCxn id="125" idx="0"/>
              </p:cNvCxnSpPr>
              <p:nvPr/>
            </p:nvCxnSpPr>
            <p:spPr>
              <a:xfrm flipH="1">
                <a:off x="5214040" y="3496352"/>
                <a:ext cx="1106969" cy="2140893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253"/>
              <p:cNvCxnSpPr>
                <a:endCxn id="129" idx="0"/>
              </p:cNvCxnSpPr>
              <p:nvPr/>
            </p:nvCxnSpPr>
            <p:spPr>
              <a:xfrm flipH="1">
                <a:off x="6036200" y="3525968"/>
                <a:ext cx="263698" cy="2111277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5" name="Straight Connector 254"/>
              <p:cNvCxnSpPr>
                <a:endCxn id="127" idx="0"/>
              </p:cNvCxnSpPr>
              <p:nvPr/>
            </p:nvCxnSpPr>
            <p:spPr>
              <a:xfrm flipH="1">
                <a:off x="5625120" y="3488272"/>
                <a:ext cx="693320" cy="2148973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6" name="Straight Connector 255"/>
              <p:cNvCxnSpPr>
                <a:endCxn id="130" idx="0"/>
              </p:cNvCxnSpPr>
              <p:nvPr/>
            </p:nvCxnSpPr>
            <p:spPr>
              <a:xfrm flipH="1">
                <a:off x="6241740" y="3525968"/>
                <a:ext cx="81976" cy="2111277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7" name="Straight Connector 256"/>
              <p:cNvCxnSpPr>
                <a:stCxn id="159" idx="3"/>
                <a:endCxn id="131" idx="0"/>
              </p:cNvCxnSpPr>
              <p:nvPr/>
            </p:nvCxnSpPr>
            <p:spPr>
              <a:xfrm>
                <a:off x="6321009" y="3496352"/>
                <a:ext cx="126271" cy="2140893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8" name="Straight Connector 257"/>
              <p:cNvCxnSpPr>
                <a:endCxn id="132" idx="0"/>
              </p:cNvCxnSpPr>
              <p:nvPr/>
            </p:nvCxnSpPr>
            <p:spPr>
              <a:xfrm>
                <a:off x="6333828" y="3542132"/>
                <a:ext cx="318992" cy="2095113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9" name="Straight Connector 258"/>
              <p:cNvCxnSpPr>
                <a:stCxn id="159" idx="1"/>
                <a:endCxn id="133" idx="0"/>
              </p:cNvCxnSpPr>
              <p:nvPr/>
            </p:nvCxnSpPr>
            <p:spPr>
              <a:xfrm>
                <a:off x="6321009" y="3474017"/>
                <a:ext cx="537351" cy="2163228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0" name="Straight Connector 259"/>
              <p:cNvCxnSpPr>
                <a:stCxn id="159" idx="4"/>
                <a:endCxn id="136" idx="0"/>
              </p:cNvCxnSpPr>
              <p:nvPr/>
            </p:nvCxnSpPr>
            <p:spPr>
              <a:xfrm>
                <a:off x="6338888" y="3500978"/>
                <a:ext cx="1136093" cy="2136267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1" name="Straight Connector 260"/>
              <p:cNvCxnSpPr>
                <a:stCxn id="159" idx="0"/>
                <a:endCxn id="137" idx="0"/>
              </p:cNvCxnSpPr>
              <p:nvPr/>
            </p:nvCxnSpPr>
            <p:spPr>
              <a:xfrm>
                <a:off x="6338888" y="3469391"/>
                <a:ext cx="1341633" cy="2167854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Straight Connector 261"/>
              <p:cNvCxnSpPr>
                <a:stCxn id="159" idx="1"/>
                <a:endCxn id="135" idx="0"/>
              </p:cNvCxnSpPr>
              <p:nvPr/>
            </p:nvCxnSpPr>
            <p:spPr>
              <a:xfrm>
                <a:off x="6321009" y="3474017"/>
                <a:ext cx="948432" cy="2163228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Straight Connector 262"/>
              <p:cNvCxnSpPr>
                <a:stCxn id="159" idx="6"/>
                <a:endCxn id="140" idx="0"/>
              </p:cNvCxnSpPr>
              <p:nvPr/>
            </p:nvCxnSpPr>
            <p:spPr>
              <a:xfrm>
                <a:off x="6364173" y="3485185"/>
                <a:ext cx="1932968" cy="215206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Straight Connector 263"/>
              <p:cNvCxnSpPr>
                <a:endCxn id="128" idx="0"/>
              </p:cNvCxnSpPr>
              <p:nvPr/>
            </p:nvCxnSpPr>
            <p:spPr>
              <a:xfrm flipH="1">
                <a:off x="5830660" y="3525968"/>
                <a:ext cx="469238" cy="2111277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Straight Connector 264"/>
              <p:cNvCxnSpPr>
                <a:stCxn id="159" idx="2"/>
                <a:endCxn id="134" idx="0"/>
              </p:cNvCxnSpPr>
              <p:nvPr/>
            </p:nvCxnSpPr>
            <p:spPr>
              <a:xfrm>
                <a:off x="6313603" y="3485185"/>
                <a:ext cx="750298" cy="215206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6" name="Straight Connector 265"/>
              <p:cNvCxnSpPr>
                <a:endCxn id="138" idx="0"/>
              </p:cNvCxnSpPr>
              <p:nvPr/>
            </p:nvCxnSpPr>
            <p:spPr>
              <a:xfrm>
                <a:off x="6356880" y="3469390"/>
                <a:ext cx="1529181" cy="2167855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7" name="Straight Connector 266"/>
              <p:cNvCxnSpPr>
                <a:endCxn id="122" idx="0"/>
              </p:cNvCxnSpPr>
              <p:nvPr/>
            </p:nvCxnSpPr>
            <p:spPr>
              <a:xfrm flipH="1">
                <a:off x="4597419" y="3474017"/>
                <a:ext cx="1744286" cy="2163228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8" name="Straight Connector 267"/>
              <p:cNvCxnSpPr>
                <a:stCxn id="159" idx="1"/>
                <a:endCxn id="126" idx="0"/>
              </p:cNvCxnSpPr>
              <p:nvPr/>
            </p:nvCxnSpPr>
            <p:spPr>
              <a:xfrm flipH="1">
                <a:off x="5419580" y="3474017"/>
                <a:ext cx="901429" cy="2163228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9" name="Oval 268"/>
              <p:cNvSpPr/>
              <p:nvPr/>
            </p:nvSpPr>
            <p:spPr>
              <a:xfrm>
                <a:off x="6313603" y="3469391"/>
                <a:ext cx="50570" cy="31587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cxnSp>
            <p:nvCxnSpPr>
              <p:cNvPr id="160" name="Straight Connector 269"/>
              <p:cNvCxnSpPr>
                <a:endCxn id="139" idx="0"/>
              </p:cNvCxnSpPr>
              <p:nvPr/>
            </p:nvCxnSpPr>
            <p:spPr>
              <a:xfrm>
                <a:off x="6341705" y="3469390"/>
                <a:ext cx="1749896" cy="2167855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1" name="Oval 270"/>
              <p:cNvSpPr/>
              <p:nvPr/>
            </p:nvSpPr>
            <p:spPr>
              <a:xfrm rot="10800000">
                <a:off x="8016591" y="917463"/>
                <a:ext cx="133167" cy="137160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62" name="Oval 271"/>
              <p:cNvSpPr/>
              <p:nvPr/>
            </p:nvSpPr>
            <p:spPr>
              <a:xfrm rot="10800000">
                <a:off x="7399971" y="917463"/>
                <a:ext cx="133167" cy="137160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63" name="Oval 272"/>
              <p:cNvSpPr/>
              <p:nvPr/>
            </p:nvSpPr>
            <p:spPr>
              <a:xfrm rot="10800000">
                <a:off x="6988890" y="917463"/>
                <a:ext cx="133167" cy="137160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64" name="Oval 273"/>
              <p:cNvSpPr/>
              <p:nvPr/>
            </p:nvSpPr>
            <p:spPr>
              <a:xfrm rot="10800000">
                <a:off x="6577810" y="917464"/>
                <a:ext cx="133167" cy="137160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65" name="Oval 274"/>
              <p:cNvSpPr/>
              <p:nvPr/>
            </p:nvSpPr>
            <p:spPr>
              <a:xfrm rot="10800000">
                <a:off x="6166730" y="917464"/>
                <a:ext cx="133167" cy="137160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66" name="Oval 275"/>
              <p:cNvSpPr/>
              <p:nvPr/>
            </p:nvSpPr>
            <p:spPr>
              <a:xfrm rot="10800000">
                <a:off x="5755650" y="917463"/>
                <a:ext cx="133167" cy="137160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67" name="Oval 276"/>
              <p:cNvSpPr/>
              <p:nvPr/>
            </p:nvSpPr>
            <p:spPr>
              <a:xfrm rot="10800000">
                <a:off x="5344569" y="917463"/>
                <a:ext cx="133167" cy="137160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68" name="Oval 277"/>
              <p:cNvSpPr/>
              <p:nvPr/>
            </p:nvSpPr>
            <p:spPr>
              <a:xfrm rot="10800000">
                <a:off x="4933489" y="917463"/>
                <a:ext cx="133167" cy="137160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cxnSp>
            <p:nvCxnSpPr>
              <p:cNvPr id="169" name="Straight Connector 278"/>
              <p:cNvCxnSpPr>
                <a:stCxn id="159" idx="5"/>
                <a:endCxn id="45" idx="7"/>
              </p:cNvCxnSpPr>
              <p:nvPr/>
            </p:nvCxnSpPr>
            <p:spPr>
              <a:xfrm flipV="1">
                <a:off x="6356765" y="-7402057"/>
                <a:ext cx="3924421" cy="10898409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279"/>
              <p:cNvCxnSpPr>
                <a:stCxn id="178" idx="3"/>
              </p:cNvCxnSpPr>
              <p:nvPr/>
            </p:nvCxnSpPr>
            <p:spPr>
              <a:xfrm flipV="1">
                <a:off x="6359587" y="1054625"/>
                <a:ext cx="1320935" cy="259488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280"/>
              <p:cNvCxnSpPr>
                <a:stCxn id="178" idx="4"/>
                <a:endCxn id="164" idx="0"/>
              </p:cNvCxnSpPr>
              <p:nvPr/>
            </p:nvCxnSpPr>
            <p:spPr>
              <a:xfrm flipV="1">
                <a:off x="6341704" y="1054624"/>
                <a:ext cx="302689" cy="2589274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281"/>
              <p:cNvCxnSpPr>
                <a:stCxn id="178" idx="3"/>
                <a:endCxn id="163" idx="0"/>
              </p:cNvCxnSpPr>
              <p:nvPr/>
            </p:nvCxnSpPr>
            <p:spPr>
              <a:xfrm flipV="1">
                <a:off x="6359583" y="1054623"/>
                <a:ext cx="695890" cy="2594882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282"/>
              <p:cNvCxnSpPr>
                <a:stCxn id="178" idx="3"/>
                <a:endCxn id="165" idx="0"/>
              </p:cNvCxnSpPr>
              <p:nvPr/>
            </p:nvCxnSpPr>
            <p:spPr>
              <a:xfrm flipH="1" flipV="1">
                <a:off x="6233313" y="1054624"/>
                <a:ext cx="126270" cy="2594881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283"/>
              <p:cNvCxnSpPr>
                <a:stCxn id="178" idx="1"/>
                <a:endCxn id="166" idx="0"/>
              </p:cNvCxnSpPr>
              <p:nvPr/>
            </p:nvCxnSpPr>
            <p:spPr>
              <a:xfrm flipH="1" flipV="1">
                <a:off x="5822233" y="1054623"/>
                <a:ext cx="537350" cy="2621954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284"/>
              <p:cNvCxnSpPr>
                <a:endCxn id="168" idx="0"/>
              </p:cNvCxnSpPr>
              <p:nvPr/>
            </p:nvCxnSpPr>
            <p:spPr>
              <a:xfrm flipH="1" flipV="1">
                <a:off x="5000072" y="1054623"/>
                <a:ext cx="1341634" cy="2568782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285"/>
              <p:cNvCxnSpPr>
                <a:endCxn id="167" idx="0"/>
              </p:cNvCxnSpPr>
              <p:nvPr/>
            </p:nvCxnSpPr>
            <p:spPr>
              <a:xfrm flipH="1" flipV="1">
                <a:off x="5411152" y="1054623"/>
                <a:ext cx="955842" cy="260842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286"/>
              <p:cNvCxnSpPr>
                <a:endCxn id="161" idx="0"/>
              </p:cNvCxnSpPr>
              <p:nvPr/>
            </p:nvCxnSpPr>
            <p:spPr>
              <a:xfrm flipV="1">
                <a:off x="6341706" y="1054623"/>
                <a:ext cx="1741468" cy="2627562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8" name="Oval 287"/>
              <p:cNvSpPr/>
              <p:nvPr/>
            </p:nvSpPr>
            <p:spPr>
              <a:xfrm rot="10800000">
                <a:off x="6316419" y="3643898"/>
                <a:ext cx="50570" cy="38286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</p:grpSp>
        <p:sp>
          <p:nvSpPr>
            <p:cNvPr id="28" name="Oval 137"/>
            <p:cNvSpPr/>
            <p:nvPr/>
          </p:nvSpPr>
          <p:spPr>
            <a:xfrm>
              <a:off x="8036640" y="6502835"/>
              <a:ext cx="48370" cy="45084"/>
            </a:xfrm>
            <a:prstGeom prst="ellipse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EFE2B"/>
                </a:solidFill>
              </a:endParaRPr>
            </a:p>
          </p:txBody>
        </p:sp>
        <p:cxnSp>
          <p:nvCxnSpPr>
            <p:cNvPr id="29" name="Straight Connector 138"/>
            <p:cNvCxnSpPr>
              <a:stCxn id="48" idx="2"/>
              <a:endCxn id="28" idx="0"/>
            </p:cNvCxnSpPr>
            <p:nvPr/>
          </p:nvCxnSpPr>
          <p:spPr>
            <a:xfrm>
              <a:off x="7326144" y="3904454"/>
              <a:ext cx="734681" cy="2598381"/>
            </a:xfrm>
            <a:prstGeom prst="line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139"/>
            <p:cNvCxnSpPr>
              <a:stCxn id="48" idx="0"/>
              <a:endCxn id="204" idx="0"/>
            </p:cNvCxnSpPr>
            <p:nvPr/>
          </p:nvCxnSpPr>
          <p:spPr>
            <a:xfrm flipH="1">
              <a:off x="6744275" y="3780328"/>
              <a:ext cx="581869" cy="2724008"/>
            </a:xfrm>
            <a:prstGeom prst="line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140"/>
            <p:cNvCxnSpPr>
              <a:stCxn id="48" idx="0"/>
              <a:endCxn id="202" idx="0"/>
            </p:cNvCxnSpPr>
            <p:nvPr/>
          </p:nvCxnSpPr>
          <p:spPr>
            <a:xfrm flipH="1">
              <a:off x="6594958" y="3780328"/>
              <a:ext cx="731186" cy="2724008"/>
            </a:xfrm>
            <a:prstGeom prst="line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141"/>
            <p:cNvCxnSpPr>
              <a:stCxn id="48" idx="2"/>
              <a:endCxn id="18" idx="6"/>
            </p:cNvCxnSpPr>
            <p:nvPr/>
          </p:nvCxnSpPr>
          <p:spPr>
            <a:xfrm>
              <a:off x="7326144" y="3904454"/>
              <a:ext cx="961094" cy="1884036"/>
            </a:xfrm>
            <a:prstGeom prst="line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142"/>
            <p:cNvCxnSpPr>
              <a:stCxn id="48" idx="0"/>
              <a:endCxn id="46" idx="2"/>
            </p:cNvCxnSpPr>
            <p:nvPr/>
          </p:nvCxnSpPr>
          <p:spPr>
            <a:xfrm flipV="1">
              <a:off x="7326144" y="2233598"/>
              <a:ext cx="1348637" cy="1546730"/>
            </a:xfrm>
            <a:prstGeom prst="line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143"/>
            <p:cNvSpPr/>
            <p:nvPr/>
          </p:nvSpPr>
          <p:spPr>
            <a:xfrm>
              <a:off x="8680019" y="6502835"/>
              <a:ext cx="48370" cy="45084"/>
            </a:xfrm>
            <a:prstGeom prst="ellipse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EFE2B"/>
                </a:solidFill>
              </a:endParaRPr>
            </a:p>
          </p:txBody>
        </p:sp>
        <p:sp>
          <p:nvSpPr>
            <p:cNvPr id="35" name="Oval 144"/>
            <p:cNvSpPr/>
            <p:nvPr/>
          </p:nvSpPr>
          <p:spPr>
            <a:xfrm>
              <a:off x="8769200" y="6502835"/>
              <a:ext cx="48370" cy="45084"/>
            </a:xfrm>
            <a:prstGeom prst="ellipse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EFE2B"/>
                </a:solidFill>
              </a:endParaRPr>
            </a:p>
          </p:txBody>
        </p:sp>
        <p:cxnSp>
          <p:nvCxnSpPr>
            <p:cNvPr id="36" name="Straight Connector 145"/>
            <p:cNvCxnSpPr>
              <a:stCxn id="38" idx="6"/>
              <a:endCxn id="35" idx="0"/>
            </p:cNvCxnSpPr>
            <p:nvPr/>
          </p:nvCxnSpPr>
          <p:spPr>
            <a:xfrm>
              <a:off x="8683974" y="2152820"/>
              <a:ext cx="109411" cy="4350015"/>
            </a:xfrm>
            <a:prstGeom prst="line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146"/>
            <p:cNvCxnSpPr>
              <a:stCxn id="46" idx="2"/>
              <a:endCxn id="34" idx="7"/>
            </p:cNvCxnSpPr>
            <p:nvPr/>
          </p:nvCxnSpPr>
          <p:spPr>
            <a:xfrm>
              <a:off x="8674791" y="2233602"/>
              <a:ext cx="46514" cy="4275835"/>
            </a:xfrm>
            <a:prstGeom prst="line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Oval 147"/>
            <p:cNvSpPr/>
            <p:nvPr/>
          </p:nvSpPr>
          <p:spPr>
            <a:xfrm>
              <a:off x="8665606" y="2147628"/>
              <a:ext cx="18368" cy="10383"/>
            </a:xfrm>
            <a:prstGeom prst="ellipse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EFE2B"/>
                </a:solidFill>
              </a:endParaRPr>
            </a:p>
          </p:txBody>
        </p:sp>
        <p:sp>
          <p:nvSpPr>
            <p:cNvPr id="40" name="Oval 149"/>
            <p:cNvSpPr/>
            <p:nvPr/>
          </p:nvSpPr>
          <p:spPr>
            <a:xfrm rot="10800000">
              <a:off x="8686916" y="1308810"/>
              <a:ext cx="48370" cy="45084"/>
            </a:xfrm>
            <a:prstGeom prst="ellipse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EFE2B"/>
                </a:solidFill>
              </a:endParaRPr>
            </a:p>
          </p:txBody>
        </p:sp>
        <p:cxnSp>
          <p:nvCxnSpPr>
            <p:cNvPr id="43" name="Straight Connector 152"/>
            <p:cNvCxnSpPr>
              <a:endCxn id="40" idx="0"/>
            </p:cNvCxnSpPr>
            <p:nvPr/>
          </p:nvCxnSpPr>
          <p:spPr>
            <a:xfrm flipV="1">
              <a:off x="8681325" y="1353895"/>
              <a:ext cx="29776" cy="841139"/>
            </a:xfrm>
            <a:prstGeom prst="line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154"/>
            <p:cNvSpPr/>
            <p:nvPr/>
          </p:nvSpPr>
          <p:spPr>
            <a:xfrm rot="10800000">
              <a:off x="8666629" y="2204989"/>
              <a:ext cx="18368" cy="12585"/>
            </a:xfrm>
            <a:prstGeom prst="ellipse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rgbClr val="0EFE2B"/>
                </a:solidFill>
              </a:endParaRPr>
            </a:p>
          </p:txBody>
        </p:sp>
        <p:sp>
          <p:nvSpPr>
            <p:cNvPr id="46" name="Rectangle 155"/>
            <p:cNvSpPr/>
            <p:nvPr/>
          </p:nvSpPr>
          <p:spPr>
            <a:xfrm>
              <a:off x="8550711" y="2109475"/>
              <a:ext cx="248159" cy="124127"/>
            </a:xfrm>
            <a:prstGeom prst="rect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>
              <a:glow rad="101600">
                <a:srgbClr val="C0C0C0">
                  <a:alpha val="20000"/>
                </a:srgbClr>
              </a:glow>
              <a:outerShdw blurRad="76200" dist="50800" dir="5400000" rotWithShape="0">
                <a:srgbClr val="4E3B3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Rectangle 156"/>
            <p:cNvSpPr/>
            <p:nvPr/>
          </p:nvSpPr>
          <p:spPr>
            <a:xfrm>
              <a:off x="8164181" y="5762200"/>
              <a:ext cx="248160" cy="124126"/>
            </a:xfrm>
            <a:prstGeom prst="rect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>
              <a:glow rad="101600">
                <a:schemeClr val="accent6">
                  <a:satMod val="175000"/>
                  <a:alpha val="40000"/>
                </a:schemeClr>
              </a:glow>
              <a:outerShdw blurRad="76200" dist="50800" dir="5400000" rotWithShape="0">
                <a:srgbClr val="4E3B3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Rectangle 157"/>
            <p:cNvSpPr/>
            <p:nvPr/>
          </p:nvSpPr>
          <p:spPr>
            <a:xfrm>
              <a:off x="7202064" y="3780328"/>
              <a:ext cx="248160" cy="124126"/>
            </a:xfrm>
            <a:prstGeom prst="rect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>
              <a:glow rad="101600">
                <a:srgbClr val="0EFE2B">
                  <a:alpha val="18824"/>
                </a:srgbClr>
              </a:glow>
              <a:outerShdw blurRad="76200" dist="50800" dir="5400000" rotWithShape="0">
                <a:srgbClr val="4E3B3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grpSp>
          <p:nvGrpSpPr>
            <p:cNvPr id="49" name="Group 811"/>
            <p:cNvGrpSpPr/>
            <p:nvPr/>
          </p:nvGrpSpPr>
          <p:grpSpPr>
            <a:xfrm>
              <a:off x="3509785" y="3228482"/>
              <a:ext cx="1765510" cy="3323738"/>
              <a:chOff x="573335" y="3167895"/>
              <a:chExt cx="1765510" cy="3323738"/>
            </a:xfrm>
            <a:grpFill/>
          </p:grpSpPr>
          <p:cxnSp>
            <p:nvCxnSpPr>
              <p:cNvPr id="51" name="Straight Connector 160"/>
              <p:cNvCxnSpPr>
                <a:stCxn id="73" idx="1"/>
              </p:cNvCxnSpPr>
              <p:nvPr/>
            </p:nvCxnSpPr>
            <p:spPr>
              <a:xfrm rot="16200000" flipH="1" flipV="1">
                <a:off x="429186" y="5432118"/>
                <a:ext cx="1534644" cy="485779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161"/>
              <p:cNvCxnSpPr>
                <a:stCxn id="73" idx="1"/>
              </p:cNvCxnSpPr>
              <p:nvPr/>
            </p:nvCxnSpPr>
            <p:spPr>
              <a:xfrm flipH="1">
                <a:off x="887997" y="4907686"/>
                <a:ext cx="551400" cy="1534644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162"/>
              <p:cNvCxnSpPr>
                <a:stCxn id="73" idx="3"/>
              </p:cNvCxnSpPr>
              <p:nvPr/>
            </p:nvCxnSpPr>
            <p:spPr>
              <a:xfrm flipH="1">
                <a:off x="1037314" y="4923531"/>
                <a:ext cx="402084" cy="1518799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163"/>
              <p:cNvCxnSpPr/>
              <p:nvPr/>
            </p:nvCxnSpPr>
            <p:spPr>
              <a:xfrm flipH="1">
                <a:off x="1335947" y="4944541"/>
                <a:ext cx="95783" cy="1497789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164"/>
              <p:cNvCxnSpPr/>
              <p:nvPr/>
            </p:nvCxnSpPr>
            <p:spPr>
              <a:xfrm flipH="1">
                <a:off x="1186630" y="4917799"/>
                <a:ext cx="251834" cy="1524532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165"/>
              <p:cNvCxnSpPr/>
              <p:nvPr/>
            </p:nvCxnSpPr>
            <p:spPr>
              <a:xfrm flipH="1">
                <a:off x="1410605" y="4944541"/>
                <a:ext cx="29776" cy="1497789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Straight Connector 166"/>
              <p:cNvCxnSpPr>
                <a:stCxn id="73" idx="3"/>
              </p:cNvCxnSpPr>
              <p:nvPr/>
            </p:nvCxnSpPr>
            <p:spPr>
              <a:xfrm>
                <a:off x="1439398" y="4923531"/>
                <a:ext cx="45865" cy="1518799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167"/>
              <p:cNvCxnSpPr/>
              <p:nvPr/>
            </p:nvCxnSpPr>
            <p:spPr>
              <a:xfrm>
                <a:off x="1444054" y="4956008"/>
                <a:ext cx="115867" cy="1486322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168"/>
              <p:cNvCxnSpPr>
                <a:stCxn id="73" idx="1"/>
              </p:cNvCxnSpPr>
              <p:nvPr/>
            </p:nvCxnSpPr>
            <p:spPr>
              <a:xfrm>
                <a:off x="1439398" y="4907686"/>
                <a:ext cx="195182" cy="1534644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169"/>
              <p:cNvCxnSpPr>
                <a:stCxn id="73" idx="4"/>
              </p:cNvCxnSpPr>
              <p:nvPr/>
            </p:nvCxnSpPr>
            <p:spPr>
              <a:xfrm>
                <a:off x="1445892" y="4926813"/>
                <a:ext cx="412662" cy="1515518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170"/>
              <p:cNvCxnSpPr>
                <a:stCxn id="73" idx="0"/>
              </p:cNvCxnSpPr>
              <p:nvPr/>
            </p:nvCxnSpPr>
            <p:spPr>
              <a:xfrm>
                <a:off x="1445892" y="4904404"/>
                <a:ext cx="487321" cy="1537926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Straight Connector 171"/>
              <p:cNvCxnSpPr>
                <a:stCxn id="73" idx="1"/>
              </p:cNvCxnSpPr>
              <p:nvPr/>
            </p:nvCxnSpPr>
            <p:spPr>
              <a:xfrm>
                <a:off x="1439398" y="4907686"/>
                <a:ext cx="344498" cy="1534644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172"/>
              <p:cNvCxnSpPr>
                <a:stCxn id="73" idx="6"/>
              </p:cNvCxnSpPr>
              <p:nvPr/>
            </p:nvCxnSpPr>
            <p:spPr>
              <a:xfrm>
                <a:off x="1455076" y="4915609"/>
                <a:ext cx="702111" cy="1526722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173"/>
              <p:cNvCxnSpPr/>
              <p:nvPr/>
            </p:nvCxnSpPr>
            <p:spPr>
              <a:xfrm rot="5400000">
                <a:off x="329554" y="5310807"/>
                <a:ext cx="1537928" cy="725121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174"/>
              <p:cNvCxnSpPr/>
              <p:nvPr/>
            </p:nvCxnSpPr>
            <p:spPr>
              <a:xfrm rot="5400000">
                <a:off x="302555" y="5281779"/>
                <a:ext cx="1530921" cy="776170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175"/>
              <p:cNvCxnSpPr>
                <a:stCxn id="73" idx="2"/>
              </p:cNvCxnSpPr>
              <p:nvPr/>
            </p:nvCxnSpPr>
            <p:spPr>
              <a:xfrm flipH="1">
                <a:off x="606466" y="4915609"/>
                <a:ext cx="830242" cy="1540972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176"/>
              <p:cNvCxnSpPr/>
              <p:nvPr/>
            </p:nvCxnSpPr>
            <p:spPr>
              <a:xfrm flipH="1">
                <a:off x="1261289" y="4944541"/>
                <a:ext cx="170441" cy="1497789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177"/>
              <p:cNvCxnSpPr>
                <a:stCxn id="73" idx="2"/>
              </p:cNvCxnSpPr>
              <p:nvPr/>
            </p:nvCxnSpPr>
            <p:spPr>
              <a:xfrm>
                <a:off x="1436708" y="4915609"/>
                <a:ext cx="272530" cy="1526722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178"/>
              <p:cNvCxnSpPr>
                <a:stCxn id="73" idx="6"/>
              </p:cNvCxnSpPr>
              <p:nvPr/>
            </p:nvCxnSpPr>
            <p:spPr>
              <a:xfrm>
                <a:off x="1455076" y="4915609"/>
                <a:ext cx="776769" cy="1526722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179"/>
              <p:cNvCxnSpPr/>
              <p:nvPr/>
            </p:nvCxnSpPr>
            <p:spPr>
              <a:xfrm>
                <a:off x="1452427" y="4904404"/>
                <a:ext cx="555444" cy="1537927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180"/>
              <p:cNvCxnSpPr/>
              <p:nvPr/>
            </p:nvCxnSpPr>
            <p:spPr>
              <a:xfrm flipH="1">
                <a:off x="813339" y="4907686"/>
                <a:ext cx="633576" cy="1534644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181"/>
              <p:cNvCxnSpPr>
                <a:stCxn id="73" idx="1"/>
              </p:cNvCxnSpPr>
              <p:nvPr/>
            </p:nvCxnSpPr>
            <p:spPr>
              <a:xfrm flipH="1">
                <a:off x="1111972" y="4907686"/>
                <a:ext cx="327426" cy="1534644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Oval 182"/>
              <p:cNvSpPr/>
              <p:nvPr/>
            </p:nvSpPr>
            <p:spPr>
              <a:xfrm>
                <a:off x="1436708" y="4904404"/>
                <a:ext cx="18369" cy="22409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cxnSp>
            <p:nvCxnSpPr>
              <p:cNvPr id="74" name="Straight Connector 183"/>
              <p:cNvCxnSpPr>
                <a:stCxn id="73" idx="6"/>
              </p:cNvCxnSpPr>
              <p:nvPr/>
            </p:nvCxnSpPr>
            <p:spPr>
              <a:xfrm>
                <a:off x="1455076" y="4915609"/>
                <a:ext cx="851428" cy="1526722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184"/>
              <p:cNvCxnSpPr/>
              <p:nvPr/>
            </p:nvCxnSpPr>
            <p:spPr>
              <a:xfrm>
                <a:off x="1446915" y="4904404"/>
                <a:ext cx="635614" cy="1537927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185"/>
              <p:cNvCxnSpPr>
                <a:stCxn id="86" idx="1"/>
              </p:cNvCxnSpPr>
              <p:nvPr/>
            </p:nvCxnSpPr>
            <p:spPr>
              <a:xfrm rot="5400000" flipH="1" flipV="1">
                <a:off x="766261" y="3878461"/>
                <a:ext cx="1860075" cy="485779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186"/>
              <p:cNvCxnSpPr/>
              <p:nvPr/>
            </p:nvCxnSpPr>
            <p:spPr>
              <a:xfrm flipV="1">
                <a:off x="1452426" y="3191312"/>
                <a:ext cx="29776" cy="1815405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187"/>
              <p:cNvCxnSpPr/>
              <p:nvPr/>
            </p:nvCxnSpPr>
            <p:spPr>
              <a:xfrm flipH="1" flipV="1">
                <a:off x="1332886" y="3191312"/>
                <a:ext cx="115868" cy="1801507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188"/>
              <p:cNvCxnSpPr/>
              <p:nvPr/>
            </p:nvCxnSpPr>
            <p:spPr>
              <a:xfrm flipH="1" flipV="1">
                <a:off x="1034253" y="3191312"/>
                <a:ext cx="418174" cy="1815406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189"/>
              <p:cNvCxnSpPr/>
              <p:nvPr/>
            </p:nvCxnSpPr>
            <p:spPr>
              <a:xfrm flipH="1" flipV="1">
                <a:off x="735620" y="3191312"/>
                <a:ext cx="716806" cy="1850475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190"/>
              <p:cNvCxnSpPr>
                <a:stCxn id="86" idx="4"/>
              </p:cNvCxnSpPr>
              <p:nvPr/>
            </p:nvCxnSpPr>
            <p:spPr>
              <a:xfrm flipV="1">
                <a:off x="1446915" y="3191312"/>
                <a:ext cx="184604" cy="1836892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191"/>
              <p:cNvCxnSpPr>
                <a:stCxn id="86" idx="2"/>
              </p:cNvCxnSpPr>
              <p:nvPr/>
            </p:nvCxnSpPr>
            <p:spPr>
              <a:xfrm flipH="1" flipV="1">
                <a:off x="1183569" y="3191312"/>
                <a:ext cx="272530" cy="1850473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192"/>
              <p:cNvCxnSpPr/>
              <p:nvPr/>
            </p:nvCxnSpPr>
            <p:spPr>
              <a:xfrm flipH="1" flipV="1">
                <a:off x="884936" y="3191312"/>
                <a:ext cx="559118" cy="1815406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193"/>
              <p:cNvCxnSpPr/>
              <p:nvPr/>
            </p:nvCxnSpPr>
            <p:spPr>
              <a:xfrm flipV="1">
                <a:off x="1446915" y="3191312"/>
                <a:ext cx="632552" cy="1864054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194"/>
              <p:cNvCxnSpPr/>
              <p:nvPr/>
            </p:nvCxnSpPr>
            <p:spPr>
              <a:xfrm flipV="1">
                <a:off x="1446915" y="3191312"/>
                <a:ext cx="333919" cy="1850475"/>
              </a:xfrm>
              <a:prstGeom prst="lin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6" name="Oval 195"/>
              <p:cNvSpPr/>
              <p:nvPr/>
            </p:nvSpPr>
            <p:spPr>
              <a:xfrm rot="10800000">
                <a:off x="1437731" y="5028204"/>
                <a:ext cx="18369" cy="27161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87" name="Rectangle 196"/>
              <p:cNvSpPr/>
              <p:nvPr/>
            </p:nvSpPr>
            <p:spPr>
              <a:xfrm>
                <a:off x="1336999" y="4908056"/>
                <a:ext cx="248160" cy="124126"/>
              </a:xfrm>
              <a:prstGeom prst="rect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  <a:effectLst>
                <a:glow rad="101600">
                  <a:srgbClr val="0EFE2B">
                    <a:alpha val="18824"/>
                  </a:srgbClr>
                </a:glow>
                <a:outerShdw blurRad="76200" dist="50800" dir="5400000" rotWithShape="0">
                  <a:srgbClr val="4E3B30">
                    <a:alpha val="60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/>
              </a:p>
            </p:txBody>
          </p:sp>
          <p:sp>
            <p:nvSpPr>
              <p:cNvPr id="88" name="Oval 197"/>
              <p:cNvSpPr/>
              <p:nvPr/>
            </p:nvSpPr>
            <p:spPr>
              <a:xfrm>
                <a:off x="573335" y="6446549"/>
                <a:ext cx="48370" cy="45084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89" name="Oval 198"/>
              <p:cNvSpPr/>
              <p:nvPr/>
            </p:nvSpPr>
            <p:spPr>
              <a:xfrm>
                <a:off x="647993" y="6446549"/>
                <a:ext cx="48370" cy="45084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90" name="Oval 199"/>
              <p:cNvSpPr/>
              <p:nvPr/>
            </p:nvSpPr>
            <p:spPr>
              <a:xfrm>
                <a:off x="722652" y="6446549"/>
                <a:ext cx="48370" cy="45084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91" name="Oval 200"/>
              <p:cNvSpPr/>
              <p:nvPr/>
            </p:nvSpPr>
            <p:spPr>
              <a:xfrm>
                <a:off x="797310" y="6446549"/>
                <a:ext cx="48370" cy="45084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92" name="Oval 201"/>
              <p:cNvSpPr/>
              <p:nvPr/>
            </p:nvSpPr>
            <p:spPr>
              <a:xfrm>
                <a:off x="871968" y="6446549"/>
                <a:ext cx="48370" cy="45084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93" name="Oval 202"/>
              <p:cNvSpPr/>
              <p:nvPr/>
            </p:nvSpPr>
            <p:spPr>
              <a:xfrm>
                <a:off x="946627" y="6446549"/>
                <a:ext cx="48370" cy="45084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94" name="Oval 203"/>
              <p:cNvSpPr/>
              <p:nvPr/>
            </p:nvSpPr>
            <p:spPr>
              <a:xfrm>
                <a:off x="1021285" y="6446549"/>
                <a:ext cx="48370" cy="45084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95" name="Oval 204"/>
              <p:cNvSpPr/>
              <p:nvPr/>
            </p:nvSpPr>
            <p:spPr>
              <a:xfrm>
                <a:off x="1095943" y="6446549"/>
                <a:ext cx="48370" cy="45084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96" name="Oval 205"/>
              <p:cNvSpPr/>
              <p:nvPr/>
            </p:nvSpPr>
            <p:spPr>
              <a:xfrm>
                <a:off x="1170601" y="6446549"/>
                <a:ext cx="48370" cy="45084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97" name="Oval 206"/>
              <p:cNvSpPr/>
              <p:nvPr/>
            </p:nvSpPr>
            <p:spPr>
              <a:xfrm>
                <a:off x="1245259" y="6446549"/>
                <a:ext cx="48370" cy="45084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98" name="Oval 207"/>
              <p:cNvSpPr/>
              <p:nvPr/>
            </p:nvSpPr>
            <p:spPr>
              <a:xfrm>
                <a:off x="1319917" y="6446549"/>
                <a:ext cx="48370" cy="45084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99" name="Oval 208"/>
              <p:cNvSpPr/>
              <p:nvPr/>
            </p:nvSpPr>
            <p:spPr>
              <a:xfrm>
                <a:off x="1394576" y="6446549"/>
                <a:ext cx="48370" cy="45084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00" name="Oval 209"/>
              <p:cNvSpPr/>
              <p:nvPr/>
            </p:nvSpPr>
            <p:spPr>
              <a:xfrm>
                <a:off x="1469234" y="6446549"/>
                <a:ext cx="48370" cy="45084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01" name="Oval 210"/>
              <p:cNvSpPr/>
              <p:nvPr/>
            </p:nvSpPr>
            <p:spPr>
              <a:xfrm>
                <a:off x="1543892" y="6446549"/>
                <a:ext cx="48370" cy="45084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02" name="Oval 211"/>
              <p:cNvSpPr/>
              <p:nvPr/>
            </p:nvSpPr>
            <p:spPr>
              <a:xfrm>
                <a:off x="1618550" y="6446549"/>
                <a:ext cx="48370" cy="45084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03" name="Oval 212"/>
              <p:cNvSpPr/>
              <p:nvPr/>
            </p:nvSpPr>
            <p:spPr>
              <a:xfrm>
                <a:off x="1693209" y="6446549"/>
                <a:ext cx="48370" cy="45084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04" name="Oval 213"/>
              <p:cNvSpPr/>
              <p:nvPr/>
            </p:nvSpPr>
            <p:spPr>
              <a:xfrm>
                <a:off x="1767867" y="6446549"/>
                <a:ext cx="48370" cy="45084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05" name="Oval 214"/>
              <p:cNvSpPr/>
              <p:nvPr/>
            </p:nvSpPr>
            <p:spPr>
              <a:xfrm>
                <a:off x="1842525" y="6446549"/>
                <a:ext cx="48370" cy="45084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06" name="Oval 215"/>
              <p:cNvSpPr/>
              <p:nvPr/>
            </p:nvSpPr>
            <p:spPr>
              <a:xfrm>
                <a:off x="1917183" y="6446549"/>
                <a:ext cx="48370" cy="45084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07" name="Oval 216"/>
              <p:cNvSpPr/>
              <p:nvPr/>
            </p:nvSpPr>
            <p:spPr>
              <a:xfrm>
                <a:off x="1991841" y="6446549"/>
                <a:ext cx="48370" cy="45084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08" name="Oval 217"/>
              <p:cNvSpPr/>
              <p:nvPr/>
            </p:nvSpPr>
            <p:spPr>
              <a:xfrm>
                <a:off x="2066500" y="6446549"/>
                <a:ext cx="48370" cy="45084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1400" b="1">
                  <a:solidFill>
                    <a:srgbClr val="0EFE2B"/>
                  </a:solidFill>
                </a:endParaRPr>
              </a:p>
            </p:txBody>
          </p:sp>
          <p:sp>
            <p:nvSpPr>
              <p:cNvPr id="109" name="Oval 218"/>
              <p:cNvSpPr/>
              <p:nvPr/>
            </p:nvSpPr>
            <p:spPr>
              <a:xfrm>
                <a:off x="2141158" y="6446549"/>
                <a:ext cx="48370" cy="45084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10" name="Oval 219"/>
              <p:cNvSpPr/>
              <p:nvPr/>
            </p:nvSpPr>
            <p:spPr>
              <a:xfrm>
                <a:off x="2215816" y="6446549"/>
                <a:ext cx="48370" cy="45084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11" name="Oval 220"/>
              <p:cNvSpPr/>
              <p:nvPr/>
            </p:nvSpPr>
            <p:spPr>
              <a:xfrm>
                <a:off x="2290475" y="6446549"/>
                <a:ext cx="48370" cy="45084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12" name="Oval 221"/>
              <p:cNvSpPr/>
              <p:nvPr/>
            </p:nvSpPr>
            <p:spPr>
              <a:xfrm rot="10800000">
                <a:off x="2058062" y="3167895"/>
                <a:ext cx="48370" cy="45084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13" name="Oval 222"/>
              <p:cNvSpPr/>
              <p:nvPr/>
            </p:nvSpPr>
            <p:spPr>
              <a:xfrm rot="10800000">
                <a:off x="1908745" y="3167895"/>
                <a:ext cx="48370" cy="45084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14" name="Oval 223"/>
              <p:cNvSpPr/>
              <p:nvPr/>
            </p:nvSpPr>
            <p:spPr>
              <a:xfrm rot="10800000">
                <a:off x="1759429" y="3167895"/>
                <a:ext cx="48370" cy="45084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15" name="Oval 224"/>
              <p:cNvSpPr/>
              <p:nvPr/>
            </p:nvSpPr>
            <p:spPr>
              <a:xfrm rot="10800000">
                <a:off x="1610112" y="3167895"/>
                <a:ext cx="48370" cy="45084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16" name="Oval 225"/>
              <p:cNvSpPr/>
              <p:nvPr/>
            </p:nvSpPr>
            <p:spPr>
              <a:xfrm rot="10800000">
                <a:off x="1460796" y="3167895"/>
                <a:ext cx="48370" cy="45084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17" name="Oval 226"/>
              <p:cNvSpPr/>
              <p:nvPr/>
            </p:nvSpPr>
            <p:spPr>
              <a:xfrm rot="10800000">
                <a:off x="1311480" y="3167895"/>
                <a:ext cx="48370" cy="45084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18" name="Oval 227"/>
              <p:cNvSpPr/>
              <p:nvPr/>
            </p:nvSpPr>
            <p:spPr>
              <a:xfrm rot="10800000">
                <a:off x="1162163" y="3167895"/>
                <a:ext cx="48370" cy="45084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19" name="Oval 228"/>
              <p:cNvSpPr/>
              <p:nvPr/>
            </p:nvSpPr>
            <p:spPr>
              <a:xfrm rot="10800000">
                <a:off x="1012846" y="3167895"/>
                <a:ext cx="48370" cy="45084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20" name="Oval 229"/>
              <p:cNvSpPr/>
              <p:nvPr/>
            </p:nvSpPr>
            <p:spPr>
              <a:xfrm rot="10800000">
                <a:off x="863530" y="3167895"/>
                <a:ext cx="48370" cy="45084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  <p:sp>
            <p:nvSpPr>
              <p:cNvPr id="121" name="Oval 230"/>
              <p:cNvSpPr/>
              <p:nvPr/>
            </p:nvSpPr>
            <p:spPr>
              <a:xfrm rot="10800000">
                <a:off x="714213" y="3167895"/>
                <a:ext cx="48370" cy="45084"/>
              </a:xfrm>
              <a:prstGeom prst="ellipse">
                <a:avLst/>
              </a:prstGeom>
              <a:grpFill/>
              <a:ln w="635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rtl="0" fontAlgn="base">
                  <a:spcBef>
                    <a:spcPct val="0"/>
                  </a:spcBef>
                  <a:spcAft>
                    <a:spcPct val="0"/>
                  </a:spcAft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2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>
                  <a:solidFill>
                    <a:srgbClr val="0EFE2B"/>
                  </a:solidFill>
                </a:endParaRPr>
              </a:p>
            </p:txBody>
          </p:sp>
        </p:grpSp>
        <p:sp>
          <p:nvSpPr>
            <p:cNvPr id="50" name="Rectangle 159"/>
            <p:cNvSpPr/>
            <p:nvPr/>
          </p:nvSpPr>
          <p:spPr>
            <a:xfrm>
              <a:off x="7111434" y="5780326"/>
              <a:ext cx="248160" cy="124126"/>
            </a:xfrm>
            <a:prstGeom prst="rect">
              <a:avLst/>
            </a:prstGeom>
            <a:grpFill/>
            <a:ln w="6350">
              <a:solidFill>
                <a:schemeClr val="tx1">
                  <a:lumMod val="75000"/>
                  <a:lumOff val="25000"/>
                </a:schemeClr>
              </a:solidFill>
            </a:ln>
            <a:effectLst>
              <a:glow rad="101600">
                <a:srgbClr val="CCCC00">
                  <a:alpha val="16863"/>
                </a:srgbClr>
              </a:glow>
              <a:outerShdw blurRad="76200" dist="50800" dir="5400000" rotWithShape="0">
                <a:srgbClr val="4E3B30">
                  <a:alpha val="60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2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700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604000" y="87890"/>
            <a:ext cx="4064000" cy="1232910"/>
          </a:xfrm>
        </p:spPr>
        <p:txBody>
          <a:bodyPr/>
          <a:lstStyle/>
          <a:p>
            <a:r>
              <a:rPr lang="pt-BR" dirty="0" smtClean="0"/>
              <a:t>Obrigada!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5407891" y="2554649"/>
            <a:ext cx="6456218" cy="1655762"/>
          </a:xfrm>
        </p:spPr>
        <p:txBody>
          <a:bodyPr>
            <a:normAutofit lnSpcReduction="10000"/>
          </a:bodyPr>
          <a:lstStyle/>
          <a:p>
            <a:pPr algn="l"/>
            <a:r>
              <a:rPr lang="pt-BR" sz="3200" dirty="0" smtClean="0">
                <a:hlinkClick r:id="rId2"/>
              </a:rPr>
              <a:t>dora@cria.org.br</a:t>
            </a:r>
            <a:endParaRPr lang="pt-BR" sz="3200" dirty="0" smtClean="0"/>
          </a:p>
          <a:p>
            <a:pPr algn="l"/>
            <a:r>
              <a:rPr lang="pt-BR" sz="3200" dirty="0" smtClean="0">
                <a:hlinkClick r:id="rId3"/>
              </a:rPr>
              <a:t>http://splink.org.br</a:t>
            </a:r>
            <a:endParaRPr lang="pt-BR" sz="3200" dirty="0" smtClean="0"/>
          </a:p>
          <a:p>
            <a:pPr algn="l"/>
            <a:r>
              <a:rPr lang="pt-BR" sz="3200" dirty="0" smtClean="0">
                <a:hlinkClick r:id="rId4"/>
              </a:rPr>
              <a:t>http://www.splink.org.br/dashboard</a:t>
            </a:r>
            <a:endParaRPr lang="pt-BR" sz="3200" dirty="0" smtClean="0"/>
          </a:p>
          <a:p>
            <a:pPr algn="l"/>
            <a:endParaRPr lang="pt-BR" sz="3200" dirty="0"/>
          </a:p>
        </p:txBody>
      </p:sp>
      <p:pic>
        <p:nvPicPr>
          <p:cNvPr id="2050" name="Picture 2" descr="[Clique para baixar o livro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411" y="1715655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266410" y="5682780"/>
            <a:ext cx="969039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dirty="0">
                <a:hlinkClick r:id="rId6"/>
              </a:rPr>
              <a:t>https://issuu.com/igorvmalves/docs/inct_livro_10_2_ed_online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342640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95169" y="675011"/>
            <a:ext cx="10515600" cy="646094"/>
          </a:xfrm>
        </p:spPr>
        <p:txBody>
          <a:bodyPr>
            <a:normAutofit/>
          </a:bodyPr>
          <a:lstStyle/>
          <a:p>
            <a:r>
              <a:rPr lang="pt-BR" dirty="0"/>
              <a:t>Centro de Referência em Informação </a:t>
            </a:r>
            <a:r>
              <a:rPr lang="pt-BR" dirty="0" smtClean="0"/>
              <a:t>Ambiental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36533" y="1769210"/>
            <a:ext cx="9801081" cy="485616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t-BR" dirty="0">
                <a:latin typeface="+mn-lt"/>
              </a:rPr>
              <a:t>A</a:t>
            </a:r>
            <a:r>
              <a:rPr lang="pt-BR" dirty="0" smtClean="0">
                <a:latin typeface="+mn-lt"/>
              </a:rPr>
              <a:t>ssociação privada, sem fins lucrativos, constituída em 2000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t-BR" dirty="0" smtClean="0"/>
              <a:t>Desde 2002 qualificada </a:t>
            </a:r>
            <a:r>
              <a:rPr lang="pt-BR" dirty="0"/>
              <a:t>como uma Organização da Sociedade Civil de Interesse Público </a:t>
            </a:r>
            <a:r>
              <a:rPr lang="pt-BR" dirty="0" smtClean="0">
                <a:latin typeface="+mn-lt"/>
              </a:rPr>
              <a:t> (OSCIP)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149017"/>
                </a:solidFill>
                <a:latin typeface="+mn-lt"/>
              </a:rPr>
              <a:t>Missão</a:t>
            </a:r>
          </a:p>
          <a:p>
            <a:pPr lvl="1">
              <a:lnSpc>
                <a:spcPct val="100000"/>
              </a:lnSpc>
            </a:pPr>
            <a:r>
              <a:rPr lang="pt-BR" dirty="0" smtClean="0">
                <a:solidFill>
                  <a:srgbClr val="149017"/>
                </a:solidFill>
                <a:latin typeface="+mn-lt"/>
              </a:rPr>
              <a:t>Disseminação do conhecimento</a:t>
            </a:r>
            <a:r>
              <a:rPr lang="pt-BR" dirty="0" smtClean="0">
                <a:solidFill>
                  <a:srgbClr val="00B050"/>
                </a:solidFill>
                <a:latin typeface="+mn-lt"/>
              </a:rPr>
              <a:t> científico para promover a conservação e uso sustentável dos recursos naturais do país</a:t>
            </a:r>
          </a:p>
          <a:p>
            <a:pPr>
              <a:lnSpc>
                <a:spcPct val="100000"/>
              </a:lnSpc>
            </a:pPr>
            <a:r>
              <a:rPr lang="pt-BR" dirty="0" smtClean="0">
                <a:solidFill>
                  <a:srgbClr val="149017"/>
                </a:solidFill>
                <a:latin typeface="+mn-lt"/>
              </a:rPr>
              <a:t>Como</a:t>
            </a:r>
          </a:p>
          <a:p>
            <a:pPr lvl="1">
              <a:lnSpc>
                <a:spcPct val="100000"/>
              </a:lnSpc>
            </a:pPr>
            <a:r>
              <a:rPr lang="pt-BR" dirty="0">
                <a:solidFill>
                  <a:srgbClr val="00B050"/>
                </a:solidFill>
                <a:latin typeface="+mn-lt"/>
              </a:rPr>
              <a:t>Desenvolvendo e mantendo uma </a:t>
            </a:r>
            <a:r>
              <a:rPr lang="pt-BR" i="1" dirty="0">
                <a:solidFill>
                  <a:srgbClr val="00B050"/>
                </a:solidFill>
                <a:latin typeface="+mn-lt"/>
              </a:rPr>
              <a:t>e</a:t>
            </a:r>
            <a:r>
              <a:rPr lang="pt-BR" dirty="0">
                <a:solidFill>
                  <a:srgbClr val="00B050"/>
                </a:solidFill>
                <a:latin typeface="+mn-lt"/>
              </a:rPr>
              <a:t>-infraestrutura de dados e ferramentas sobre biodiversidade de acesso aberto e </a:t>
            </a:r>
            <a:r>
              <a:rPr lang="pt-BR" dirty="0" smtClean="0">
                <a:solidFill>
                  <a:srgbClr val="00B050"/>
                </a:solidFill>
                <a:latin typeface="+mn-lt"/>
              </a:rPr>
              <a:t>gratuito</a:t>
            </a:r>
            <a:endParaRPr lang="pt-BR" dirty="0">
              <a:solidFill>
                <a:srgbClr val="00B050"/>
              </a:solidFill>
              <a:latin typeface="+mn-lt"/>
            </a:endParaRPr>
          </a:p>
          <a:p>
            <a:pPr lvl="1">
              <a:lnSpc>
                <a:spcPct val="100000"/>
              </a:lnSpc>
            </a:pPr>
            <a:r>
              <a:rPr lang="pt-BR" dirty="0" smtClean="0">
                <a:latin typeface="+mn-lt"/>
              </a:rPr>
              <a:t>Estabelecendo </a:t>
            </a:r>
            <a:r>
              <a:rPr lang="pt-BR" dirty="0" smtClean="0">
                <a:solidFill>
                  <a:srgbClr val="149017"/>
                </a:solidFill>
                <a:latin typeface="+mn-lt"/>
              </a:rPr>
              <a:t>parcerias</a:t>
            </a:r>
            <a:r>
              <a:rPr lang="pt-BR" dirty="0" smtClean="0">
                <a:latin typeface="+mn-lt"/>
              </a:rPr>
              <a:t> – </a:t>
            </a:r>
            <a:r>
              <a:rPr lang="pt-BR" dirty="0" smtClean="0">
                <a:solidFill>
                  <a:srgbClr val="00B050"/>
                </a:solidFill>
                <a:latin typeface="+mn-lt"/>
              </a:rPr>
              <a:t>networking</a:t>
            </a:r>
          </a:p>
          <a:p>
            <a:pPr lvl="2">
              <a:lnSpc>
                <a:spcPct val="100000"/>
              </a:lnSpc>
            </a:pPr>
            <a:r>
              <a:rPr lang="pt-BR" dirty="0" smtClean="0">
                <a:latin typeface="+mn-lt"/>
              </a:rPr>
              <a:t>Comunidade Científica</a:t>
            </a:r>
          </a:p>
          <a:p>
            <a:pPr lvl="2">
              <a:lnSpc>
                <a:spcPct val="100000"/>
              </a:lnSpc>
            </a:pPr>
            <a:r>
              <a:rPr lang="pt-BR" dirty="0" smtClean="0">
                <a:latin typeface="+mn-lt"/>
              </a:rPr>
              <a:t>Coleções Biológicas</a:t>
            </a:r>
          </a:p>
          <a:p>
            <a:pPr lvl="2">
              <a:lnSpc>
                <a:spcPct val="100000"/>
              </a:lnSpc>
            </a:pPr>
            <a:r>
              <a:rPr lang="pt-BR" dirty="0" smtClean="0">
                <a:latin typeface="+mn-lt"/>
              </a:rPr>
              <a:t>Instituições, nacionais e do exterior, com interesses comuns</a:t>
            </a:r>
          </a:p>
          <a:p>
            <a:pPr lvl="2">
              <a:lnSpc>
                <a:spcPct val="100000"/>
              </a:lnSpc>
            </a:pPr>
            <a:r>
              <a:rPr lang="pt-BR" b="1" dirty="0" smtClean="0">
                <a:solidFill>
                  <a:srgbClr val="BC6422"/>
                </a:solidFill>
                <a:latin typeface="+mn-lt"/>
              </a:rPr>
              <a:t>Apicultores e Associações</a:t>
            </a:r>
          </a:p>
          <a:p>
            <a:pPr lvl="1">
              <a:lnSpc>
                <a:spcPct val="100000"/>
              </a:lnSpc>
            </a:pPr>
            <a:r>
              <a:rPr lang="pt-BR" dirty="0" smtClean="0">
                <a:latin typeface="+mn-lt"/>
              </a:rPr>
              <a:t>Comunicando </a:t>
            </a:r>
            <a:endParaRPr lang="pt-BR" dirty="0">
              <a:latin typeface="+mn-lt"/>
            </a:endParaRPr>
          </a:p>
          <a:p>
            <a:pPr lvl="2">
              <a:lnSpc>
                <a:spcPct val="100000"/>
              </a:lnSpc>
            </a:pPr>
            <a:r>
              <a:rPr lang="pt-BR" dirty="0" smtClean="0">
                <a:latin typeface="+mn-lt"/>
              </a:rPr>
              <a:t>Sistemas de informação on-line, palestras</a:t>
            </a:r>
            <a:r>
              <a:rPr lang="pt-BR" dirty="0">
                <a:latin typeface="+mn-lt"/>
              </a:rPr>
              <a:t>, publicações, </a:t>
            </a:r>
            <a:r>
              <a:rPr lang="pt-BR" dirty="0" smtClean="0">
                <a:latin typeface="+mn-lt"/>
              </a:rPr>
              <a:t>eventos, blog</a:t>
            </a:r>
            <a:endParaRPr lang="pt-BR" dirty="0">
              <a:latin typeface="+mn-lt"/>
            </a:endParaRPr>
          </a:p>
          <a:p>
            <a:pPr lvl="1">
              <a:lnSpc>
                <a:spcPct val="100000"/>
              </a:lnSpc>
            </a:pPr>
            <a:endParaRPr lang="pt-BR" dirty="0" smtClean="0">
              <a:latin typeface="+mn-lt"/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1552719" y="286603"/>
            <a:ext cx="9602961" cy="43529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r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400" b="1" kern="1200" spc="-50" baseline="0">
                <a:solidFill>
                  <a:srgbClr val="D92E14"/>
                </a:solidFill>
                <a:latin typeface="+mn-lt"/>
                <a:ea typeface="+mj-ea"/>
                <a:cs typeface="+mj-cs"/>
              </a:defRPr>
            </a:lvl1pPr>
          </a:lstStyle>
          <a:p>
            <a:endParaRPr lang="pt-BR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6023" y="3843108"/>
            <a:ext cx="2503600" cy="2176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68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Visão: Post 2020 Global Biodiversity Framework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366982"/>
            <a:ext cx="10515600" cy="4809981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Um mundo em harmonia com a natureza onde:</a:t>
            </a:r>
            <a:r>
              <a:rPr lang="pt-BR" dirty="0" smtClean="0">
                <a:solidFill>
                  <a:srgbClr val="FF0000"/>
                </a:solidFill>
              </a:rPr>
              <a:t> até 2050 a biodiversidade é valorizada, conservada, recuperada e usada sabiamente, mantendo serviços ecossistêmicos</a:t>
            </a:r>
            <a:r>
              <a:rPr lang="pt-BR" dirty="0" smtClean="0"/>
              <a:t>, sustentando um planeta saudável e </a:t>
            </a:r>
            <a:r>
              <a:rPr lang="pt-BR" dirty="0" smtClean="0">
                <a:solidFill>
                  <a:srgbClr val="FF0000"/>
                </a:solidFill>
              </a:rPr>
              <a:t>entregando benefícios essenciais para </a:t>
            </a:r>
            <a:r>
              <a:rPr lang="pt-BR" b="1" dirty="0" smtClean="0">
                <a:solidFill>
                  <a:srgbClr val="FF0000"/>
                </a:solidFill>
              </a:rPr>
              <a:t>todas as pessoas</a:t>
            </a:r>
            <a:r>
              <a:rPr lang="pt-BR" dirty="0" smtClean="0"/>
              <a:t>.</a:t>
            </a:r>
          </a:p>
          <a:p>
            <a:r>
              <a:rPr lang="pt-BR" dirty="0"/>
              <a:t>Metas incluem a necessidade de dados, métricas, monitoramento de:</a:t>
            </a:r>
          </a:p>
          <a:p>
            <a:pPr lvl="1"/>
            <a:r>
              <a:rPr lang="pt-BR" dirty="0"/>
              <a:t>Áreas ou integridade de ecossistemas de água doce, marinhos, terrestres</a:t>
            </a:r>
          </a:p>
          <a:p>
            <a:pPr lvl="1"/>
            <a:r>
              <a:rPr lang="pt-BR" dirty="0"/>
              <a:t>Espécies ameaçadas, abundância</a:t>
            </a:r>
          </a:p>
          <a:p>
            <a:pPr lvl="1"/>
            <a:r>
              <a:rPr lang="pt-BR" dirty="0"/>
              <a:t>Espécies invasoras</a:t>
            </a:r>
          </a:p>
          <a:p>
            <a:pPr lvl="1"/>
            <a:r>
              <a:rPr lang="pt-BR" dirty="0"/>
              <a:t>Diversidade genética</a:t>
            </a:r>
          </a:p>
          <a:p>
            <a:pPr lvl="1"/>
            <a:r>
              <a:rPr lang="pt-BR" dirty="0"/>
              <a:t>Benefícios para as pessoas (nutrição, água, resiliência a desastres naturais, ...), compartilhamento justo, equitativo</a:t>
            </a:r>
          </a:p>
          <a:p>
            <a:pPr lvl="1"/>
            <a:r>
              <a:rPr lang="pt-BR" dirty="0"/>
              <a:t>Conhecimento tradicional</a:t>
            </a:r>
          </a:p>
          <a:p>
            <a:pPr lvl="1"/>
            <a:r>
              <a:rPr lang="pt-BR" dirty="0"/>
              <a:t>Recuperação, proteção de áreas, reduzir a poluição</a:t>
            </a:r>
          </a:p>
          <a:p>
            <a:pPr lvl="1"/>
            <a:r>
              <a:rPr lang="pt-BR" dirty="0"/>
              <a:t>Ações urgentes em </a:t>
            </a:r>
            <a:r>
              <a:rPr lang="pt-BR" b="1" dirty="0">
                <a:solidFill>
                  <a:srgbClr val="FF0000"/>
                </a:solidFill>
              </a:rPr>
              <a:t>toda a sociedade</a:t>
            </a:r>
          </a:p>
          <a:p>
            <a:endParaRPr lang="pt-BR" dirty="0" smtClean="0"/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0449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Marco de Biodiversidade pós-2020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Exige um grau sem precedentes de colaboração entre diferentes atores</a:t>
            </a:r>
            <a:r>
              <a:rPr lang="pt-BR" dirty="0" smtClean="0"/>
              <a:t>:</a:t>
            </a:r>
          </a:p>
          <a:p>
            <a:r>
              <a:rPr lang="pt-BR" dirty="0" smtClean="0"/>
              <a:t> </a:t>
            </a:r>
            <a:endParaRPr lang="pt-BR" dirty="0"/>
          </a:p>
          <a:p>
            <a:pPr lvl="1"/>
            <a:r>
              <a:rPr lang="pt-BR" sz="2600" dirty="0"/>
              <a:t>A importância de redes </a:t>
            </a:r>
            <a:r>
              <a:rPr lang="pt-BR" sz="2600" dirty="0" smtClean="0"/>
              <a:t>colaborativas</a:t>
            </a:r>
          </a:p>
          <a:p>
            <a:pPr lvl="1"/>
            <a:endParaRPr lang="pt-BR" sz="2600" dirty="0"/>
          </a:p>
          <a:p>
            <a:pPr lvl="1"/>
            <a:r>
              <a:rPr lang="pt-BR" sz="2600" dirty="0"/>
              <a:t>Dados e evidências científicas em formatos úteis e utilizáveis e de acesso livre (FAIR – </a:t>
            </a:r>
            <a:r>
              <a:rPr lang="pt-BR" sz="2600" dirty="0" err="1"/>
              <a:t>Findable</a:t>
            </a:r>
            <a:r>
              <a:rPr lang="pt-BR" sz="2600" dirty="0"/>
              <a:t>, </a:t>
            </a:r>
            <a:r>
              <a:rPr lang="pt-BR" sz="2600" dirty="0" err="1"/>
              <a:t>Accessible</a:t>
            </a:r>
            <a:r>
              <a:rPr lang="pt-BR" sz="2600" dirty="0"/>
              <a:t>, </a:t>
            </a:r>
            <a:r>
              <a:rPr lang="pt-BR" sz="2600" dirty="0" err="1"/>
              <a:t>Interoperable</a:t>
            </a:r>
            <a:r>
              <a:rPr lang="pt-BR" sz="2600" dirty="0"/>
              <a:t>, </a:t>
            </a:r>
            <a:r>
              <a:rPr lang="pt-BR" sz="2600" dirty="0" err="1"/>
              <a:t>Reusable</a:t>
            </a:r>
            <a:r>
              <a:rPr lang="pt-BR" sz="2600" dirty="0" smtClean="0"/>
              <a:t>)</a:t>
            </a:r>
          </a:p>
          <a:p>
            <a:pPr lvl="1"/>
            <a:endParaRPr lang="pt-BR" sz="2600" dirty="0" smtClean="0"/>
          </a:p>
          <a:p>
            <a:pPr lvl="1"/>
            <a:r>
              <a:rPr lang="pt-BR" sz="2600" dirty="0" smtClean="0"/>
              <a:t>Exemplo: a rede </a:t>
            </a:r>
            <a:r>
              <a:rPr lang="pt-BR" sz="2600" i="1" dirty="0" smtClean="0"/>
              <a:t>species</a:t>
            </a:r>
            <a:r>
              <a:rPr lang="pt-BR" sz="2600" dirty="0" smtClean="0"/>
              <a:t>Link (dados de ocorrência de espécies)</a:t>
            </a:r>
            <a:endParaRPr lang="pt-BR" sz="2600" dirty="0"/>
          </a:p>
          <a:p>
            <a:pPr lvl="1"/>
            <a:endParaRPr lang="pt-BR" dirty="0" smtClean="0"/>
          </a:p>
          <a:p>
            <a:pPr lvl="1"/>
            <a:endParaRPr lang="pt-BR" dirty="0" smtClean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36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17034" y="73323"/>
            <a:ext cx="7541616" cy="74177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Coleções</a:t>
            </a:r>
            <a:r>
              <a:rPr lang="en-US" dirty="0" smtClean="0"/>
              <a:t> </a:t>
            </a:r>
            <a:r>
              <a:rPr lang="en-US" dirty="0" err="1" smtClean="0"/>
              <a:t>Biológicas</a:t>
            </a:r>
            <a:r>
              <a:rPr lang="en-US" dirty="0" smtClean="0"/>
              <a:t> – </a:t>
            </a:r>
            <a:r>
              <a:rPr lang="en-US" dirty="0" err="1" smtClean="0">
                <a:solidFill>
                  <a:srgbClr val="FF0000"/>
                </a:solidFill>
              </a:rPr>
              <a:t>Bibliotecas</a:t>
            </a:r>
            <a:r>
              <a:rPr lang="en-US" dirty="0" smtClean="0">
                <a:solidFill>
                  <a:srgbClr val="FF0000"/>
                </a:solidFill>
              </a:rPr>
              <a:t> da Vida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41369" y="1052810"/>
            <a:ext cx="2510256" cy="4351337"/>
          </a:xfrm>
          <a:prstGeom prst="rect">
            <a:avLst/>
          </a:prstGeom>
        </p:spPr>
      </p:pic>
      <p:pic>
        <p:nvPicPr>
          <p:cNvPr id="1028" name="Picture 4" descr="http://www.splink.org.br/imgs/mapicon.gif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676" y="2652713"/>
            <a:ext cx="142875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6"/>
          <a:srcRect l="2589" t="64074" r="69051" b="22175"/>
          <a:stretch/>
        </p:blipFill>
        <p:spPr>
          <a:xfrm>
            <a:off x="1524000" y="5261172"/>
            <a:ext cx="5208104" cy="1414600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7783300" y="5579580"/>
            <a:ext cx="3626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o que, </a:t>
            </a:r>
            <a:r>
              <a:rPr lang="en-US" sz="3200" dirty="0" err="1" smtClean="0"/>
              <a:t>onde</a:t>
            </a:r>
            <a:r>
              <a:rPr lang="en-US" sz="3200" dirty="0" smtClean="0"/>
              <a:t>, </a:t>
            </a:r>
            <a:r>
              <a:rPr lang="en-US" sz="3200" dirty="0" err="1" smtClean="0"/>
              <a:t>quando</a:t>
            </a:r>
            <a:endParaRPr lang="en-US" sz="3200" dirty="0"/>
          </a:p>
        </p:txBody>
      </p:sp>
      <p:pic>
        <p:nvPicPr>
          <p:cNvPr id="1030" name="Picture 6" descr="http://www.ufmg.br/online/arquivos/anexos/herbari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052810"/>
            <a:ext cx="5561015" cy="3732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Conector de seta reta 11"/>
          <p:cNvCxnSpPr/>
          <p:nvPr/>
        </p:nvCxnSpPr>
        <p:spPr>
          <a:xfrm flipH="1">
            <a:off x="3848100" y="4216400"/>
            <a:ext cx="1041400" cy="1044772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72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CaixaDeTexto 164"/>
          <p:cNvSpPr txBox="1"/>
          <p:nvPr/>
        </p:nvSpPr>
        <p:spPr>
          <a:xfrm>
            <a:off x="6601869" y="5610745"/>
            <a:ext cx="2353183" cy="1015663"/>
          </a:xfrm>
          <a:prstGeom prst="rect">
            <a:avLst/>
          </a:prstGeom>
          <a:solidFill>
            <a:srgbClr val="FFF8E5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500" dirty="0"/>
              <a:t> </a:t>
            </a:r>
            <a:r>
              <a:rPr lang="pt-BR" sz="1500" dirty="0" err="1"/>
              <a:t>Cibertaxonomia</a:t>
            </a:r>
            <a:r>
              <a:rPr lang="pt-BR" sz="1500" dirty="0"/>
              <a:t> </a:t>
            </a:r>
          </a:p>
          <a:p>
            <a:pPr>
              <a:buFont typeface="Arial" pitchFamily="34" charset="0"/>
              <a:buChar char="•"/>
            </a:pPr>
            <a:r>
              <a:rPr lang="pt-BR" sz="1500" dirty="0"/>
              <a:t> Sistema de Anotação</a:t>
            </a:r>
          </a:p>
          <a:p>
            <a:pPr>
              <a:buFont typeface="Arial" pitchFamily="34" charset="0"/>
              <a:buChar char="•"/>
            </a:pPr>
            <a:r>
              <a:rPr lang="pt-BR" sz="1500" dirty="0"/>
              <a:t> Lacunas</a:t>
            </a:r>
          </a:p>
          <a:p>
            <a:pPr>
              <a:buFont typeface="Arial" pitchFamily="34" charset="0"/>
              <a:buChar char="•"/>
            </a:pPr>
            <a:r>
              <a:rPr lang="pt-BR" sz="1500" dirty="0"/>
              <a:t> </a:t>
            </a:r>
            <a:r>
              <a:rPr lang="pt-BR" sz="1500" dirty="0" err="1"/>
              <a:t>BioGeo</a:t>
            </a:r>
            <a:endParaRPr lang="pt-BR" sz="150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36245" y="-3964"/>
            <a:ext cx="7886700" cy="539702"/>
          </a:xfrm>
        </p:spPr>
        <p:txBody>
          <a:bodyPr>
            <a:normAutofit/>
          </a:bodyPr>
          <a:lstStyle/>
          <a:p>
            <a:r>
              <a:rPr lang="pt-BR" i="1" dirty="0">
                <a:solidFill>
                  <a:schemeClr val="accent2">
                    <a:lumMod val="75000"/>
                  </a:schemeClr>
                </a:solidFill>
              </a:rPr>
              <a:t>species</a:t>
            </a:r>
            <a:r>
              <a:rPr lang="pt-BR" dirty="0">
                <a:solidFill>
                  <a:schemeClr val="tx1">
                    <a:lumMod val="65000"/>
                    <a:lumOff val="35000"/>
                  </a:schemeClr>
                </a:solidFill>
              </a:rPr>
              <a:t>Link</a:t>
            </a:r>
            <a:r>
              <a:rPr lang="pt-BR" dirty="0"/>
              <a:t> e o INCT - Herbário Virtual</a:t>
            </a:r>
          </a:p>
        </p:txBody>
      </p:sp>
      <p:sp>
        <p:nvSpPr>
          <p:cNvPr id="3" name="Fluxograma: Disco magnético 2"/>
          <p:cNvSpPr/>
          <p:nvPr/>
        </p:nvSpPr>
        <p:spPr>
          <a:xfrm>
            <a:off x="1989955" y="5185613"/>
            <a:ext cx="486054" cy="297468"/>
          </a:xfrm>
          <a:prstGeom prst="flowChartMagneticDis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" name="Fluxograma: Disco magnético 3"/>
          <p:cNvSpPr/>
          <p:nvPr/>
        </p:nvSpPr>
        <p:spPr>
          <a:xfrm>
            <a:off x="1859472" y="3504720"/>
            <a:ext cx="3699695" cy="459486"/>
          </a:xfrm>
          <a:prstGeom prst="flowChartMagneticDisk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>
                <a:solidFill>
                  <a:schemeClr val="tx1"/>
                </a:solidFill>
              </a:rPr>
              <a:t>Banco de dados</a:t>
            </a:r>
          </a:p>
        </p:txBody>
      </p:sp>
      <p:sp>
        <p:nvSpPr>
          <p:cNvPr id="5" name="Fluxograma: Disco magnético 4"/>
          <p:cNvSpPr/>
          <p:nvPr/>
        </p:nvSpPr>
        <p:spPr>
          <a:xfrm>
            <a:off x="2584021" y="5185613"/>
            <a:ext cx="486054" cy="297468"/>
          </a:xfrm>
          <a:prstGeom prst="flowChartMagneticDis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" name="Fluxograma: Disco magnético 5"/>
          <p:cNvSpPr/>
          <p:nvPr/>
        </p:nvSpPr>
        <p:spPr>
          <a:xfrm>
            <a:off x="3178087" y="5185613"/>
            <a:ext cx="486054" cy="297468"/>
          </a:xfrm>
          <a:prstGeom prst="flowChartMagneticDis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7" name="Fluxograma: Disco magnético 6"/>
          <p:cNvSpPr/>
          <p:nvPr/>
        </p:nvSpPr>
        <p:spPr>
          <a:xfrm>
            <a:off x="3772153" y="5185613"/>
            <a:ext cx="486054" cy="297468"/>
          </a:xfrm>
          <a:prstGeom prst="flowChartMagneticDis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8" name="Fluxograma: Disco magnético 7"/>
          <p:cNvSpPr/>
          <p:nvPr/>
        </p:nvSpPr>
        <p:spPr>
          <a:xfrm>
            <a:off x="4366219" y="5185613"/>
            <a:ext cx="486054" cy="297468"/>
          </a:xfrm>
          <a:prstGeom prst="flowChartMagneticDis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" name="Fluxograma: Disco magnético 8"/>
          <p:cNvSpPr/>
          <p:nvPr/>
        </p:nvSpPr>
        <p:spPr>
          <a:xfrm>
            <a:off x="4960285" y="5185613"/>
            <a:ext cx="486054" cy="297468"/>
          </a:xfrm>
          <a:prstGeom prst="flowChartMagneticDis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0" name="CaixaDeTexto 9"/>
          <p:cNvSpPr txBox="1"/>
          <p:nvPr/>
        </p:nvSpPr>
        <p:spPr>
          <a:xfrm>
            <a:off x="1755003" y="1702494"/>
            <a:ext cx="3921202" cy="784830"/>
          </a:xfrm>
          <a:prstGeom prst="rect">
            <a:avLst/>
          </a:prstGeom>
          <a:solidFill>
            <a:srgbClr val="F8FCF6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500" dirty="0"/>
              <a:t> dados de ocorrência de espécies</a:t>
            </a:r>
          </a:p>
          <a:p>
            <a:pPr>
              <a:buFont typeface="Arial" pitchFamily="34" charset="0"/>
              <a:buChar char="•"/>
            </a:pPr>
            <a:r>
              <a:rPr lang="pt-BR" sz="1500" dirty="0"/>
              <a:t> imagens (vouchers, plantas vivas, pólen)</a:t>
            </a:r>
          </a:p>
          <a:p>
            <a:pPr>
              <a:buFont typeface="Arial" pitchFamily="34" charset="0"/>
              <a:buChar char="•"/>
            </a:pPr>
            <a:r>
              <a:rPr lang="pt-BR" sz="1500" dirty="0"/>
              <a:t> mapas, gráficos, sínteses, catálogos (dinâmico)</a:t>
            </a:r>
          </a:p>
        </p:txBody>
      </p:sp>
      <p:sp>
        <p:nvSpPr>
          <p:cNvPr id="11" name="Cilindro 10"/>
          <p:cNvSpPr/>
          <p:nvPr/>
        </p:nvSpPr>
        <p:spPr>
          <a:xfrm>
            <a:off x="2597179" y="5902553"/>
            <a:ext cx="108012" cy="216024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2" name="Rosto feliz 11"/>
          <p:cNvSpPr/>
          <p:nvPr/>
        </p:nvSpPr>
        <p:spPr>
          <a:xfrm>
            <a:off x="2543173" y="5794541"/>
            <a:ext cx="216024" cy="162018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3" name="Cilindro 12"/>
          <p:cNvSpPr/>
          <p:nvPr/>
        </p:nvSpPr>
        <p:spPr>
          <a:xfrm>
            <a:off x="2327149" y="5902553"/>
            <a:ext cx="108012" cy="216024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4" name="Rosto feliz 13"/>
          <p:cNvSpPr/>
          <p:nvPr/>
        </p:nvSpPr>
        <p:spPr>
          <a:xfrm>
            <a:off x="2273143" y="5794541"/>
            <a:ext cx="216024" cy="162018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5" name="Cilindro 14"/>
          <p:cNvSpPr/>
          <p:nvPr/>
        </p:nvSpPr>
        <p:spPr>
          <a:xfrm>
            <a:off x="2867209" y="5902553"/>
            <a:ext cx="108012" cy="216024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6" name="Rosto feliz 15"/>
          <p:cNvSpPr/>
          <p:nvPr/>
        </p:nvSpPr>
        <p:spPr>
          <a:xfrm>
            <a:off x="2813203" y="5794541"/>
            <a:ext cx="216024" cy="162018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7" name="Cilindro 16"/>
          <p:cNvSpPr/>
          <p:nvPr/>
        </p:nvSpPr>
        <p:spPr>
          <a:xfrm>
            <a:off x="3407269" y="5902553"/>
            <a:ext cx="108012" cy="216024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8" name="Rosto feliz 17"/>
          <p:cNvSpPr/>
          <p:nvPr/>
        </p:nvSpPr>
        <p:spPr>
          <a:xfrm>
            <a:off x="3353263" y="5794541"/>
            <a:ext cx="216024" cy="162018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9" name="Cilindro 18"/>
          <p:cNvSpPr/>
          <p:nvPr/>
        </p:nvSpPr>
        <p:spPr>
          <a:xfrm>
            <a:off x="3137239" y="5902553"/>
            <a:ext cx="108012" cy="216024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0" name="Rosto feliz 19"/>
          <p:cNvSpPr/>
          <p:nvPr/>
        </p:nvSpPr>
        <p:spPr>
          <a:xfrm>
            <a:off x="3083233" y="5794541"/>
            <a:ext cx="216024" cy="162018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1" name="Cilindro 20"/>
          <p:cNvSpPr/>
          <p:nvPr/>
        </p:nvSpPr>
        <p:spPr>
          <a:xfrm>
            <a:off x="3677299" y="5902553"/>
            <a:ext cx="108012" cy="216024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2" name="Rosto feliz 21"/>
          <p:cNvSpPr/>
          <p:nvPr/>
        </p:nvSpPr>
        <p:spPr>
          <a:xfrm>
            <a:off x="3623293" y="5794541"/>
            <a:ext cx="216024" cy="162018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3" name="Cilindro 22"/>
          <p:cNvSpPr/>
          <p:nvPr/>
        </p:nvSpPr>
        <p:spPr>
          <a:xfrm>
            <a:off x="4217359" y="5902553"/>
            <a:ext cx="108012" cy="216024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4" name="Rosto feliz 23"/>
          <p:cNvSpPr/>
          <p:nvPr/>
        </p:nvSpPr>
        <p:spPr>
          <a:xfrm>
            <a:off x="4163353" y="5794541"/>
            <a:ext cx="216024" cy="162018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5" name="Cilindro 24"/>
          <p:cNvSpPr/>
          <p:nvPr/>
        </p:nvSpPr>
        <p:spPr>
          <a:xfrm>
            <a:off x="3947329" y="5902553"/>
            <a:ext cx="108012" cy="216024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6" name="Rosto feliz 25"/>
          <p:cNvSpPr/>
          <p:nvPr/>
        </p:nvSpPr>
        <p:spPr>
          <a:xfrm>
            <a:off x="3893323" y="5794541"/>
            <a:ext cx="216024" cy="162018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7" name="Cilindro 26"/>
          <p:cNvSpPr/>
          <p:nvPr/>
        </p:nvSpPr>
        <p:spPr>
          <a:xfrm>
            <a:off x="4487389" y="5902553"/>
            <a:ext cx="108012" cy="216024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8" name="Rosto feliz 27"/>
          <p:cNvSpPr/>
          <p:nvPr/>
        </p:nvSpPr>
        <p:spPr>
          <a:xfrm>
            <a:off x="4433383" y="5794541"/>
            <a:ext cx="216024" cy="162018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29" name="Cilindro 28"/>
          <p:cNvSpPr/>
          <p:nvPr/>
        </p:nvSpPr>
        <p:spPr>
          <a:xfrm>
            <a:off x="5027449" y="5902553"/>
            <a:ext cx="108012" cy="216024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30" name="Rosto feliz 29"/>
          <p:cNvSpPr/>
          <p:nvPr/>
        </p:nvSpPr>
        <p:spPr>
          <a:xfrm>
            <a:off x="4973443" y="5794541"/>
            <a:ext cx="216024" cy="162018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31" name="Cilindro 30"/>
          <p:cNvSpPr/>
          <p:nvPr/>
        </p:nvSpPr>
        <p:spPr>
          <a:xfrm>
            <a:off x="4757419" y="5902553"/>
            <a:ext cx="108012" cy="216024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32" name="Rosto feliz 31"/>
          <p:cNvSpPr/>
          <p:nvPr/>
        </p:nvSpPr>
        <p:spPr>
          <a:xfrm>
            <a:off x="4703413" y="5794541"/>
            <a:ext cx="216024" cy="162018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33" name="Cilindro 32"/>
          <p:cNvSpPr/>
          <p:nvPr/>
        </p:nvSpPr>
        <p:spPr>
          <a:xfrm>
            <a:off x="5297479" y="5902553"/>
            <a:ext cx="108012" cy="216024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34" name="Rosto feliz 33"/>
          <p:cNvSpPr/>
          <p:nvPr/>
        </p:nvSpPr>
        <p:spPr>
          <a:xfrm>
            <a:off x="5243473" y="5794541"/>
            <a:ext cx="216024" cy="162018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35" name="Cilindro 34"/>
          <p:cNvSpPr/>
          <p:nvPr/>
        </p:nvSpPr>
        <p:spPr>
          <a:xfrm>
            <a:off x="2711479" y="6016853"/>
            <a:ext cx="108012" cy="216024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36" name="Rosto feliz 35"/>
          <p:cNvSpPr/>
          <p:nvPr/>
        </p:nvSpPr>
        <p:spPr>
          <a:xfrm>
            <a:off x="2657473" y="5908841"/>
            <a:ext cx="216024" cy="16201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37" name="Cilindro 36"/>
          <p:cNvSpPr/>
          <p:nvPr/>
        </p:nvSpPr>
        <p:spPr>
          <a:xfrm>
            <a:off x="2441449" y="6016853"/>
            <a:ext cx="108012" cy="216024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38" name="Rosto feliz 37"/>
          <p:cNvSpPr/>
          <p:nvPr/>
        </p:nvSpPr>
        <p:spPr>
          <a:xfrm>
            <a:off x="2387443" y="5908841"/>
            <a:ext cx="216024" cy="16201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39" name="Cilindro 38"/>
          <p:cNvSpPr/>
          <p:nvPr/>
        </p:nvSpPr>
        <p:spPr>
          <a:xfrm>
            <a:off x="2981509" y="6016853"/>
            <a:ext cx="108012" cy="216024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0" name="Rosto feliz 39"/>
          <p:cNvSpPr/>
          <p:nvPr/>
        </p:nvSpPr>
        <p:spPr>
          <a:xfrm>
            <a:off x="2927503" y="5908841"/>
            <a:ext cx="216024" cy="16201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1" name="Cilindro 40"/>
          <p:cNvSpPr/>
          <p:nvPr/>
        </p:nvSpPr>
        <p:spPr>
          <a:xfrm>
            <a:off x="3521569" y="6016853"/>
            <a:ext cx="108012" cy="216024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2" name="Rosto feliz 41"/>
          <p:cNvSpPr/>
          <p:nvPr/>
        </p:nvSpPr>
        <p:spPr>
          <a:xfrm>
            <a:off x="3467563" y="5908841"/>
            <a:ext cx="216024" cy="16201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3" name="Cilindro 42"/>
          <p:cNvSpPr/>
          <p:nvPr/>
        </p:nvSpPr>
        <p:spPr>
          <a:xfrm>
            <a:off x="3251539" y="6016853"/>
            <a:ext cx="108012" cy="216024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4" name="Rosto feliz 43"/>
          <p:cNvSpPr/>
          <p:nvPr/>
        </p:nvSpPr>
        <p:spPr>
          <a:xfrm>
            <a:off x="3197533" y="5908841"/>
            <a:ext cx="216024" cy="16201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5" name="Cilindro 44"/>
          <p:cNvSpPr/>
          <p:nvPr/>
        </p:nvSpPr>
        <p:spPr>
          <a:xfrm>
            <a:off x="3791599" y="6016853"/>
            <a:ext cx="108012" cy="216024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6" name="Rosto feliz 45"/>
          <p:cNvSpPr/>
          <p:nvPr/>
        </p:nvSpPr>
        <p:spPr>
          <a:xfrm>
            <a:off x="3737593" y="5908841"/>
            <a:ext cx="216024" cy="16201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7" name="Cilindro 46"/>
          <p:cNvSpPr/>
          <p:nvPr/>
        </p:nvSpPr>
        <p:spPr>
          <a:xfrm>
            <a:off x="4331659" y="6016853"/>
            <a:ext cx="108012" cy="216024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8" name="Rosto feliz 47"/>
          <p:cNvSpPr/>
          <p:nvPr/>
        </p:nvSpPr>
        <p:spPr>
          <a:xfrm>
            <a:off x="4277653" y="5908841"/>
            <a:ext cx="216024" cy="16201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49" name="Cilindro 48"/>
          <p:cNvSpPr/>
          <p:nvPr/>
        </p:nvSpPr>
        <p:spPr>
          <a:xfrm>
            <a:off x="4061629" y="6016853"/>
            <a:ext cx="108012" cy="216024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0" name="Rosto feliz 49"/>
          <p:cNvSpPr/>
          <p:nvPr/>
        </p:nvSpPr>
        <p:spPr>
          <a:xfrm>
            <a:off x="4007623" y="5908841"/>
            <a:ext cx="216024" cy="16201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1" name="Cilindro 50"/>
          <p:cNvSpPr/>
          <p:nvPr/>
        </p:nvSpPr>
        <p:spPr>
          <a:xfrm>
            <a:off x="4601689" y="6016853"/>
            <a:ext cx="108012" cy="216024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2" name="Rosto feliz 51"/>
          <p:cNvSpPr/>
          <p:nvPr/>
        </p:nvSpPr>
        <p:spPr>
          <a:xfrm>
            <a:off x="4547683" y="5908841"/>
            <a:ext cx="216024" cy="16201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3" name="Cilindro 52"/>
          <p:cNvSpPr/>
          <p:nvPr/>
        </p:nvSpPr>
        <p:spPr>
          <a:xfrm>
            <a:off x="5141749" y="6016853"/>
            <a:ext cx="108012" cy="216024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4" name="Rosto feliz 53"/>
          <p:cNvSpPr/>
          <p:nvPr/>
        </p:nvSpPr>
        <p:spPr>
          <a:xfrm>
            <a:off x="5087743" y="5908841"/>
            <a:ext cx="216024" cy="16201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5" name="Cilindro 54"/>
          <p:cNvSpPr/>
          <p:nvPr/>
        </p:nvSpPr>
        <p:spPr>
          <a:xfrm>
            <a:off x="4871719" y="6016853"/>
            <a:ext cx="108012" cy="216024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6" name="Rosto feliz 55"/>
          <p:cNvSpPr/>
          <p:nvPr/>
        </p:nvSpPr>
        <p:spPr>
          <a:xfrm>
            <a:off x="4817713" y="5908841"/>
            <a:ext cx="216024" cy="16201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7" name="Cilindro 56"/>
          <p:cNvSpPr/>
          <p:nvPr/>
        </p:nvSpPr>
        <p:spPr>
          <a:xfrm>
            <a:off x="5411779" y="6016853"/>
            <a:ext cx="108012" cy="216024"/>
          </a:xfrm>
          <a:prstGeom prst="can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8" name="Rosto feliz 57"/>
          <p:cNvSpPr/>
          <p:nvPr/>
        </p:nvSpPr>
        <p:spPr>
          <a:xfrm>
            <a:off x="5357773" y="5908841"/>
            <a:ext cx="216024" cy="162018"/>
          </a:xfrm>
          <a:prstGeom prst="smileyFac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59" name="Cilindro 58"/>
          <p:cNvSpPr/>
          <p:nvPr/>
        </p:nvSpPr>
        <p:spPr>
          <a:xfrm>
            <a:off x="2825779" y="6131153"/>
            <a:ext cx="108012" cy="216024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0" name="Rosto feliz 59"/>
          <p:cNvSpPr/>
          <p:nvPr/>
        </p:nvSpPr>
        <p:spPr>
          <a:xfrm>
            <a:off x="2771773" y="6023141"/>
            <a:ext cx="216024" cy="162018"/>
          </a:xfrm>
          <a:prstGeom prst="smileyFac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1" name="Cilindro 60"/>
          <p:cNvSpPr/>
          <p:nvPr/>
        </p:nvSpPr>
        <p:spPr>
          <a:xfrm>
            <a:off x="2555749" y="6131153"/>
            <a:ext cx="108012" cy="216024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2" name="Rosto feliz 61"/>
          <p:cNvSpPr/>
          <p:nvPr/>
        </p:nvSpPr>
        <p:spPr>
          <a:xfrm>
            <a:off x="2501743" y="6023141"/>
            <a:ext cx="216024" cy="162018"/>
          </a:xfrm>
          <a:prstGeom prst="smileyFac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3" name="Cilindro 62"/>
          <p:cNvSpPr/>
          <p:nvPr/>
        </p:nvSpPr>
        <p:spPr>
          <a:xfrm>
            <a:off x="3095809" y="6131153"/>
            <a:ext cx="108012" cy="216024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4" name="Rosto feliz 63"/>
          <p:cNvSpPr/>
          <p:nvPr/>
        </p:nvSpPr>
        <p:spPr>
          <a:xfrm>
            <a:off x="3041803" y="6023141"/>
            <a:ext cx="216024" cy="162018"/>
          </a:xfrm>
          <a:prstGeom prst="smileyFac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5" name="Cilindro 64"/>
          <p:cNvSpPr/>
          <p:nvPr/>
        </p:nvSpPr>
        <p:spPr>
          <a:xfrm>
            <a:off x="3635869" y="6131153"/>
            <a:ext cx="108012" cy="216024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6" name="Rosto feliz 65"/>
          <p:cNvSpPr/>
          <p:nvPr/>
        </p:nvSpPr>
        <p:spPr>
          <a:xfrm>
            <a:off x="3581863" y="6023141"/>
            <a:ext cx="216024" cy="162018"/>
          </a:xfrm>
          <a:prstGeom prst="smileyFac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7" name="Cilindro 66"/>
          <p:cNvSpPr/>
          <p:nvPr/>
        </p:nvSpPr>
        <p:spPr>
          <a:xfrm>
            <a:off x="3365839" y="6131153"/>
            <a:ext cx="108012" cy="216024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8" name="Rosto feliz 67"/>
          <p:cNvSpPr/>
          <p:nvPr/>
        </p:nvSpPr>
        <p:spPr>
          <a:xfrm>
            <a:off x="3311833" y="6023141"/>
            <a:ext cx="216024" cy="162018"/>
          </a:xfrm>
          <a:prstGeom prst="smileyFac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69" name="Cilindro 68"/>
          <p:cNvSpPr/>
          <p:nvPr/>
        </p:nvSpPr>
        <p:spPr>
          <a:xfrm>
            <a:off x="3905899" y="6131153"/>
            <a:ext cx="108012" cy="216024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70" name="Rosto feliz 69"/>
          <p:cNvSpPr/>
          <p:nvPr/>
        </p:nvSpPr>
        <p:spPr>
          <a:xfrm>
            <a:off x="3851893" y="6023141"/>
            <a:ext cx="216024" cy="162018"/>
          </a:xfrm>
          <a:prstGeom prst="smileyFac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71" name="Cilindro 70"/>
          <p:cNvSpPr/>
          <p:nvPr/>
        </p:nvSpPr>
        <p:spPr>
          <a:xfrm>
            <a:off x="4445959" y="6131153"/>
            <a:ext cx="108012" cy="216024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72" name="Rosto feliz 71"/>
          <p:cNvSpPr/>
          <p:nvPr/>
        </p:nvSpPr>
        <p:spPr>
          <a:xfrm>
            <a:off x="4391953" y="6023141"/>
            <a:ext cx="216024" cy="162018"/>
          </a:xfrm>
          <a:prstGeom prst="smileyFac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73" name="Cilindro 72"/>
          <p:cNvSpPr/>
          <p:nvPr/>
        </p:nvSpPr>
        <p:spPr>
          <a:xfrm>
            <a:off x="4175929" y="6131153"/>
            <a:ext cx="108012" cy="216024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74" name="Rosto feliz 73"/>
          <p:cNvSpPr/>
          <p:nvPr/>
        </p:nvSpPr>
        <p:spPr>
          <a:xfrm>
            <a:off x="4121923" y="6023141"/>
            <a:ext cx="216024" cy="162018"/>
          </a:xfrm>
          <a:prstGeom prst="smileyFac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75" name="Cilindro 74"/>
          <p:cNvSpPr/>
          <p:nvPr/>
        </p:nvSpPr>
        <p:spPr>
          <a:xfrm>
            <a:off x="4715989" y="6131153"/>
            <a:ext cx="108012" cy="216024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76" name="Rosto feliz 75"/>
          <p:cNvSpPr/>
          <p:nvPr/>
        </p:nvSpPr>
        <p:spPr>
          <a:xfrm>
            <a:off x="4661983" y="6023141"/>
            <a:ext cx="216024" cy="162018"/>
          </a:xfrm>
          <a:prstGeom prst="smileyFac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77" name="Cilindro 76"/>
          <p:cNvSpPr/>
          <p:nvPr/>
        </p:nvSpPr>
        <p:spPr>
          <a:xfrm>
            <a:off x="5256049" y="6131153"/>
            <a:ext cx="108012" cy="216024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78" name="Rosto feliz 77"/>
          <p:cNvSpPr/>
          <p:nvPr/>
        </p:nvSpPr>
        <p:spPr>
          <a:xfrm>
            <a:off x="5202043" y="6023141"/>
            <a:ext cx="216024" cy="162018"/>
          </a:xfrm>
          <a:prstGeom prst="smileyFac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79" name="Cilindro 78"/>
          <p:cNvSpPr/>
          <p:nvPr/>
        </p:nvSpPr>
        <p:spPr>
          <a:xfrm>
            <a:off x="4986019" y="6131153"/>
            <a:ext cx="108012" cy="216024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80" name="Rosto feliz 79"/>
          <p:cNvSpPr/>
          <p:nvPr/>
        </p:nvSpPr>
        <p:spPr>
          <a:xfrm>
            <a:off x="4932013" y="6023141"/>
            <a:ext cx="216024" cy="162018"/>
          </a:xfrm>
          <a:prstGeom prst="smileyFac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81" name="Cilindro 80"/>
          <p:cNvSpPr/>
          <p:nvPr/>
        </p:nvSpPr>
        <p:spPr>
          <a:xfrm>
            <a:off x="5526079" y="6131153"/>
            <a:ext cx="108012" cy="216024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82" name="Rosto feliz 81"/>
          <p:cNvSpPr/>
          <p:nvPr/>
        </p:nvSpPr>
        <p:spPr>
          <a:xfrm>
            <a:off x="5472073" y="6023141"/>
            <a:ext cx="216024" cy="162018"/>
          </a:xfrm>
          <a:prstGeom prst="smileyFac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83" name="Seta para cima 82"/>
          <p:cNvSpPr/>
          <p:nvPr/>
        </p:nvSpPr>
        <p:spPr>
          <a:xfrm>
            <a:off x="3636854" y="4040490"/>
            <a:ext cx="147450" cy="193746"/>
          </a:xfrm>
          <a:prstGeom prst="upArrow">
            <a:avLst/>
          </a:prstGeom>
          <a:solidFill>
            <a:srgbClr val="F8FCF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84" name="Cilindro 83"/>
          <p:cNvSpPr/>
          <p:nvPr/>
        </p:nvSpPr>
        <p:spPr>
          <a:xfrm>
            <a:off x="2358522" y="1025304"/>
            <a:ext cx="108012" cy="216024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85" name="Rosto feliz 84"/>
          <p:cNvSpPr/>
          <p:nvPr/>
        </p:nvSpPr>
        <p:spPr>
          <a:xfrm>
            <a:off x="2304516" y="917292"/>
            <a:ext cx="216024" cy="162018"/>
          </a:xfrm>
          <a:prstGeom prst="smileyFac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86" name="Cilindro 85"/>
          <p:cNvSpPr/>
          <p:nvPr/>
        </p:nvSpPr>
        <p:spPr>
          <a:xfrm>
            <a:off x="2088492" y="1025304"/>
            <a:ext cx="108012" cy="216024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87" name="Rosto feliz 86"/>
          <p:cNvSpPr/>
          <p:nvPr/>
        </p:nvSpPr>
        <p:spPr>
          <a:xfrm>
            <a:off x="2034486" y="917292"/>
            <a:ext cx="216024" cy="162018"/>
          </a:xfrm>
          <a:prstGeom prst="smileyFac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88" name="Cilindro 87"/>
          <p:cNvSpPr/>
          <p:nvPr/>
        </p:nvSpPr>
        <p:spPr>
          <a:xfrm>
            <a:off x="2628552" y="1025304"/>
            <a:ext cx="108012" cy="216024"/>
          </a:xfrm>
          <a:prstGeom prst="can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89" name="Rosto feliz 88"/>
          <p:cNvSpPr/>
          <p:nvPr/>
        </p:nvSpPr>
        <p:spPr>
          <a:xfrm>
            <a:off x="2574546" y="917292"/>
            <a:ext cx="216024" cy="162018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0" name="Cilindro 89"/>
          <p:cNvSpPr/>
          <p:nvPr/>
        </p:nvSpPr>
        <p:spPr>
          <a:xfrm>
            <a:off x="3168612" y="1025304"/>
            <a:ext cx="108012" cy="216024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1" name="Rosto feliz 90"/>
          <p:cNvSpPr/>
          <p:nvPr/>
        </p:nvSpPr>
        <p:spPr>
          <a:xfrm>
            <a:off x="3114606" y="917292"/>
            <a:ext cx="216024" cy="16201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2" name="Cilindro 91"/>
          <p:cNvSpPr/>
          <p:nvPr/>
        </p:nvSpPr>
        <p:spPr>
          <a:xfrm>
            <a:off x="2898582" y="1025304"/>
            <a:ext cx="108012" cy="216024"/>
          </a:xfrm>
          <a:prstGeom prst="ca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3" name="Rosto feliz 92"/>
          <p:cNvSpPr/>
          <p:nvPr/>
        </p:nvSpPr>
        <p:spPr>
          <a:xfrm>
            <a:off x="2844576" y="917292"/>
            <a:ext cx="216024" cy="162018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4" name="Cilindro 93"/>
          <p:cNvSpPr/>
          <p:nvPr/>
        </p:nvSpPr>
        <p:spPr>
          <a:xfrm>
            <a:off x="3438642" y="1025304"/>
            <a:ext cx="108012" cy="216024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5" name="Rosto feliz 94"/>
          <p:cNvSpPr/>
          <p:nvPr/>
        </p:nvSpPr>
        <p:spPr>
          <a:xfrm>
            <a:off x="3384636" y="917292"/>
            <a:ext cx="216024" cy="162018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6" name="Cilindro 95"/>
          <p:cNvSpPr/>
          <p:nvPr/>
        </p:nvSpPr>
        <p:spPr>
          <a:xfrm>
            <a:off x="3978702" y="1025304"/>
            <a:ext cx="108012" cy="216024"/>
          </a:xfrm>
          <a:prstGeom prst="ca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7" name="Rosto feliz 96"/>
          <p:cNvSpPr/>
          <p:nvPr/>
        </p:nvSpPr>
        <p:spPr>
          <a:xfrm>
            <a:off x="3924696" y="917292"/>
            <a:ext cx="216024" cy="162018"/>
          </a:xfrm>
          <a:prstGeom prst="smileyFac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8" name="Cilindro 97"/>
          <p:cNvSpPr/>
          <p:nvPr/>
        </p:nvSpPr>
        <p:spPr>
          <a:xfrm>
            <a:off x="3708672" y="1025304"/>
            <a:ext cx="108012" cy="216024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99" name="Rosto feliz 98"/>
          <p:cNvSpPr/>
          <p:nvPr/>
        </p:nvSpPr>
        <p:spPr>
          <a:xfrm>
            <a:off x="3654666" y="917292"/>
            <a:ext cx="216024" cy="162018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00" name="Cilindro 99"/>
          <p:cNvSpPr/>
          <p:nvPr/>
        </p:nvSpPr>
        <p:spPr>
          <a:xfrm>
            <a:off x="4248732" y="1025304"/>
            <a:ext cx="108012" cy="216024"/>
          </a:xfrm>
          <a:prstGeom prst="ca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01" name="Rosto feliz 100"/>
          <p:cNvSpPr/>
          <p:nvPr/>
        </p:nvSpPr>
        <p:spPr>
          <a:xfrm>
            <a:off x="4194726" y="917292"/>
            <a:ext cx="216024" cy="162018"/>
          </a:xfrm>
          <a:prstGeom prst="smileyFac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02" name="Cilindro 101"/>
          <p:cNvSpPr/>
          <p:nvPr/>
        </p:nvSpPr>
        <p:spPr>
          <a:xfrm>
            <a:off x="4788792" y="1025304"/>
            <a:ext cx="108012" cy="216024"/>
          </a:xfrm>
          <a:prstGeom prst="can">
            <a:avLst/>
          </a:prstGeom>
          <a:solidFill>
            <a:srgbClr val="FFFF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03" name="Rosto feliz 102"/>
          <p:cNvSpPr/>
          <p:nvPr/>
        </p:nvSpPr>
        <p:spPr>
          <a:xfrm>
            <a:off x="4734786" y="917292"/>
            <a:ext cx="216024" cy="162018"/>
          </a:xfrm>
          <a:prstGeom prst="smileyFace">
            <a:avLst/>
          </a:prstGeom>
          <a:solidFill>
            <a:srgbClr val="FFFF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04" name="Cilindro 103"/>
          <p:cNvSpPr/>
          <p:nvPr/>
        </p:nvSpPr>
        <p:spPr>
          <a:xfrm>
            <a:off x="4518762" y="1025304"/>
            <a:ext cx="108012" cy="216024"/>
          </a:xfrm>
          <a:prstGeom prst="ca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05" name="Rosto feliz 104"/>
          <p:cNvSpPr/>
          <p:nvPr/>
        </p:nvSpPr>
        <p:spPr>
          <a:xfrm>
            <a:off x="4464756" y="917292"/>
            <a:ext cx="216024" cy="162018"/>
          </a:xfrm>
          <a:prstGeom prst="smileyFac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06" name="Cilindro 105"/>
          <p:cNvSpPr/>
          <p:nvPr/>
        </p:nvSpPr>
        <p:spPr>
          <a:xfrm>
            <a:off x="5058822" y="1025304"/>
            <a:ext cx="108012" cy="216024"/>
          </a:xfrm>
          <a:prstGeom prst="can">
            <a:avLst/>
          </a:prstGeom>
          <a:solidFill>
            <a:srgbClr val="FFFF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07" name="Rosto feliz 106"/>
          <p:cNvSpPr/>
          <p:nvPr/>
        </p:nvSpPr>
        <p:spPr>
          <a:xfrm>
            <a:off x="5004816" y="917292"/>
            <a:ext cx="216024" cy="162018"/>
          </a:xfrm>
          <a:prstGeom prst="smileyFace">
            <a:avLst/>
          </a:prstGeom>
          <a:solidFill>
            <a:srgbClr val="FFFF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08" name="Cilindro 107"/>
          <p:cNvSpPr/>
          <p:nvPr/>
        </p:nvSpPr>
        <p:spPr>
          <a:xfrm>
            <a:off x="2472822" y="1139604"/>
            <a:ext cx="108012" cy="216024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09" name="Rosto feliz 108"/>
          <p:cNvSpPr/>
          <p:nvPr/>
        </p:nvSpPr>
        <p:spPr>
          <a:xfrm>
            <a:off x="2418816" y="1031592"/>
            <a:ext cx="216024" cy="162018"/>
          </a:xfrm>
          <a:prstGeom prst="smileyFac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10" name="Cilindro 109"/>
          <p:cNvSpPr/>
          <p:nvPr/>
        </p:nvSpPr>
        <p:spPr>
          <a:xfrm>
            <a:off x="2202792" y="1139604"/>
            <a:ext cx="108012" cy="216024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11" name="Rosto feliz 110"/>
          <p:cNvSpPr/>
          <p:nvPr/>
        </p:nvSpPr>
        <p:spPr>
          <a:xfrm>
            <a:off x="2148786" y="1031592"/>
            <a:ext cx="216024" cy="162018"/>
          </a:xfrm>
          <a:prstGeom prst="smileyFac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12" name="Cilindro 111"/>
          <p:cNvSpPr/>
          <p:nvPr/>
        </p:nvSpPr>
        <p:spPr>
          <a:xfrm>
            <a:off x="2742852" y="1139604"/>
            <a:ext cx="108012" cy="216024"/>
          </a:xfrm>
          <a:prstGeom prst="ca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13" name="Rosto feliz 112"/>
          <p:cNvSpPr/>
          <p:nvPr/>
        </p:nvSpPr>
        <p:spPr>
          <a:xfrm>
            <a:off x="2688846" y="1031592"/>
            <a:ext cx="216024" cy="162018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14" name="Cilindro 113"/>
          <p:cNvSpPr/>
          <p:nvPr/>
        </p:nvSpPr>
        <p:spPr>
          <a:xfrm>
            <a:off x="3282912" y="1139604"/>
            <a:ext cx="108012" cy="216024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15" name="Rosto feliz 114"/>
          <p:cNvSpPr/>
          <p:nvPr/>
        </p:nvSpPr>
        <p:spPr>
          <a:xfrm>
            <a:off x="3228906" y="1031592"/>
            <a:ext cx="216024" cy="16201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16" name="Cilindro 115"/>
          <p:cNvSpPr/>
          <p:nvPr/>
        </p:nvSpPr>
        <p:spPr>
          <a:xfrm>
            <a:off x="3012882" y="1139604"/>
            <a:ext cx="108012" cy="216024"/>
          </a:xfrm>
          <a:prstGeom prst="ca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17" name="Rosto feliz 116"/>
          <p:cNvSpPr/>
          <p:nvPr/>
        </p:nvSpPr>
        <p:spPr>
          <a:xfrm>
            <a:off x="2958876" y="1031592"/>
            <a:ext cx="216024" cy="162018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18" name="Cilindro 117"/>
          <p:cNvSpPr/>
          <p:nvPr/>
        </p:nvSpPr>
        <p:spPr>
          <a:xfrm>
            <a:off x="3552942" y="1139604"/>
            <a:ext cx="108012" cy="216024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19" name="Rosto feliz 118"/>
          <p:cNvSpPr/>
          <p:nvPr/>
        </p:nvSpPr>
        <p:spPr>
          <a:xfrm>
            <a:off x="3498936" y="1031592"/>
            <a:ext cx="216024" cy="162018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20" name="Cilindro 119"/>
          <p:cNvSpPr/>
          <p:nvPr/>
        </p:nvSpPr>
        <p:spPr>
          <a:xfrm>
            <a:off x="4093002" y="1139604"/>
            <a:ext cx="108012" cy="216024"/>
          </a:xfrm>
          <a:prstGeom prst="ca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21" name="Rosto feliz 120"/>
          <p:cNvSpPr/>
          <p:nvPr/>
        </p:nvSpPr>
        <p:spPr>
          <a:xfrm>
            <a:off x="4038996" y="1031592"/>
            <a:ext cx="216024" cy="162018"/>
          </a:xfrm>
          <a:prstGeom prst="smileyFac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22" name="Cilindro 121"/>
          <p:cNvSpPr/>
          <p:nvPr/>
        </p:nvSpPr>
        <p:spPr>
          <a:xfrm>
            <a:off x="3822972" y="1139604"/>
            <a:ext cx="108012" cy="216024"/>
          </a:xfrm>
          <a:prstGeom prst="ca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23" name="Rosto feliz 122"/>
          <p:cNvSpPr/>
          <p:nvPr/>
        </p:nvSpPr>
        <p:spPr>
          <a:xfrm>
            <a:off x="3768966" y="1031592"/>
            <a:ext cx="216024" cy="162018"/>
          </a:xfrm>
          <a:prstGeom prst="smileyFac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24" name="Cilindro 123"/>
          <p:cNvSpPr/>
          <p:nvPr/>
        </p:nvSpPr>
        <p:spPr>
          <a:xfrm>
            <a:off x="4363032" y="1139604"/>
            <a:ext cx="108012" cy="216024"/>
          </a:xfrm>
          <a:prstGeom prst="ca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25" name="Rosto feliz 124"/>
          <p:cNvSpPr/>
          <p:nvPr/>
        </p:nvSpPr>
        <p:spPr>
          <a:xfrm>
            <a:off x="4309026" y="1031592"/>
            <a:ext cx="216024" cy="162018"/>
          </a:xfrm>
          <a:prstGeom prst="smileyFac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26" name="Cilindro 125"/>
          <p:cNvSpPr/>
          <p:nvPr/>
        </p:nvSpPr>
        <p:spPr>
          <a:xfrm>
            <a:off x="4903092" y="1139604"/>
            <a:ext cx="108012" cy="216024"/>
          </a:xfrm>
          <a:prstGeom prst="can">
            <a:avLst/>
          </a:prstGeom>
          <a:solidFill>
            <a:srgbClr val="FFFF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27" name="Rosto feliz 126"/>
          <p:cNvSpPr/>
          <p:nvPr/>
        </p:nvSpPr>
        <p:spPr>
          <a:xfrm>
            <a:off x="4849086" y="1031592"/>
            <a:ext cx="216024" cy="162018"/>
          </a:xfrm>
          <a:prstGeom prst="smileyFace">
            <a:avLst/>
          </a:prstGeom>
          <a:solidFill>
            <a:srgbClr val="FFFF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28" name="Cilindro 127"/>
          <p:cNvSpPr/>
          <p:nvPr/>
        </p:nvSpPr>
        <p:spPr>
          <a:xfrm>
            <a:off x="4633062" y="1139604"/>
            <a:ext cx="108012" cy="216024"/>
          </a:xfrm>
          <a:prstGeom prst="ca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29" name="Rosto feliz 128"/>
          <p:cNvSpPr/>
          <p:nvPr/>
        </p:nvSpPr>
        <p:spPr>
          <a:xfrm>
            <a:off x="4579056" y="1031592"/>
            <a:ext cx="216024" cy="162018"/>
          </a:xfrm>
          <a:prstGeom prst="smileyFac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30" name="Cilindro 129"/>
          <p:cNvSpPr/>
          <p:nvPr/>
        </p:nvSpPr>
        <p:spPr>
          <a:xfrm>
            <a:off x="5173122" y="1139604"/>
            <a:ext cx="108012" cy="216024"/>
          </a:xfrm>
          <a:prstGeom prst="can">
            <a:avLst/>
          </a:prstGeom>
          <a:solidFill>
            <a:srgbClr val="FFFF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31" name="Rosto feliz 130"/>
          <p:cNvSpPr/>
          <p:nvPr/>
        </p:nvSpPr>
        <p:spPr>
          <a:xfrm>
            <a:off x="5119116" y="1031592"/>
            <a:ext cx="216024" cy="162018"/>
          </a:xfrm>
          <a:prstGeom prst="smileyFace">
            <a:avLst/>
          </a:prstGeom>
          <a:solidFill>
            <a:srgbClr val="FFFF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32" name="Cilindro 131"/>
          <p:cNvSpPr/>
          <p:nvPr/>
        </p:nvSpPr>
        <p:spPr>
          <a:xfrm>
            <a:off x="2587122" y="1253904"/>
            <a:ext cx="108012" cy="216024"/>
          </a:xfrm>
          <a:prstGeom prst="ca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33" name="Rosto feliz 132"/>
          <p:cNvSpPr/>
          <p:nvPr/>
        </p:nvSpPr>
        <p:spPr>
          <a:xfrm>
            <a:off x="2533116" y="1145892"/>
            <a:ext cx="216024" cy="162018"/>
          </a:xfrm>
          <a:prstGeom prst="smileyFac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34" name="Cilindro 133"/>
          <p:cNvSpPr/>
          <p:nvPr/>
        </p:nvSpPr>
        <p:spPr>
          <a:xfrm>
            <a:off x="2317092" y="1253904"/>
            <a:ext cx="108012" cy="216024"/>
          </a:xfrm>
          <a:prstGeom prst="can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35" name="Rosto feliz 134"/>
          <p:cNvSpPr/>
          <p:nvPr/>
        </p:nvSpPr>
        <p:spPr>
          <a:xfrm>
            <a:off x="2263086" y="1145892"/>
            <a:ext cx="216024" cy="162018"/>
          </a:xfrm>
          <a:prstGeom prst="smileyFac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36" name="Cilindro 135"/>
          <p:cNvSpPr/>
          <p:nvPr/>
        </p:nvSpPr>
        <p:spPr>
          <a:xfrm>
            <a:off x="2857152" y="1253904"/>
            <a:ext cx="108012" cy="216024"/>
          </a:xfrm>
          <a:prstGeom prst="can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37" name="Rosto feliz 136"/>
          <p:cNvSpPr/>
          <p:nvPr/>
        </p:nvSpPr>
        <p:spPr>
          <a:xfrm>
            <a:off x="2803146" y="1145892"/>
            <a:ext cx="216024" cy="162018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38" name="Cilindro 137"/>
          <p:cNvSpPr/>
          <p:nvPr/>
        </p:nvSpPr>
        <p:spPr>
          <a:xfrm>
            <a:off x="3397212" y="1253904"/>
            <a:ext cx="108012" cy="216024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39" name="Rosto feliz 138"/>
          <p:cNvSpPr/>
          <p:nvPr/>
        </p:nvSpPr>
        <p:spPr>
          <a:xfrm>
            <a:off x="3343206" y="1145892"/>
            <a:ext cx="216024" cy="16201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40" name="Cilindro 139"/>
          <p:cNvSpPr/>
          <p:nvPr/>
        </p:nvSpPr>
        <p:spPr>
          <a:xfrm>
            <a:off x="3127182" y="1253904"/>
            <a:ext cx="108012" cy="216024"/>
          </a:xfrm>
          <a:prstGeom prst="can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41" name="Rosto feliz 140"/>
          <p:cNvSpPr/>
          <p:nvPr/>
        </p:nvSpPr>
        <p:spPr>
          <a:xfrm>
            <a:off x="3073176" y="1145892"/>
            <a:ext cx="216024" cy="162018"/>
          </a:xfrm>
          <a:prstGeom prst="smileyFace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42" name="Cilindro 141"/>
          <p:cNvSpPr/>
          <p:nvPr/>
        </p:nvSpPr>
        <p:spPr>
          <a:xfrm>
            <a:off x="3667242" y="1253904"/>
            <a:ext cx="108012" cy="216024"/>
          </a:xfrm>
          <a:prstGeom prst="can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43" name="Rosto feliz 142"/>
          <p:cNvSpPr/>
          <p:nvPr/>
        </p:nvSpPr>
        <p:spPr>
          <a:xfrm>
            <a:off x="3613236" y="1145892"/>
            <a:ext cx="216024" cy="162018"/>
          </a:xfrm>
          <a:prstGeom prst="smileyFac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44" name="Cilindro 143"/>
          <p:cNvSpPr/>
          <p:nvPr/>
        </p:nvSpPr>
        <p:spPr>
          <a:xfrm>
            <a:off x="4207302" y="1253904"/>
            <a:ext cx="108012" cy="216024"/>
          </a:xfrm>
          <a:prstGeom prst="ca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45" name="Rosto feliz 144"/>
          <p:cNvSpPr/>
          <p:nvPr/>
        </p:nvSpPr>
        <p:spPr>
          <a:xfrm>
            <a:off x="4153296" y="1145892"/>
            <a:ext cx="216024" cy="162018"/>
          </a:xfrm>
          <a:prstGeom prst="smileyFac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46" name="Cilindro 145"/>
          <p:cNvSpPr/>
          <p:nvPr/>
        </p:nvSpPr>
        <p:spPr>
          <a:xfrm>
            <a:off x="3937272" y="1253904"/>
            <a:ext cx="108012" cy="216024"/>
          </a:xfrm>
          <a:prstGeom prst="can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47" name="Rosto feliz 146"/>
          <p:cNvSpPr/>
          <p:nvPr/>
        </p:nvSpPr>
        <p:spPr>
          <a:xfrm>
            <a:off x="3883266" y="1145892"/>
            <a:ext cx="216024" cy="162018"/>
          </a:xfrm>
          <a:prstGeom prst="smileyFace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48" name="Cilindro 147"/>
          <p:cNvSpPr/>
          <p:nvPr/>
        </p:nvSpPr>
        <p:spPr>
          <a:xfrm>
            <a:off x="4477332" y="1253904"/>
            <a:ext cx="108012" cy="216024"/>
          </a:xfrm>
          <a:prstGeom prst="can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49" name="Rosto feliz 148"/>
          <p:cNvSpPr/>
          <p:nvPr/>
        </p:nvSpPr>
        <p:spPr>
          <a:xfrm>
            <a:off x="4423326" y="1145892"/>
            <a:ext cx="216024" cy="162018"/>
          </a:xfrm>
          <a:prstGeom prst="smileyFac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50" name="Cilindro 149"/>
          <p:cNvSpPr/>
          <p:nvPr/>
        </p:nvSpPr>
        <p:spPr>
          <a:xfrm>
            <a:off x="5017392" y="1253904"/>
            <a:ext cx="108012" cy="216024"/>
          </a:xfrm>
          <a:prstGeom prst="can">
            <a:avLst/>
          </a:prstGeom>
          <a:solidFill>
            <a:srgbClr val="FFFF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51" name="Rosto feliz 150"/>
          <p:cNvSpPr/>
          <p:nvPr/>
        </p:nvSpPr>
        <p:spPr>
          <a:xfrm>
            <a:off x="4963386" y="1145892"/>
            <a:ext cx="216024" cy="162018"/>
          </a:xfrm>
          <a:prstGeom prst="smileyFace">
            <a:avLst/>
          </a:prstGeom>
          <a:solidFill>
            <a:srgbClr val="FFFF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52" name="Cilindro 151"/>
          <p:cNvSpPr/>
          <p:nvPr/>
        </p:nvSpPr>
        <p:spPr>
          <a:xfrm>
            <a:off x="4747362" y="1253904"/>
            <a:ext cx="108012" cy="216024"/>
          </a:xfrm>
          <a:prstGeom prst="can">
            <a:avLst/>
          </a:prstGeom>
          <a:solidFill>
            <a:srgbClr val="FFFF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53" name="Rosto feliz 152"/>
          <p:cNvSpPr/>
          <p:nvPr/>
        </p:nvSpPr>
        <p:spPr>
          <a:xfrm>
            <a:off x="4693356" y="1145892"/>
            <a:ext cx="216024" cy="162018"/>
          </a:xfrm>
          <a:prstGeom prst="smileyFace">
            <a:avLst/>
          </a:prstGeom>
          <a:solidFill>
            <a:srgbClr val="FFFF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54" name="Cilindro 153"/>
          <p:cNvSpPr/>
          <p:nvPr/>
        </p:nvSpPr>
        <p:spPr>
          <a:xfrm>
            <a:off x="5287422" y="1253904"/>
            <a:ext cx="108012" cy="216024"/>
          </a:xfrm>
          <a:prstGeom prst="can">
            <a:avLst/>
          </a:prstGeom>
          <a:solidFill>
            <a:srgbClr val="FFFF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55" name="Rosto feliz 154"/>
          <p:cNvSpPr/>
          <p:nvPr/>
        </p:nvSpPr>
        <p:spPr>
          <a:xfrm>
            <a:off x="5233416" y="1145892"/>
            <a:ext cx="216024" cy="162018"/>
          </a:xfrm>
          <a:prstGeom prst="smileyFace">
            <a:avLst/>
          </a:prstGeom>
          <a:solidFill>
            <a:srgbClr val="FFFF00"/>
          </a:solidFill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56" name="CaixaDeTexto 155"/>
          <p:cNvSpPr txBox="1"/>
          <p:nvPr/>
        </p:nvSpPr>
        <p:spPr>
          <a:xfrm>
            <a:off x="2293234" y="4304530"/>
            <a:ext cx="2828659" cy="55399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500" dirty="0"/>
              <a:t> dados de ocorrência de espécies</a:t>
            </a:r>
          </a:p>
          <a:p>
            <a:pPr>
              <a:buFont typeface="Arial" pitchFamily="34" charset="0"/>
              <a:buChar char="•"/>
            </a:pPr>
            <a:r>
              <a:rPr lang="pt-BR" sz="1500" dirty="0"/>
              <a:t> Imagens</a:t>
            </a:r>
          </a:p>
        </p:txBody>
      </p:sp>
      <p:sp>
        <p:nvSpPr>
          <p:cNvPr id="157" name="Seta para a direita 156"/>
          <p:cNvSpPr/>
          <p:nvPr/>
        </p:nvSpPr>
        <p:spPr>
          <a:xfrm>
            <a:off x="5706896" y="3320710"/>
            <a:ext cx="748103" cy="103436"/>
          </a:xfrm>
          <a:prstGeom prst="rightArrow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58" name="Texto explicativo em seta para baixo 157"/>
          <p:cNvSpPr/>
          <p:nvPr/>
        </p:nvSpPr>
        <p:spPr>
          <a:xfrm>
            <a:off x="7066549" y="3532159"/>
            <a:ext cx="1728192" cy="850511"/>
          </a:xfrm>
          <a:prstGeom prst="downArrowCallou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>
                <a:solidFill>
                  <a:schemeClr val="tx1"/>
                </a:solidFill>
              </a:rPr>
              <a:t>Ferramentas</a:t>
            </a:r>
          </a:p>
        </p:txBody>
      </p:sp>
      <p:sp>
        <p:nvSpPr>
          <p:cNvPr id="159" name="CaixaDeTexto 158"/>
          <p:cNvSpPr txBox="1"/>
          <p:nvPr/>
        </p:nvSpPr>
        <p:spPr>
          <a:xfrm>
            <a:off x="6536777" y="4467418"/>
            <a:ext cx="2787735" cy="1015663"/>
          </a:xfrm>
          <a:prstGeom prst="rect">
            <a:avLst/>
          </a:prstGeom>
          <a:solidFill>
            <a:srgbClr val="FFF8E5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t-BR" sz="1500"/>
              <a:t> </a:t>
            </a:r>
            <a:r>
              <a:rPr lang="pt-BR" sz="1500" smtClean="0"/>
              <a:t>autonomia </a:t>
            </a:r>
            <a:r>
              <a:rPr lang="pt-BR" sz="1500" dirty="0" smtClean="0"/>
              <a:t>e controle dos dados</a:t>
            </a:r>
          </a:p>
          <a:p>
            <a:pPr>
              <a:buFont typeface="Arial" pitchFamily="34" charset="0"/>
              <a:buChar char="•"/>
            </a:pPr>
            <a:r>
              <a:rPr lang="pt-BR" sz="1500" dirty="0" smtClean="0"/>
              <a:t> </a:t>
            </a:r>
            <a:r>
              <a:rPr lang="pt-BR" sz="1500" dirty="0"/>
              <a:t>qualidade dos dados</a:t>
            </a:r>
          </a:p>
          <a:p>
            <a:pPr>
              <a:buFont typeface="Arial" pitchFamily="34" charset="0"/>
              <a:buChar char="•"/>
            </a:pPr>
            <a:r>
              <a:rPr lang="pt-BR" sz="1500" dirty="0"/>
              <a:t> indicadores</a:t>
            </a:r>
          </a:p>
          <a:p>
            <a:pPr>
              <a:buFont typeface="Arial" pitchFamily="34" charset="0"/>
              <a:buChar char="•"/>
            </a:pPr>
            <a:r>
              <a:rPr lang="pt-BR" sz="1500" dirty="0"/>
              <a:t> uso dos dados </a:t>
            </a:r>
          </a:p>
        </p:txBody>
      </p:sp>
      <p:sp>
        <p:nvSpPr>
          <p:cNvPr id="160" name="Texto explicativo em seta para cima 159"/>
          <p:cNvSpPr/>
          <p:nvPr/>
        </p:nvSpPr>
        <p:spPr>
          <a:xfrm>
            <a:off x="7066549" y="2885525"/>
            <a:ext cx="1728192" cy="646635"/>
          </a:xfrm>
          <a:prstGeom prst="upArrowCallou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>
                <a:solidFill>
                  <a:schemeClr val="tx1"/>
                </a:solidFill>
              </a:rPr>
              <a:t>Serviços Web </a:t>
            </a:r>
          </a:p>
        </p:txBody>
      </p:sp>
      <p:sp>
        <p:nvSpPr>
          <p:cNvPr id="162" name="Texto explicativo em seta para cima 161"/>
          <p:cNvSpPr/>
          <p:nvPr/>
        </p:nvSpPr>
        <p:spPr>
          <a:xfrm>
            <a:off x="2844576" y="2668062"/>
            <a:ext cx="1728192" cy="540060"/>
          </a:xfrm>
          <a:prstGeom prst="upArrowCallou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dirty="0">
                <a:solidFill>
                  <a:schemeClr val="tx1"/>
                </a:solidFill>
              </a:rPr>
              <a:t>Interface de busca</a:t>
            </a:r>
          </a:p>
        </p:txBody>
      </p:sp>
      <p:sp>
        <p:nvSpPr>
          <p:cNvPr id="163" name="Seta para cima 162"/>
          <p:cNvSpPr/>
          <p:nvPr/>
        </p:nvSpPr>
        <p:spPr>
          <a:xfrm flipH="1">
            <a:off x="3654667" y="3262128"/>
            <a:ext cx="108012" cy="162018"/>
          </a:xfrm>
          <a:prstGeom prst="upArrow">
            <a:avLst/>
          </a:prstGeom>
          <a:solidFill>
            <a:srgbClr val="F8FCF6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64" name="Fluxograma: Disco magnético 163"/>
          <p:cNvSpPr/>
          <p:nvPr/>
        </p:nvSpPr>
        <p:spPr>
          <a:xfrm>
            <a:off x="2104255" y="5299913"/>
            <a:ext cx="486054" cy="297468"/>
          </a:xfrm>
          <a:prstGeom prst="flowChartMagneticDis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65" name="Fluxograma: Disco magnético 164"/>
          <p:cNvSpPr/>
          <p:nvPr/>
        </p:nvSpPr>
        <p:spPr>
          <a:xfrm>
            <a:off x="2698321" y="5299913"/>
            <a:ext cx="486054" cy="297468"/>
          </a:xfrm>
          <a:prstGeom prst="flowChartMagneticDis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66" name="Fluxograma: Disco magnético 165"/>
          <p:cNvSpPr/>
          <p:nvPr/>
        </p:nvSpPr>
        <p:spPr>
          <a:xfrm>
            <a:off x="3292387" y="5299913"/>
            <a:ext cx="486054" cy="297468"/>
          </a:xfrm>
          <a:prstGeom prst="flowChartMagneticDis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67" name="Fluxograma: Disco magnético 166"/>
          <p:cNvSpPr/>
          <p:nvPr/>
        </p:nvSpPr>
        <p:spPr>
          <a:xfrm>
            <a:off x="3886453" y="5299913"/>
            <a:ext cx="486054" cy="297468"/>
          </a:xfrm>
          <a:prstGeom prst="flowChartMagneticDis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68" name="Fluxograma: Disco magnético 167"/>
          <p:cNvSpPr/>
          <p:nvPr/>
        </p:nvSpPr>
        <p:spPr>
          <a:xfrm>
            <a:off x="4480519" y="5299913"/>
            <a:ext cx="486054" cy="297468"/>
          </a:xfrm>
          <a:prstGeom prst="flowChartMagneticDis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69" name="Fluxograma: Disco magnético 168"/>
          <p:cNvSpPr/>
          <p:nvPr/>
        </p:nvSpPr>
        <p:spPr>
          <a:xfrm>
            <a:off x="5074585" y="5299913"/>
            <a:ext cx="486054" cy="297468"/>
          </a:xfrm>
          <a:prstGeom prst="flowChartMagneticDis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70" name="Fluxograma: Disco magnético 169"/>
          <p:cNvSpPr/>
          <p:nvPr/>
        </p:nvSpPr>
        <p:spPr>
          <a:xfrm>
            <a:off x="2218555" y="5414213"/>
            <a:ext cx="486054" cy="297468"/>
          </a:xfrm>
          <a:prstGeom prst="flowChartMagneticDis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71" name="Fluxograma: Disco magnético 170"/>
          <p:cNvSpPr/>
          <p:nvPr/>
        </p:nvSpPr>
        <p:spPr>
          <a:xfrm>
            <a:off x="2812621" y="5414213"/>
            <a:ext cx="486054" cy="297468"/>
          </a:xfrm>
          <a:prstGeom prst="flowChartMagneticDis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72" name="Fluxograma: Disco magnético 171"/>
          <p:cNvSpPr/>
          <p:nvPr/>
        </p:nvSpPr>
        <p:spPr>
          <a:xfrm>
            <a:off x="3406687" y="5414213"/>
            <a:ext cx="486054" cy="297468"/>
          </a:xfrm>
          <a:prstGeom prst="flowChartMagneticDis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73" name="Fluxograma: Disco magnético 172"/>
          <p:cNvSpPr/>
          <p:nvPr/>
        </p:nvSpPr>
        <p:spPr>
          <a:xfrm>
            <a:off x="4594819" y="5414213"/>
            <a:ext cx="486054" cy="297468"/>
          </a:xfrm>
          <a:prstGeom prst="flowChartMagneticDis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74" name="Fluxograma: Disco magnético 173"/>
          <p:cNvSpPr/>
          <p:nvPr/>
        </p:nvSpPr>
        <p:spPr>
          <a:xfrm>
            <a:off x="5188885" y="5414213"/>
            <a:ext cx="486054" cy="297468"/>
          </a:xfrm>
          <a:prstGeom prst="flowChartMagneticDis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75" name="Fluxograma: Disco magnético 174"/>
          <p:cNvSpPr/>
          <p:nvPr/>
        </p:nvSpPr>
        <p:spPr>
          <a:xfrm>
            <a:off x="4000753" y="5414213"/>
            <a:ext cx="486054" cy="297468"/>
          </a:xfrm>
          <a:prstGeom prst="flowChartMagneticDisk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76" name="Seta para a esquerda 175"/>
          <p:cNvSpPr/>
          <p:nvPr/>
        </p:nvSpPr>
        <p:spPr>
          <a:xfrm>
            <a:off x="5861769" y="5198646"/>
            <a:ext cx="486054" cy="108012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77" name="Seta para a direita 162"/>
          <p:cNvSpPr/>
          <p:nvPr/>
        </p:nvSpPr>
        <p:spPr>
          <a:xfrm>
            <a:off x="5706896" y="3694176"/>
            <a:ext cx="748103" cy="128588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sp>
        <p:nvSpPr>
          <p:cNvPr id="179" name="Seta para a esquerda 187"/>
          <p:cNvSpPr/>
          <p:nvPr/>
        </p:nvSpPr>
        <p:spPr>
          <a:xfrm flipV="1">
            <a:off x="5901956" y="5937786"/>
            <a:ext cx="486054" cy="101724"/>
          </a:xfrm>
          <a:prstGeom prst="leftArrow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350"/>
          </a:p>
        </p:txBody>
      </p:sp>
      <p:pic>
        <p:nvPicPr>
          <p:cNvPr id="180" name="Imagem 17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1207" y="492662"/>
            <a:ext cx="1038876" cy="1026849"/>
          </a:xfrm>
          <a:prstGeom prst="rect">
            <a:avLst/>
          </a:prstGeom>
        </p:spPr>
      </p:pic>
      <p:sp>
        <p:nvSpPr>
          <p:cNvPr id="181" name="CaixaDeTexto 180"/>
          <p:cNvSpPr txBox="1"/>
          <p:nvPr/>
        </p:nvSpPr>
        <p:spPr>
          <a:xfrm>
            <a:off x="7066549" y="1774024"/>
            <a:ext cx="277531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/>
              <a:t>GBIF, </a:t>
            </a:r>
            <a:r>
              <a:rPr lang="pt-BR" dirty="0" err="1" smtClean="0"/>
              <a:t>iDigBio</a:t>
            </a:r>
            <a:r>
              <a:rPr lang="pt-BR" dirty="0" smtClean="0"/>
              <a:t>, </a:t>
            </a:r>
            <a:r>
              <a:rPr lang="pt-BR" dirty="0" err="1" smtClean="0"/>
              <a:t>Vertnet</a:t>
            </a:r>
            <a:r>
              <a:rPr lang="pt-BR" dirty="0" smtClean="0"/>
              <a:t>, SiBBr</a:t>
            </a:r>
          </a:p>
          <a:p>
            <a:r>
              <a:rPr lang="pt-BR" dirty="0" smtClean="0"/>
              <a:t>Flora 2020, </a:t>
            </a:r>
            <a:r>
              <a:rPr lang="pt-BR" dirty="0" err="1" smtClean="0"/>
              <a:t>CNCFlora</a:t>
            </a:r>
            <a:endParaRPr lang="pt-BR" dirty="0" smtClean="0"/>
          </a:p>
          <a:p>
            <a:r>
              <a:rPr lang="pt-BR" dirty="0" smtClean="0"/>
              <a:t>Grupos de modelagem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2043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5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0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6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7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1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1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5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6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7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1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6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7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0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1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2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0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1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1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" grpId="0" animBg="1"/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27" grpId="0" animBg="1"/>
      <p:bldP spid="29" grpId="0" animBg="1"/>
      <p:bldP spid="31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157" grpId="0" animBg="1"/>
      <p:bldP spid="158" grpId="0" animBg="1"/>
      <p:bldP spid="159" grpId="0" animBg="1"/>
      <p:bldP spid="160" grpId="0" animBg="1"/>
      <p:bldP spid="176" grpId="0" animBg="1"/>
      <p:bldP spid="177" grpId="0" animBg="1"/>
      <p:bldP spid="179" grpId="0" animBg="1"/>
      <p:bldP spid="18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06" y="6218293"/>
            <a:ext cx="1595003" cy="639707"/>
          </a:xfrm>
          <a:prstGeom prst="rect">
            <a:avLst/>
          </a:prstGeom>
        </p:spPr>
      </p:pic>
      <p:sp>
        <p:nvSpPr>
          <p:cNvPr id="9" name="Título 8"/>
          <p:cNvSpPr>
            <a:spLocks noGrp="1"/>
          </p:cNvSpPr>
          <p:nvPr>
            <p:ph type="title"/>
          </p:nvPr>
        </p:nvSpPr>
        <p:spPr>
          <a:xfrm>
            <a:off x="838200" y="149764"/>
            <a:ext cx="10515600" cy="424081"/>
          </a:xfrm>
        </p:spPr>
        <p:txBody>
          <a:bodyPr>
            <a:normAutofit fontScale="90000"/>
          </a:bodyPr>
          <a:lstStyle/>
          <a:p>
            <a:r>
              <a:rPr lang="pt-BR" sz="2800" dirty="0" smtClean="0">
                <a:hlinkClick r:id="rId3"/>
              </a:rPr>
              <a:t>www.splink.org.br/dashboard</a:t>
            </a:r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023880" cy="3974608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243" y="877539"/>
            <a:ext cx="6334557" cy="323092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974608"/>
            <a:ext cx="4584589" cy="2749534"/>
          </a:xfrm>
          <a:prstGeom prst="rect">
            <a:avLst/>
          </a:prstGeom>
        </p:spPr>
      </p:pic>
      <p:sp>
        <p:nvSpPr>
          <p:cNvPr id="11" name="CaixaDeTexto 10"/>
          <p:cNvSpPr txBox="1"/>
          <p:nvPr/>
        </p:nvSpPr>
        <p:spPr>
          <a:xfrm>
            <a:off x="8554517" y="4426045"/>
            <a:ext cx="31870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Uso médio dos dados em 2019: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1,9 milhão de registros/dia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11 mil imagens/dia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157788" y="4412160"/>
            <a:ext cx="2823530" cy="160043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508 conjuntos de dados </a:t>
            </a:r>
            <a:br>
              <a:rPr lang="pt-BR" dirty="0" smtClean="0"/>
            </a:br>
            <a:r>
              <a:rPr lang="pt-BR" dirty="0" smtClean="0"/>
              <a:t>      (158 instituições) </a:t>
            </a:r>
          </a:p>
          <a:p>
            <a:endParaRPr lang="pt-BR" sz="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10,6 milhões de registros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  3,2 milhões de imagens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156 mil espécies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8554517" y="5482288"/>
            <a:ext cx="22974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Publicações 2019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Citações GBIF:   302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 smtClean="0"/>
              <a:t>GoogleScholar</a:t>
            </a:r>
            <a:r>
              <a:rPr lang="pt-BR" dirty="0" smtClean="0"/>
              <a:t>: 404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00231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6494895" y="768132"/>
            <a:ext cx="5323882" cy="686435"/>
          </a:xfrm>
        </p:spPr>
        <p:txBody>
          <a:bodyPr>
            <a:noAutofit/>
          </a:bodyPr>
          <a:lstStyle/>
          <a:p>
            <a:pPr algn="l"/>
            <a:r>
              <a:rPr lang="pt-BR" sz="2400" i="1" dirty="0" smtClean="0"/>
              <a:t>Google </a:t>
            </a:r>
            <a:r>
              <a:rPr lang="pt-BR" sz="2400" i="1" dirty="0" err="1" smtClean="0"/>
              <a:t>Analytics</a:t>
            </a:r>
            <a:r>
              <a:rPr lang="pt-BR" sz="2400" dirty="0"/>
              <a:t>:</a:t>
            </a:r>
            <a:r>
              <a:rPr lang="pt-BR" sz="2400" dirty="0" smtClean="0"/>
              <a:t> Acesso via interface de busca (sessões) 2019</a:t>
            </a:r>
            <a:endParaRPr 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175526" y="4100421"/>
            <a:ext cx="2180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Brasil: 95% do acesso</a:t>
            </a:r>
            <a:endParaRPr lang="pt-BR" dirty="0"/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2"/>
          <a:srcRect l="3774" b="6993"/>
          <a:stretch/>
        </p:blipFill>
        <p:spPr>
          <a:xfrm>
            <a:off x="686831" y="828555"/>
            <a:ext cx="4913745" cy="3155739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28481"/>
          <a:stretch/>
        </p:blipFill>
        <p:spPr>
          <a:xfrm>
            <a:off x="2959893" y="3878610"/>
            <a:ext cx="2509739" cy="2979390"/>
          </a:xfrm>
          <a:prstGeom prst="rect">
            <a:avLst/>
          </a:prstGeom>
        </p:spPr>
      </p:pic>
      <p:pic>
        <p:nvPicPr>
          <p:cNvPr id="11" name="Image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4894" y="1676378"/>
            <a:ext cx="5323882" cy="4615833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6039315" y="23101"/>
            <a:ext cx="62350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dirty="0"/>
              <a:t>A importância das e-infraestruturas locais</a:t>
            </a: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360" y="-54384"/>
            <a:ext cx="2201461" cy="88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12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47436" y="124980"/>
            <a:ext cx="10515600" cy="686435"/>
          </a:xfrm>
        </p:spPr>
        <p:txBody>
          <a:bodyPr>
            <a:normAutofit/>
          </a:bodyPr>
          <a:lstStyle/>
          <a:p>
            <a:r>
              <a:rPr lang="pt-BR" dirty="0" smtClean="0"/>
              <a:t>Parceria com a Associação Brasileira de Estudos das Abelhas</a:t>
            </a:r>
            <a:endParaRPr lang="pt-BR" dirty="0"/>
          </a:p>
        </p:txBody>
      </p:sp>
      <p:pic>
        <p:nvPicPr>
          <p:cNvPr id="1028" name="Picture 4" descr="http://abelha.cria.org.br/html/imgs/abelha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447" y="6118797"/>
            <a:ext cx="1861326" cy="610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62903" y="811415"/>
            <a:ext cx="4148806" cy="2918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562903" y="3878052"/>
            <a:ext cx="4148806" cy="2979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570" y="3729829"/>
            <a:ext cx="1639615" cy="2286000"/>
          </a:xfrm>
          <a:prstGeom prst="rect">
            <a:avLst/>
          </a:prstGeom>
        </p:spPr>
      </p:pic>
      <p:pic>
        <p:nvPicPr>
          <p:cNvPr id="1026" name="Picture 2" descr="http://reflora.cria.org.br/inct/imago/image/imagecode/FCM00602_v02/size/huge/format/jpeg/foo/34965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89"/>
          <a:stretch/>
        </p:blipFill>
        <p:spPr bwMode="auto">
          <a:xfrm>
            <a:off x="3926043" y="896687"/>
            <a:ext cx="3042015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55588" y="3729829"/>
            <a:ext cx="2549134" cy="2286000"/>
          </a:xfrm>
          <a:prstGeom prst="rect">
            <a:avLst/>
          </a:prstGeom>
        </p:spPr>
      </p:pic>
      <p:pic>
        <p:nvPicPr>
          <p:cNvPr id="15" name="Picture 8" descr="http://reflora-cdc.cria.org.br/inct/imago/image/imagecode/FCM00020_v09/size/large/format/jpe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81" r="23005" b="39616"/>
          <a:stretch/>
        </p:blipFill>
        <p:spPr bwMode="auto">
          <a:xfrm>
            <a:off x="572570" y="896687"/>
            <a:ext cx="275862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201726" y="4062714"/>
            <a:ext cx="241508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800" dirty="0" smtClean="0"/>
              <a:t>Recomendação</a:t>
            </a:r>
          </a:p>
          <a:p>
            <a:pPr algn="ctr"/>
            <a:r>
              <a:rPr lang="pt-BR" sz="2800" dirty="0" smtClean="0"/>
              <a:t> do pasto </a:t>
            </a:r>
          </a:p>
          <a:p>
            <a:pPr algn="ctr"/>
            <a:r>
              <a:rPr lang="pt-BR" sz="2800" dirty="0" smtClean="0"/>
              <a:t>apícola</a:t>
            </a:r>
            <a:endParaRPr lang="pt-BR" sz="2800" dirty="0"/>
          </a:p>
        </p:txBody>
      </p:sp>
    </p:spTree>
    <p:extLst>
      <p:ext uri="{BB962C8B-B14F-4D97-AF65-F5344CB8AC3E}">
        <p14:creationId xmlns:p14="http://schemas.microsoft.com/office/powerpoint/2010/main" val="217103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644</Words>
  <Application>Microsoft Office PowerPoint</Application>
  <PresentationFormat>Widescreen</PresentationFormat>
  <Paragraphs>117</Paragraphs>
  <Slides>14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do Office</vt:lpstr>
      <vt:lpstr>Informação Científica e o Marco de Biodiversidade Pós-2020 A experiência da rede speciesLink </vt:lpstr>
      <vt:lpstr>Centro de Referência em Informação Ambiental</vt:lpstr>
      <vt:lpstr>Visão: Post 2020 Global Biodiversity Framework</vt:lpstr>
      <vt:lpstr>Marco de Biodiversidade pós-2020</vt:lpstr>
      <vt:lpstr>Coleções Biológicas – Bibliotecas da Vida</vt:lpstr>
      <vt:lpstr>speciesLink e o INCT - Herbário Virtual</vt:lpstr>
      <vt:lpstr>www.splink.org.br/dashboard</vt:lpstr>
      <vt:lpstr>Google Analytics: Acesso via interface de busca (sessões) 2019</vt:lpstr>
      <vt:lpstr>Parceria com a Associação Brasileira de Estudos das Abelhas</vt:lpstr>
      <vt:lpstr>Importância das parcerias</vt:lpstr>
      <vt:lpstr>Parceria RNP (infraestrutura)</vt:lpstr>
      <vt:lpstr>Apresentação do PowerPoint</vt:lpstr>
      <vt:lpstr>Apresentação do PowerPoint</vt:lpstr>
      <vt:lpstr>Obrigada!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Rede speciesLink</dc:title>
  <dc:creator>dora</dc:creator>
  <cp:lastModifiedBy>dora</cp:lastModifiedBy>
  <cp:revision>72</cp:revision>
  <dcterms:created xsi:type="dcterms:W3CDTF">2020-01-29T13:20:06Z</dcterms:created>
  <dcterms:modified xsi:type="dcterms:W3CDTF">2020-02-03T23:06:16Z</dcterms:modified>
</cp:coreProperties>
</file>