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71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71915-DB01-4203-905E-72FF3063BB72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992DC7F-FFC7-45C8-A585-93547878ED01}">
      <dgm:prSet phldrT="[Texto]"/>
      <dgm:spPr/>
      <dgm:t>
        <a:bodyPr/>
        <a:lstStyle/>
        <a:p>
          <a:r>
            <a:rPr lang="pt-BR" dirty="0" smtClean="0"/>
            <a:t>Biodiversity </a:t>
          </a:r>
          <a:r>
            <a:rPr lang="pt-BR" dirty="0" err="1" smtClean="0"/>
            <a:t>loss</a:t>
          </a:r>
          <a:endParaRPr lang="pt-BR" dirty="0"/>
        </a:p>
      </dgm:t>
    </dgm:pt>
    <dgm:pt modelId="{19E9ADFE-F766-436F-A8D7-8991FDE7A21A}" type="parTrans" cxnId="{414ADD7D-5ECA-4FD3-A5F3-E783E6B51189}">
      <dgm:prSet/>
      <dgm:spPr/>
      <dgm:t>
        <a:bodyPr/>
        <a:lstStyle/>
        <a:p>
          <a:endParaRPr lang="pt-BR"/>
        </a:p>
      </dgm:t>
    </dgm:pt>
    <dgm:pt modelId="{3C7CD08B-D86C-4C0A-A101-BB04B753B196}" type="sibTrans" cxnId="{414ADD7D-5ECA-4FD3-A5F3-E783E6B51189}">
      <dgm:prSet/>
      <dgm:spPr/>
      <dgm:t>
        <a:bodyPr/>
        <a:lstStyle/>
        <a:p>
          <a:endParaRPr lang="pt-BR"/>
        </a:p>
      </dgm:t>
    </dgm:pt>
    <dgm:pt modelId="{D39DC32E-15A6-44A8-B7C6-532EFD5A2C91}">
      <dgm:prSet phldrT="[Texto]"/>
      <dgm:spPr/>
      <dgm:t>
        <a:bodyPr/>
        <a:lstStyle/>
        <a:p>
          <a:r>
            <a:rPr lang="pt-BR" dirty="0" err="1" smtClean="0"/>
            <a:t>Less</a:t>
          </a:r>
          <a:r>
            <a:rPr lang="pt-BR" dirty="0" smtClean="0"/>
            <a:t> </a:t>
          </a:r>
          <a:r>
            <a:rPr lang="pt-BR" dirty="0" err="1" smtClean="0"/>
            <a:t>Carbon</a:t>
          </a:r>
          <a:r>
            <a:rPr lang="pt-BR" dirty="0" smtClean="0"/>
            <a:t> </a:t>
          </a:r>
          <a:r>
            <a:rPr lang="pt-BR" dirty="0" err="1" smtClean="0"/>
            <a:t>fixation</a:t>
          </a:r>
          <a:endParaRPr lang="pt-BR" dirty="0"/>
        </a:p>
      </dgm:t>
    </dgm:pt>
    <dgm:pt modelId="{0437BADC-9298-4FA8-85B5-D0E114F8A063}" type="parTrans" cxnId="{B479598F-4FE0-4EBC-A310-9D88EA66E1AF}">
      <dgm:prSet/>
      <dgm:spPr/>
      <dgm:t>
        <a:bodyPr/>
        <a:lstStyle/>
        <a:p>
          <a:endParaRPr lang="pt-BR"/>
        </a:p>
      </dgm:t>
    </dgm:pt>
    <dgm:pt modelId="{0DE0B4DD-E72D-4669-A785-1387C9967B1C}" type="sibTrans" cxnId="{B479598F-4FE0-4EBC-A310-9D88EA66E1AF}">
      <dgm:prSet/>
      <dgm:spPr/>
      <dgm:t>
        <a:bodyPr/>
        <a:lstStyle/>
        <a:p>
          <a:endParaRPr lang="pt-BR"/>
        </a:p>
      </dgm:t>
    </dgm:pt>
    <dgm:pt modelId="{281F9BE2-5A52-4999-A7B7-EC8639C11EF3}">
      <dgm:prSet phldrT="[Texto]"/>
      <dgm:spPr/>
      <dgm:t>
        <a:bodyPr/>
        <a:lstStyle/>
        <a:p>
          <a:r>
            <a:rPr lang="pt-BR" dirty="0" err="1" smtClean="0"/>
            <a:t>Greater</a:t>
          </a:r>
          <a:r>
            <a:rPr lang="pt-BR" dirty="0" smtClean="0"/>
            <a:t> </a:t>
          </a:r>
          <a:r>
            <a:rPr lang="pt-BR" dirty="0" err="1" smtClean="0"/>
            <a:t>impact</a:t>
          </a:r>
          <a:r>
            <a:rPr lang="pt-BR" dirty="0" smtClean="0"/>
            <a:t> </a:t>
          </a:r>
          <a:r>
            <a:rPr lang="pt-BR" dirty="0" err="1" smtClean="0"/>
            <a:t>on</a:t>
          </a:r>
          <a:r>
            <a:rPr lang="pt-BR" dirty="0" smtClean="0"/>
            <a:t> </a:t>
          </a:r>
          <a:r>
            <a:rPr lang="pt-BR" dirty="0" err="1" smtClean="0"/>
            <a:t>Climate</a:t>
          </a:r>
          <a:r>
            <a:rPr lang="pt-BR" dirty="0" smtClean="0"/>
            <a:t> </a:t>
          </a:r>
          <a:r>
            <a:rPr lang="pt-BR" dirty="0" err="1" smtClean="0"/>
            <a:t>Change</a:t>
          </a:r>
          <a:endParaRPr lang="pt-BR" dirty="0"/>
        </a:p>
      </dgm:t>
    </dgm:pt>
    <dgm:pt modelId="{B3416512-4E0D-42FC-87F0-DFCBCB6A442D}" type="parTrans" cxnId="{D6386E2C-0800-4826-B025-5CF4FF0A2B83}">
      <dgm:prSet/>
      <dgm:spPr/>
      <dgm:t>
        <a:bodyPr/>
        <a:lstStyle/>
        <a:p>
          <a:endParaRPr lang="pt-BR"/>
        </a:p>
      </dgm:t>
    </dgm:pt>
    <dgm:pt modelId="{4157680E-8D35-4966-B558-B35DF3056A00}" type="sibTrans" cxnId="{D6386E2C-0800-4826-B025-5CF4FF0A2B83}">
      <dgm:prSet/>
      <dgm:spPr/>
      <dgm:t>
        <a:bodyPr/>
        <a:lstStyle/>
        <a:p>
          <a:endParaRPr lang="pt-BR"/>
        </a:p>
      </dgm:t>
    </dgm:pt>
    <dgm:pt modelId="{F8008BC7-D049-46F8-8A6B-DD655C6CE64B}" type="pres">
      <dgm:prSet presAssocID="{36971915-DB01-4203-905E-72FF3063BB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876721-482A-4BD6-A639-C29773C285A4}" type="pres">
      <dgm:prSet presAssocID="{C992DC7F-FFC7-45C8-A585-93547878ED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CEF179-AB89-4ACC-9248-6312475B1206}" type="pres">
      <dgm:prSet presAssocID="{3C7CD08B-D86C-4C0A-A101-BB04B753B196}" presName="sibTrans" presStyleLbl="sibTrans2D1" presStyleIdx="0" presStyleCnt="3"/>
      <dgm:spPr/>
      <dgm:t>
        <a:bodyPr/>
        <a:lstStyle/>
        <a:p>
          <a:endParaRPr lang="pt-BR"/>
        </a:p>
      </dgm:t>
    </dgm:pt>
    <dgm:pt modelId="{5D539DCC-0759-4A04-A698-40BC83F43592}" type="pres">
      <dgm:prSet presAssocID="{3C7CD08B-D86C-4C0A-A101-BB04B753B196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20736A64-046A-4999-A33E-548DE7CFED0B}" type="pres">
      <dgm:prSet presAssocID="{D39DC32E-15A6-44A8-B7C6-532EFD5A2C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592FA3-2612-4F1A-A5F4-271E7A32057C}" type="pres">
      <dgm:prSet presAssocID="{0DE0B4DD-E72D-4669-A785-1387C9967B1C}" presName="sibTrans" presStyleLbl="sibTrans2D1" presStyleIdx="1" presStyleCnt="3"/>
      <dgm:spPr/>
      <dgm:t>
        <a:bodyPr/>
        <a:lstStyle/>
        <a:p>
          <a:endParaRPr lang="pt-BR"/>
        </a:p>
      </dgm:t>
    </dgm:pt>
    <dgm:pt modelId="{66FFBB45-9BA7-49A1-B601-911A3F288542}" type="pres">
      <dgm:prSet presAssocID="{0DE0B4DD-E72D-4669-A785-1387C9967B1C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D91D7B34-35BD-4F13-843C-866975A31770}" type="pres">
      <dgm:prSet presAssocID="{281F9BE2-5A52-4999-A7B7-EC8639C11E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E9E4E3-5F56-4D09-8889-622D0EB517F9}" type="pres">
      <dgm:prSet presAssocID="{4157680E-8D35-4966-B558-B35DF3056A00}" presName="sibTrans" presStyleLbl="sibTrans2D1" presStyleIdx="2" presStyleCnt="3"/>
      <dgm:spPr/>
      <dgm:t>
        <a:bodyPr/>
        <a:lstStyle/>
        <a:p>
          <a:endParaRPr lang="pt-BR"/>
        </a:p>
      </dgm:t>
    </dgm:pt>
    <dgm:pt modelId="{D3CE4F9F-BA1B-4B5B-8A18-F6C45655F77D}" type="pres">
      <dgm:prSet presAssocID="{4157680E-8D35-4966-B558-B35DF3056A00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479598F-4FE0-4EBC-A310-9D88EA66E1AF}" srcId="{36971915-DB01-4203-905E-72FF3063BB72}" destId="{D39DC32E-15A6-44A8-B7C6-532EFD5A2C91}" srcOrd="1" destOrd="0" parTransId="{0437BADC-9298-4FA8-85B5-D0E114F8A063}" sibTransId="{0DE0B4DD-E72D-4669-A785-1387C9967B1C}"/>
    <dgm:cxn modelId="{BE8F808D-6050-4C95-8C53-C0B03D9AAC2A}" type="presOf" srcId="{0DE0B4DD-E72D-4669-A785-1387C9967B1C}" destId="{40592FA3-2612-4F1A-A5F4-271E7A32057C}" srcOrd="0" destOrd="0" presId="urn:microsoft.com/office/officeart/2005/8/layout/cycle2"/>
    <dgm:cxn modelId="{D6386E2C-0800-4826-B025-5CF4FF0A2B83}" srcId="{36971915-DB01-4203-905E-72FF3063BB72}" destId="{281F9BE2-5A52-4999-A7B7-EC8639C11EF3}" srcOrd="2" destOrd="0" parTransId="{B3416512-4E0D-42FC-87F0-DFCBCB6A442D}" sibTransId="{4157680E-8D35-4966-B558-B35DF3056A00}"/>
    <dgm:cxn modelId="{26153BD5-F164-42C3-9A2B-919890E9DA7A}" type="presOf" srcId="{281F9BE2-5A52-4999-A7B7-EC8639C11EF3}" destId="{D91D7B34-35BD-4F13-843C-866975A31770}" srcOrd="0" destOrd="0" presId="urn:microsoft.com/office/officeart/2005/8/layout/cycle2"/>
    <dgm:cxn modelId="{2433178B-9392-430F-BCAC-9580D69E21EC}" type="presOf" srcId="{4157680E-8D35-4966-B558-B35DF3056A00}" destId="{7BE9E4E3-5F56-4D09-8889-622D0EB517F9}" srcOrd="0" destOrd="0" presId="urn:microsoft.com/office/officeart/2005/8/layout/cycle2"/>
    <dgm:cxn modelId="{1114C06E-FD87-4DF6-A997-D51973AECDD8}" type="presOf" srcId="{36971915-DB01-4203-905E-72FF3063BB72}" destId="{F8008BC7-D049-46F8-8A6B-DD655C6CE64B}" srcOrd="0" destOrd="0" presId="urn:microsoft.com/office/officeart/2005/8/layout/cycle2"/>
    <dgm:cxn modelId="{216F9FDE-322E-4AEF-8A6E-F65A28E89488}" type="presOf" srcId="{4157680E-8D35-4966-B558-B35DF3056A00}" destId="{D3CE4F9F-BA1B-4B5B-8A18-F6C45655F77D}" srcOrd="1" destOrd="0" presId="urn:microsoft.com/office/officeart/2005/8/layout/cycle2"/>
    <dgm:cxn modelId="{D687F1F0-9AB9-4C69-9463-F4242AC307D8}" type="presOf" srcId="{D39DC32E-15A6-44A8-B7C6-532EFD5A2C91}" destId="{20736A64-046A-4999-A33E-548DE7CFED0B}" srcOrd="0" destOrd="0" presId="urn:microsoft.com/office/officeart/2005/8/layout/cycle2"/>
    <dgm:cxn modelId="{9DF6FC37-6FFA-4DF2-8F04-F5B1C331C1BA}" type="presOf" srcId="{0DE0B4DD-E72D-4669-A785-1387C9967B1C}" destId="{66FFBB45-9BA7-49A1-B601-911A3F288542}" srcOrd="1" destOrd="0" presId="urn:microsoft.com/office/officeart/2005/8/layout/cycle2"/>
    <dgm:cxn modelId="{14ED53AE-DD6A-4F25-975D-10F50FBB1646}" type="presOf" srcId="{C992DC7F-FFC7-45C8-A585-93547878ED01}" destId="{7F876721-482A-4BD6-A639-C29773C285A4}" srcOrd="0" destOrd="0" presId="urn:microsoft.com/office/officeart/2005/8/layout/cycle2"/>
    <dgm:cxn modelId="{414ADD7D-5ECA-4FD3-A5F3-E783E6B51189}" srcId="{36971915-DB01-4203-905E-72FF3063BB72}" destId="{C992DC7F-FFC7-45C8-A585-93547878ED01}" srcOrd="0" destOrd="0" parTransId="{19E9ADFE-F766-436F-A8D7-8991FDE7A21A}" sibTransId="{3C7CD08B-D86C-4C0A-A101-BB04B753B196}"/>
    <dgm:cxn modelId="{FDEE69B9-7F2B-42D5-8A93-B43A2F6747AF}" type="presOf" srcId="{3C7CD08B-D86C-4C0A-A101-BB04B753B196}" destId="{5D539DCC-0759-4A04-A698-40BC83F43592}" srcOrd="1" destOrd="0" presId="urn:microsoft.com/office/officeart/2005/8/layout/cycle2"/>
    <dgm:cxn modelId="{72F07CA9-1BDA-49BF-B131-70D58086241C}" type="presOf" srcId="{3C7CD08B-D86C-4C0A-A101-BB04B753B196}" destId="{67CEF179-AB89-4ACC-9248-6312475B1206}" srcOrd="0" destOrd="0" presId="urn:microsoft.com/office/officeart/2005/8/layout/cycle2"/>
    <dgm:cxn modelId="{D9836E6D-6217-4314-9266-A47C9A6AE6E6}" type="presParOf" srcId="{F8008BC7-D049-46F8-8A6B-DD655C6CE64B}" destId="{7F876721-482A-4BD6-A639-C29773C285A4}" srcOrd="0" destOrd="0" presId="urn:microsoft.com/office/officeart/2005/8/layout/cycle2"/>
    <dgm:cxn modelId="{7E19295C-6AF8-4D94-BF8B-23B3ABA5EC08}" type="presParOf" srcId="{F8008BC7-D049-46F8-8A6B-DD655C6CE64B}" destId="{67CEF179-AB89-4ACC-9248-6312475B1206}" srcOrd="1" destOrd="0" presId="urn:microsoft.com/office/officeart/2005/8/layout/cycle2"/>
    <dgm:cxn modelId="{92D8F2B3-4E62-4DF1-9233-6E6BE68B2D5A}" type="presParOf" srcId="{67CEF179-AB89-4ACC-9248-6312475B1206}" destId="{5D539DCC-0759-4A04-A698-40BC83F43592}" srcOrd="0" destOrd="0" presId="urn:microsoft.com/office/officeart/2005/8/layout/cycle2"/>
    <dgm:cxn modelId="{4DF11AE1-7C04-403F-B7CF-4922DCBD020B}" type="presParOf" srcId="{F8008BC7-D049-46F8-8A6B-DD655C6CE64B}" destId="{20736A64-046A-4999-A33E-548DE7CFED0B}" srcOrd="2" destOrd="0" presId="urn:microsoft.com/office/officeart/2005/8/layout/cycle2"/>
    <dgm:cxn modelId="{9320F121-D06B-4719-9E07-BE6E032EAB15}" type="presParOf" srcId="{F8008BC7-D049-46F8-8A6B-DD655C6CE64B}" destId="{40592FA3-2612-4F1A-A5F4-271E7A32057C}" srcOrd="3" destOrd="0" presId="urn:microsoft.com/office/officeart/2005/8/layout/cycle2"/>
    <dgm:cxn modelId="{58BEA584-1638-4B69-8EC7-7E4ABB9DC744}" type="presParOf" srcId="{40592FA3-2612-4F1A-A5F4-271E7A32057C}" destId="{66FFBB45-9BA7-49A1-B601-911A3F288542}" srcOrd="0" destOrd="0" presId="urn:microsoft.com/office/officeart/2005/8/layout/cycle2"/>
    <dgm:cxn modelId="{82CBADEF-B76B-48C3-BD58-9BD73823CBA7}" type="presParOf" srcId="{F8008BC7-D049-46F8-8A6B-DD655C6CE64B}" destId="{D91D7B34-35BD-4F13-843C-866975A31770}" srcOrd="4" destOrd="0" presId="urn:microsoft.com/office/officeart/2005/8/layout/cycle2"/>
    <dgm:cxn modelId="{8157E3D8-5792-42EF-84E8-61320BFE2216}" type="presParOf" srcId="{F8008BC7-D049-46F8-8A6B-DD655C6CE64B}" destId="{7BE9E4E3-5F56-4D09-8889-622D0EB517F9}" srcOrd="5" destOrd="0" presId="urn:microsoft.com/office/officeart/2005/8/layout/cycle2"/>
    <dgm:cxn modelId="{80E6BFEB-E32C-482A-AAE8-48ED27087696}" type="presParOf" srcId="{7BE9E4E3-5F56-4D09-8889-622D0EB517F9}" destId="{D3CE4F9F-BA1B-4B5B-8A18-F6C45655F7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6721-482A-4BD6-A639-C29773C285A4}">
      <dsp:nvSpPr>
        <dsp:cNvPr id="0" name=""/>
        <dsp:cNvSpPr/>
      </dsp:nvSpPr>
      <dsp:spPr>
        <a:xfrm>
          <a:off x="2887265" y="808"/>
          <a:ext cx="2353468" cy="2353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Biodiversity </a:t>
          </a:r>
          <a:r>
            <a:rPr lang="pt-BR" sz="2600" kern="1200" dirty="0" err="1" smtClean="0"/>
            <a:t>loss</a:t>
          </a:r>
          <a:endParaRPr lang="pt-BR" sz="2600" kern="1200" dirty="0"/>
        </a:p>
      </dsp:txBody>
      <dsp:txXfrm>
        <a:off x="3231922" y="345465"/>
        <a:ext cx="1664154" cy="1664154"/>
      </dsp:txXfrm>
    </dsp:sp>
    <dsp:sp modelId="{67CEF179-AB89-4ACC-9248-6312475B1206}">
      <dsp:nvSpPr>
        <dsp:cNvPr id="0" name=""/>
        <dsp:cNvSpPr/>
      </dsp:nvSpPr>
      <dsp:spPr>
        <a:xfrm rot="3600000">
          <a:off x="4625726" y="2296804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4672792" y="2374142"/>
        <a:ext cx="439282" cy="476577"/>
      </dsp:txXfrm>
    </dsp:sp>
    <dsp:sp modelId="{20736A64-046A-4999-A33E-548DE7CFED0B}">
      <dsp:nvSpPr>
        <dsp:cNvPr id="0" name=""/>
        <dsp:cNvSpPr/>
      </dsp:nvSpPr>
      <dsp:spPr>
        <a:xfrm>
          <a:off x="4656025" y="3064390"/>
          <a:ext cx="2353468" cy="2353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err="1" smtClean="0"/>
            <a:t>Less</a:t>
          </a:r>
          <a:r>
            <a:rPr lang="pt-BR" sz="2600" kern="1200" dirty="0" smtClean="0"/>
            <a:t> </a:t>
          </a:r>
          <a:r>
            <a:rPr lang="pt-BR" sz="2600" kern="1200" dirty="0" err="1" smtClean="0"/>
            <a:t>Carbon</a:t>
          </a:r>
          <a:r>
            <a:rPr lang="pt-BR" sz="2600" kern="1200" dirty="0" smtClean="0"/>
            <a:t> </a:t>
          </a:r>
          <a:r>
            <a:rPr lang="pt-BR" sz="2600" kern="1200" dirty="0" err="1" smtClean="0"/>
            <a:t>fixation</a:t>
          </a:r>
          <a:endParaRPr lang="pt-BR" sz="2600" kern="1200" dirty="0"/>
        </a:p>
      </dsp:txBody>
      <dsp:txXfrm>
        <a:off x="5000682" y="3409047"/>
        <a:ext cx="1664154" cy="1664154"/>
      </dsp:txXfrm>
    </dsp:sp>
    <dsp:sp modelId="{40592FA3-2612-4F1A-A5F4-271E7A32057C}">
      <dsp:nvSpPr>
        <dsp:cNvPr id="0" name=""/>
        <dsp:cNvSpPr/>
      </dsp:nvSpPr>
      <dsp:spPr>
        <a:xfrm rot="10800000">
          <a:off x="3767987" y="3843976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 rot="10800000">
        <a:off x="3956251" y="4002835"/>
        <a:ext cx="439282" cy="476577"/>
      </dsp:txXfrm>
    </dsp:sp>
    <dsp:sp modelId="{D91D7B34-35BD-4F13-843C-866975A31770}">
      <dsp:nvSpPr>
        <dsp:cNvPr id="0" name=""/>
        <dsp:cNvSpPr/>
      </dsp:nvSpPr>
      <dsp:spPr>
        <a:xfrm>
          <a:off x="1118505" y="3064390"/>
          <a:ext cx="2353468" cy="2353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err="1" smtClean="0"/>
            <a:t>Greater</a:t>
          </a:r>
          <a:r>
            <a:rPr lang="pt-BR" sz="2600" kern="1200" dirty="0" smtClean="0"/>
            <a:t> </a:t>
          </a:r>
          <a:r>
            <a:rPr lang="pt-BR" sz="2600" kern="1200" dirty="0" err="1" smtClean="0"/>
            <a:t>impact</a:t>
          </a:r>
          <a:r>
            <a:rPr lang="pt-BR" sz="2600" kern="1200" dirty="0" smtClean="0"/>
            <a:t> </a:t>
          </a:r>
          <a:r>
            <a:rPr lang="pt-BR" sz="2600" kern="1200" dirty="0" err="1" smtClean="0"/>
            <a:t>on</a:t>
          </a:r>
          <a:r>
            <a:rPr lang="pt-BR" sz="2600" kern="1200" dirty="0" smtClean="0"/>
            <a:t> </a:t>
          </a:r>
          <a:r>
            <a:rPr lang="pt-BR" sz="2600" kern="1200" dirty="0" err="1" smtClean="0"/>
            <a:t>Climate</a:t>
          </a:r>
          <a:r>
            <a:rPr lang="pt-BR" sz="2600" kern="1200" dirty="0" smtClean="0"/>
            <a:t> </a:t>
          </a:r>
          <a:r>
            <a:rPr lang="pt-BR" sz="2600" kern="1200" dirty="0" err="1" smtClean="0"/>
            <a:t>Change</a:t>
          </a:r>
          <a:endParaRPr lang="pt-BR" sz="2600" kern="1200" dirty="0"/>
        </a:p>
      </dsp:txBody>
      <dsp:txXfrm>
        <a:off x="1463162" y="3409047"/>
        <a:ext cx="1664154" cy="1664154"/>
      </dsp:txXfrm>
    </dsp:sp>
    <dsp:sp modelId="{7BE9E4E3-5F56-4D09-8889-622D0EB517F9}">
      <dsp:nvSpPr>
        <dsp:cNvPr id="0" name=""/>
        <dsp:cNvSpPr/>
      </dsp:nvSpPr>
      <dsp:spPr>
        <a:xfrm rot="18000000">
          <a:off x="2856966" y="2327566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2904032" y="2567946"/>
        <a:ext cx="439282" cy="47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3273F-D140-4272-B702-E53426F17E25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90B7E-75BC-42D8-8E95-D0697516C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97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a386840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a386840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3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9a386840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9a386840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42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a38684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a38684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02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a386840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9a386840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2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a386840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a386840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27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42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1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06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5036"/>
            <a:ext cx="10515600" cy="48013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6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31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2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3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4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27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25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FF6-97B4-420E-B420-B95441E3657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DD98-EF3C-4E9E-BE30-26EB1A4D0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90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vsh.cria.org.br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fb.cria.org.br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e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Plant </a:t>
            </a:r>
            <a:r>
              <a:rPr lang="en-US" dirty="0" smtClean="0"/>
              <a:t>diversity and the importance of herbaria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Dora Ann Lange Canhos</a:t>
            </a:r>
          </a:p>
          <a:p>
            <a:r>
              <a:rPr lang="pt-BR" dirty="0" smtClean="0"/>
              <a:t>dora@cria.org.br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8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00" y="1113467"/>
            <a:ext cx="7056501" cy="418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851" y="90300"/>
            <a:ext cx="2946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7431867" y="2144900"/>
            <a:ext cx="47600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 smtClean="0"/>
              <a:t>The </a:t>
            </a:r>
            <a:r>
              <a:rPr lang="pt-BR" sz="2400" dirty="0" err="1" smtClean="0"/>
              <a:t>questions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our</a:t>
            </a:r>
            <a:r>
              <a:rPr lang="pt-BR" sz="2400" dirty="0" smtClean="0"/>
              <a:t> Project are:</a:t>
            </a:r>
            <a:endParaRPr sz="2400" dirty="0"/>
          </a:p>
          <a:p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will climate change affect the trees that are being planted today in the Rio </a:t>
            </a:r>
            <a:r>
              <a:rPr lang="en-US" sz="2400" dirty="0" err="1" smtClean="0"/>
              <a:t>Doce</a:t>
            </a:r>
            <a:r>
              <a:rPr lang="en-US" sz="2400" dirty="0" smtClean="0"/>
              <a:t> Basin?</a:t>
            </a:r>
          </a:p>
        </p:txBody>
      </p:sp>
      <p:sp>
        <p:nvSpPr>
          <p:cNvPr id="71" name="Google Shape;71;p15"/>
          <p:cNvSpPr txBox="1"/>
          <p:nvPr/>
        </p:nvSpPr>
        <p:spPr>
          <a:xfrm>
            <a:off x="7431867" y="1313184"/>
            <a:ext cx="54188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 err="1" smtClean="0"/>
              <a:t>Planting</a:t>
            </a:r>
            <a:r>
              <a:rPr lang="pt-BR" sz="2400" dirty="0" smtClean="0"/>
              <a:t> new </a:t>
            </a:r>
            <a:r>
              <a:rPr lang="pt-BR" sz="2400" dirty="0" err="1" smtClean="0"/>
              <a:t>trees</a:t>
            </a:r>
            <a:r>
              <a:rPr lang="pt-BR" sz="2400" dirty="0" smtClean="0"/>
              <a:t> </a:t>
            </a:r>
            <a:r>
              <a:rPr lang="pt-BR" sz="2400" dirty="0" err="1" smtClean="0"/>
              <a:t>is</a:t>
            </a:r>
            <a:r>
              <a:rPr lang="pt-BR" sz="2400" dirty="0" smtClean="0"/>
              <a:t> </a:t>
            </a:r>
            <a:r>
              <a:rPr lang="pt-BR" sz="2400" dirty="0" err="1" smtClean="0"/>
              <a:t>good</a:t>
            </a:r>
            <a:r>
              <a:rPr lang="pt-BR" sz="2400" dirty="0" smtClean="0"/>
              <a:t>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879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31903" t="7783"/>
          <a:stretch/>
        </p:blipFill>
        <p:spPr>
          <a:xfrm>
            <a:off x="7902234" y="722401"/>
            <a:ext cx="2732900" cy="2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723" y="4279901"/>
            <a:ext cx="25908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2723" y="4381501"/>
            <a:ext cx="25273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786500" y="3670767"/>
            <a:ext cx="2022800" cy="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600" dirty="0" smtClean="0"/>
              <a:t>Future </a:t>
            </a:r>
            <a:r>
              <a:rPr lang="pt-BR" sz="1600" dirty="0" err="1" smtClean="0"/>
              <a:t>climate</a:t>
            </a:r>
            <a:r>
              <a:rPr lang="pt-BR" sz="1600" dirty="0" smtClean="0"/>
              <a:t> 1</a:t>
            </a:r>
            <a:endParaRPr sz="1600"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9627533" y="3650067"/>
            <a:ext cx="2299200" cy="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600" dirty="0" smtClean="0"/>
              <a:t>Future </a:t>
            </a:r>
            <a:r>
              <a:rPr lang="pt-BR" sz="1600" dirty="0" err="1" smtClean="0"/>
              <a:t>climate</a:t>
            </a:r>
            <a:r>
              <a:rPr lang="pt-BR" sz="1600" dirty="0" smtClean="0"/>
              <a:t> 2</a:t>
            </a:r>
            <a:endParaRPr sz="1600" dirty="0"/>
          </a:p>
        </p:txBody>
      </p:sp>
      <p:sp>
        <p:nvSpPr>
          <p:cNvPr id="81" name="Google Shape;81;p16"/>
          <p:cNvSpPr/>
          <p:nvPr/>
        </p:nvSpPr>
        <p:spPr>
          <a:xfrm>
            <a:off x="8532533" y="3365967"/>
            <a:ext cx="383600" cy="71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82;p16"/>
          <p:cNvSpPr/>
          <p:nvPr/>
        </p:nvSpPr>
        <p:spPr>
          <a:xfrm>
            <a:off x="9232467" y="3392767"/>
            <a:ext cx="383600" cy="710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83;p16"/>
          <p:cNvSpPr txBox="1"/>
          <p:nvPr/>
        </p:nvSpPr>
        <p:spPr>
          <a:xfrm>
            <a:off x="163692" y="3949600"/>
            <a:ext cx="6148197" cy="266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195">
              <a:buClr>
                <a:srgbClr val="434343"/>
              </a:buClr>
              <a:buSzPts val="1200"/>
            </a:pP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1. More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optimistic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future (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same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greenhouse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gas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emission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)</a:t>
            </a:r>
            <a:endParaRPr sz="24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203195">
              <a:buClr>
                <a:srgbClr val="434343"/>
              </a:buClr>
              <a:buSzPts val="1200"/>
            </a:pPr>
            <a:endParaRPr lang="pt-BR" sz="800" dirty="0" smtClean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203195">
              <a:buClr>
                <a:srgbClr val="434343"/>
              </a:buClr>
              <a:buSzPts val="1200"/>
            </a:pP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2. More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pessimistic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future (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greater</a:t>
            </a:r>
            <a:r>
              <a:rPr lang="pt-BR" sz="2400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greenhouse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gas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emission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)</a:t>
            </a:r>
            <a:endParaRPr sz="24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r>
              <a:rPr lang="pt-BR" sz="8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r>
              <a:rPr lang="en-US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Conclusion: the tree may lose areas even with  the best scenario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!!!</a:t>
            </a:r>
            <a:endParaRPr lang="pt-BR" sz="24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4000" y="1248626"/>
            <a:ext cx="2675040" cy="2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693" y="1249244"/>
            <a:ext cx="3316367" cy="25415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15523" y="-37515"/>
            <a:ext cx="63032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 err="1" smtClean="0"/>
              <a:t>Tree</a:t>
            </a:r>
            <a:r>
              <a:rPr lang="pt-BR" sz="2400" dirty="0" smtClean="0"/>
              <a:t>: </a:t>
            </a:r>
            <a:r>
              <a:rPr lang="pt-BR" sz="2400" dirty="0"/>
              <a:t>Murici </a:t>
            </a:r>
            <a:r>
              <a:rPr lang="pt-BR" sz="2400" dirty="0" smtClean="0"/>
              <a:t>(</a:t>
            </a:r>
            <a:r>
              <a:rPr lang="pt-BR" sz="2400" dirty="0" err="1" smtClean="0"/>
              <a:t>scientific</a:t>
            </a:r>
            <a:r>
              <a:rPr lang="pt-BR" sz="2400" dirty="0" smtClean="0"/>
              <a:t> </a:t>
            </a:r>
            <a:r>
              <a:rPr lang="pt-BR" sz="2400" dirty="0" err="1" smtClean="0"/>
              <a:t>name</a:t>
            </a:r>
            <a:r>
              <a:rPr lang="pt-BR" sz="2400" dirty="0" smtClean="0"/>
              <a:t> </a:t>
            </a:r>
            <a:r>
              <a:rPr lang="pt-BR" sz="2400" i="1" dirty="0" err="1" smtClean="0"/>
              <a:t>Byrsonima</a:t>
            </a:r>
            <a:r>
              <a:rPr lang="pt-BR" sz="2400" i="1" dirty="0" smtClean="0"/>
              <a:t> </a:t>
            </a:r>
            <a:r>
              <a:rPr lang="pt-BR" sz="2400" i="1" dirty="0" err="1"/>
              <a:t>sericea</a:t>
            </a:r>
            <a:r>
              <a:rPr lang="pt-BR" sz="2400" dirty="0"/>
              <a:t>)</a:t>
            </a:r>
            <a:endParaRPr sz="2400" dirty="0"/>
          </a:p>
        </p:txBody>
      </p:sp>
      <p:sp>
        <p:nvSpPr>
          <p:cNvPr id="87" name="Google Shape;87;p16"/>
          <p:cNvSpPr txBox="1"/>
          <p:nvPr/>
        </p:nvSpPr>
        <p:spPr>
          <a:xfrm>
            <a:off x="8259600" y="100685"/>
            <a:ext cx="39324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 err="1" smtClean="0"/>
              <a:t>Present</a:t>
            </a:r>
            <a:r>
              <a:rPr lang="pt-BR" sz="2400" dirty="0" smtClean="0"/>
              <a:t> </a:t>
            </a:r>
            <a:r>
              <a:rPr lang="pt-BR" sz="2400" dirty="0" err="1" smtClean="0"/>
              <a:t>climate</a:t>
            </a:r>
            <a:endParaRPr sz="2400" dirty="0"/>
          </a:p>
        </p:txBody>
      </p:sp>
      <p:sp>
        <p:nvSpPr>
          <p:cNvPr id="88" name="Google Shape;88;p16"/>
          <p:cNvSpPr/>
          <p:nvPr/>
        </p:nvSpPr>
        <p:spPr>
          <a:xfrm>
            <a:off x="10897533" y="1708400"/>
            <a:ext cx="178800" cy="188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89;p16"/>
          <p:cNvSpPr/>
          <p:nvPr/>
        </p:nvSpPr>
        <p:spPr>
          <a:xfrm>
            <a:off x="10897533" y="1911600"/>
            <a:ext cx="178800" cy="188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90;p16"/>
          <p:cNvSpPr/>
          <p:nvPr/>
        </p:nvSpPr>
        <p:spPr>
          <a:xfrm>
            <a:off x="10897533" y="2114800"/>
            <a:ext cx="178800" cy="1880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91;p16"/>
          <p:cNvSpPr/>
          <p:nvPr/>
        </p:nvSpPr>
        <p:spPr>
          <a:xfrm>
            <a:off x="10897533" y="2318000"/>
            <a:ext cx="178800" cy="18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92;p16"/>
          <p:cNvSpPr txBox="1"/>
          <p:nvPr/>
        </p:nvSpPr>
        <p:spPr>
          <a:xfrm>
            <a:off x="10974733" y="1570800"/>
            <a:ext cx="1147600" cy="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200" dirty="0" err="1" smtClean="0"/>
              <a:t>Worse</a:t>
            </a:r>
            <a:r>
              <a:rPr lang="pt-BR" sz="1200" dirty="0" smtClean="0"/>
              <a:t> </a:t>
            </a:r>
            <a:r>
              <a:rPr lang="pt-BR" sz="1200" dirty="0" err="1" smtClean="0"/>
              <a:t>climate</a:t>
            </a:r>
            <a:endParaRPr sz="933"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10974733" y="2180400"/>
            <a:ext cx="1147600" cy="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200" dirty="0" err="1" smtClean="0"/>
              <a:t>Better</a:t>
            </a:r>
            <a:r>
              <a:rPr lang="pt-BR" sz="1200" dirty="0" smtClean="0"/>
              <a:t> </a:t>
            </a:r>
            <a:r>
              <a:rPr lang="pt-BR" sz="1200" dirty="0" err="1" smtClean="0"/>
              <a:t>climate</a:t>
            </a:r>
            <a:endParaRPr sz="933" dirty="0"/>
          </a:p>
        </p:txBody>
      </p:sp>
      <p:sp>
        <p:nvSpPr>
          <p:cNvPr id="94" name="Google Shape;94;p16"/>
          <p:cNvSpPr/>
          <p:nvPr/>
        </p:nvSpPr>
        <p:spPr>
          <a:xfrm>
            <a:off x="11345333" y="2003767"/>
            <a:ext cx="84800" cy="2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CaixaDeTexto 20"/>
          <p:cNvSpPr txBox="1"/>
          <p:nvPr/>
        </p:nvSpPr>
        <p:spPr>
          <a:xfrm>
            <a:off x="171896" y="611227"/>
            <a:ext cx="507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in 50 years time?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6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6786500" y="3670767"/>
            <a:ext cx="2022800" cy="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600" dirty="0" smtClean="0"/>
              <a:t>Future </a:t>
            </a:r>
            <a:r>
              <a:rPr lang="pt-BR" sz="1600" dirty="0" err="1" smtClean="0"/>
              <a:t>climate</a:t>
            </a:r>
            <a:r>
              <a:rPr lang="pt-BR" sz="1600" dirty="0" smtClean="0"/>
              <a:t> 1</a:t>
            </a:r>
            <a:endParaRPr sz="1600" dirty="0"/>
          </a:p>
        </p:txBody>
      </p:sp>
      <p:sp>
        <p:nvSpPr>
          <p:cNvPr id="100" name="Google Shape;100;p17"/>
          <p:cNvSpPr txBox="1"/>
          <p:nvPr/>
        </p:nvSpPr>
        <p:spPr>
          <a:xfrm>
            <a:off x="9627533" y="3650067"/>
            <a:ext cx="2299200" cy="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600" dirty="0" smtClean="0"/>
              <a:t>Future </a:t>
            </a:r>
            <a:r>
              <a:rPr lang="pt-BR" sz="1600" dirty="0" err="1" smtClean="0"/>
              <a:t>climate</a:t>
            </a:r>
            <a:r>
              <a:rPr lang="pt-BR" sz="1600" dirty="0" smtClean="0"/>
              <a:t> 2</a:t>
            </a:r>
            <a:endParaRPr sz="1600" dirty="0"/>
          </a:p>
        </p:txBody>
      </p:sp>
      <p:sp>
        <p:nvSpPr>
          <p:cNvPr id="101" name="Google Shape;101;p17"/>
          <p:cNvSpPr/>
          <p:nvPr/>
        </p:nvSpPr>
        <p:spPr>
          <a:xfrm>
            <a:off x="8532533" y="3365967"/>
            <a:ext cx="383600" cy="71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102;p17"/>
          <p:cNvSpPr/>
          <p:nvPr/>
        </p:nvSpPr>
        <p:spPr>
          <a:xfrm>
            <a:off x="9232467" y="3392767"/>
            <a:ext cx="383600" cy="710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104;p17"/>
          <p:cNvSpPr txBox="1"/>
          <p:nvPr/>
        </p:nvSpPr>
        <p:spPr>
          <a:xfrm>
            <a:off x="163692" y="7701"/>
            <a:ext cx="63032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 err="1" smtClean="0"/>
              <a:t>Tree</a:t>
            </a:r>
            <a:r>
              <a:rPr lang="pt-BR" sz="2400" dirty="0" smtClean="0"/>
              <a:t>: </a:t>
            </a:r>
            <a:r>
              <a:rPr lang="pt-BR" sz="2400" dirty="0"/>
              <a:t>Ingá </a:t>
            </a:r>
            <a:r>
              <a:rPr lang="pt-BR" sz="2400" dirty="0" smtClean="0"/>
              <a:t>(</a:t>
            </a:r>
            <a:r>
              <a:rPr lang="pt-BR" sz="2400" dirty="0" err="1" smtClean="0"/>
              <a:t>scientific</a:t>
            </a:r>
            <a:r>
              <a:rPr lang="pt-BR" sz="2400" dirty="0" smtClean="0"/>
              <a:t> </a:t>
            </a:r>
            <a:r>
              <a:rPr lang="pt-BR" sz="2400" dirty="0" err="1" smtClean="0"/>
              <a:t>name</a:t>
            </a:r>
            <a:r>
              <a:rPr lang="pt-BR" sz="2400" dirty="0" smtClean="0"/>
              <a:t> </a:t>
            </a:r>
            <a:r>
              <a:rPr lang="pt-BR" sz="2400" i="1" dirty="0" err="1" smtClean="0"/>
              <a:t>Inga</a:t>
            </a:r>
            <a:r>
              <a:rPr lang="pt-BR" sz="2400" i="1" dirty="0" smtClean="0"/>
              <a:t> </a:t>
            </a:r>
            <a:r>
              <a:rPr lang="pt-BR" sz="2400" i="1" dirty="0" err="1"/>
              <a:t>edulis</a:t>
            </a:r>
            <a:r>
              <a:rPr lang="pt-BR" sz="2400" dirty="0"/>
              <a:t>)</a:t>
            </a:r>
            <a:endParaRPr sz="2400" dirty="0"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l="34687" t="8424"/>
          <a:stretch/>
        </p:blipFill>
        <p:spPr>
          <a:xfrm>
            <a:off x="7885500" y="639701"/>
            <a:ext cx="2795200" cy="25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633" y="4279967"/>
            <a:ext cx="2463800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8633" y="4306767"/>
            <a:ext cx="24638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4601" y="1521101"/>
            <a:ext cx="2795201" cy="21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00" y="1509399"/>
            <a:ext cx="3147995" cy="214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8293567" y="197567"/>
            <a:ext cx="39324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400" dirty="0" err="1" smtClean="0"/>
              <a:t>Present</a:t>
            </a:r>
            <a:r>
              <a:rPr lang="pt-BR" sz="2400" dirty="0" smtClean="0"/>
              <a:t> </a:t>
            </a:r>
            <a:r>
              <a:rPr lang="pt-BR" sz="2400" dirty="0" err="1" smtClean="0"/>
              <a:t>climate</a:t>
            </a:r>
            <a:endParaRPr sz="2400" dirty="0"/>
          </a:p>
        </p:txBody>
      </p:sp>
      <p:sp>
        <p:nvSpPr>
          <p:cNvPr id="111" name="Google Shape;111;p17"/>
          <p:cNvSpPr/>
          <p:nvPr/>
        </p:nvSpPr>
        <p:spPr>
          <a:xfrm>
            <a:off x="10897533" y="1708400"/>
            <a:ext cx="178800" cy="1880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112;p17"/>
          <p:cNvSpPr/>
          <p:nvPr/>
        </p:nvSpPr>
        <p:spPr>
          <a:xfrm>
            <a:off x="10897533" y="1911600"/>
            <a:ext cx="178800" cy="188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113;p17"/>
          <p:cNvSpPr/>
          <p:nvPr/>
        </p:nvSpPr>
        <p:spPr>
          <a:xfrm>
            <a:off x="10897533" y="2114800"/>
            <a:ext cx="178800" cy="1880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114;p17"/>
          <p:cNvSpPr/>
          <p:nvPr/>
        </p:nvSpPr>
        <p:spPr>
          <a:xfrm>
            <a:off x="10897533" y="2318000"/>
            <a:ext cx="178800" cy="18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115;p17"/>
          <p:cNvSpPr txBox="1"/>
          <p:nvPr/>
        </p:nvSpPr>
        <p:spPr>
          <a:xfrm>
            <a:off x="10974733" y="1570800"/>
            <a:ext cx="1147600" cy="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200" dirty="0" err="1" smtClean="0"/>
              <a:t>Worse</a:t>
            </a:r>
            <a:r>
              <a:rPr lang="pt-BR" sz="1200" dirty="0" smtClean="0"/>
              <a:t> </a:t>
            </a:r>
            <a:r>
              <a:rPr lang="pt-BR" sz="1200" dirty="0" err="1" smtClean="0"/>
              <a:t>climate</a:t>
            </a:r>
            <a:endParaRPr sz="933" dirty="0"/>
          </a:p>
        </p:txBody>
      </p:sp>
      <p:sp>
        <p:nvSpPr>
          <p:cNvPr id="116" name="Google Shape;116;p17"/>
          <p:cNvSpPr txBox="1"/>
          <p:nvPr/>
        </p:nvSpPr>
        <p:spPr>
          <a:xfrm>
            <a:off x="10974733" y="2180400"/>
            <a:ext cx="1147600" cy="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200" dirty="0" smtClean="0"/>
              <a:t>Best </a:t>
            </a:r>
            <a:r>
              <a:rPr lang="pt-BR" sz="1200" dirty="0" err="1" smtClean="0"/>
              <a:t>climate</a:t>
            </a:r>
            <a:endParaRPr sz="933" dirty="0"/>
          </a:p>
        </p:txBody>
      </p:sp>
      <p:sp>
        <p:nvSpPr>
          <p:cNvPr id="117" name="Google Shape;117;p17"/>
          <p:cNvSpPr/>
          <p:nvPr/>
        </p:nvSpPr>
        <p:spPr>
          <a:xfrm>
            <a:off x="11345333" y="2003767"/>
            <a:ext cx="84800" cy="2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83;p16"/>
          <p:cNvSpPr txBox="1"/>
          <p:nvPr/>
        </p:nvSpPr>
        <p:spPr>
          <a:xfrm>
            <a:off x="163692" y="3949600"/>
            <a:ext cx="6148197" cy="266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195">
              <a:buClr>
                <a:srgbClr val="434343"/>
              </a:buClr>
              <a:buSzPts val="1200"/>
            </a:pP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1. More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optimistic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future (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same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greenhouse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gas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emission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)</a:t>
            </a:r>
            <a:endParaRPr sz="24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203195">
              <a:buClr>
                <a:srgbClr val="434343"/>
              </a:buClr>
              <a:buSzPts val="1200"/>
            </a:pPr>
            <a:endParaRPr lang="pt-BR" sz="800" dirty="0" smtClean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203195">
              <a:buClr>
                <a:srgbClr val="434343"/>
              </a:buClr>
              <a:buSzPts val="1200"/>
            </a:pP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2. More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pessimistic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future (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greater</a:t>
            </a:r>
            <a:r>
              <a:rPr lang="pt-BR" sz="2400" dirty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greenhouse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gas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emission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)</a:t>
            </a:r>
            <a:endParaRPr sz="24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r>
              <a:rPr lang="pt-BR" sz="8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rgbClr val="434343"/>
              </a:solidFill>
              <a:highlight>
                <a:srgbClr val="FFFFFF"/>
              </a:highlight>
            </a:endParaRPr>
          </a:p>
          <a:p>
            <a:r>
              <a:rPr lang="en-US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Conclusion: the tree may gain </a:t>
            </a:r>
            <a:r>
              <a:rPr lang="en-US" sz="2400" dirty="0">
                <a:solidFill>
                  <a:srgbClr val="434343"/>
                </a:solidFill>
                <a:highlight>
                  <a:srgbClr val="FFFFFF"/>
                </a:highlight>
              </a:rPr>
              <a:t>a</a:t>
            </a:r>
            <a:r>
              <a:rPr lang="en-US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reas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in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both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 </a:t>
            </a:r>
            <a:r>
              <a:rPr lang="pt-BR" sz="2400" dirty="0" err="1" smtClean="0">
                <a:solidFill>
                  <a:srgbClr val="434343"/>
                </a:solidFill>
                <a:highlight>
                  <a:srgbClr val="FFFFFF"/>
                </a:highlight>
              </a:rPr>
              <a:t>scenarios</a:t>
            </a:r>
            <a:r>
              <a:rPr lang="pt-BR" sz="2400" dirty="0" smtClean="0">
                <a:solidFill>
                  <a:srgbClr val="434343"/>
                </a:solidFill>
                <a:highlight>
                  <a:srgbClr val="FFFFFF"/>
                </a:highlight>
              </a:rPr>
              <a:t>!!!</a:t>
            </a:r>
            <a:endParaRPr lang="pt-BR" sz="24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8364" y="832513"/>
            <a:ext cx="507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in 50 years time?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8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1066800" y="1919758"/>
            <a:ext cx="10508000" cy="323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smtClean="0"/>
              <a:t>Conclusion: of the 19 trees studied, 4 may lose areas and 15 may gain areas with good environmental conditions, which is great news !!!! However, these areas may not be where the trees were planted.</a:t>
            </a:r>
          </a:p>
          <a:p>
            <a:endParaRPr sz="2400" dirty="0"/>
          </a:p>
          <a:p>
            <a:pPr>
              <a:buClr>
                <a:schemeClr val="dk1"/>
              </a:buClr>
              <a:buSzPts val="1100"/>
            </a:pPr>
            <a:r>
              <a:rPr lang="en-US" sz="2400" dirty="0" smtClean="0">
                <a:solidFill>
                  <a:schemeClr val="dk1"/>
                </a:solidFill>
              </a:rPr>
              <a:t>The future is uncertain!! It is great to plant new trees, but you need to know which and where, so that the result is the best  possible!!</a:t>
            </a:r>
            <a:endParaRPr lang="pt-BR" sz="2400" dirty="0" smtClean="0">
              <a:solidFill>
                <a:schemeClr val="dk1"/>
              </a:solidFill>
            </a:endParaRPr>
          </a:p>
          <a:p>
            <a:endParaRPr sz="2400" dirty="0"/>
          </a:p>
        </p:txBody>
      </p:sp>
      <p:sp>
        <p:nvSpPr>
          <p:cNvPr id="123" name="Google Shape;123;p18"/>
          <p:cNvSpPr txBox="1"/>
          <p:nvPr/>
        </p:nvSpPr>
        <p:spPr>
          <a:xfrm>
            <a:off x="203200" y="0"/>
            <a:ext cx="117348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4" name="Google Shape;124;p18"/>
          <p:cNvGrpSpPr/>
          <p:nvPr/>
        </p:nvGrpSpPr>
        <p:grpSpPr>
          <a:xfrm>
            <a:off x="8052134" y="5302232"/>
            <a:ext cx="3445167" cy="1498601"/>
            <a:chOff x="318225" y="3524250"/>
            <a:chExt cx="2583875" cy="1123951"/>
          </a:xfrm>
        </p:grpSpPr>
        <p:pic>
          <p:nvPicPr>
            <p:cNvPr id="125" name="Google Shape;125;p18"/>
            <p:cNvPicPr preferRelativeResize="0"/>
            <p:nvPr/>
          </p:nvPicPr>
          <p:blipFill rotWithShape="1">
            <a:blip r:embed="rId3">
              <a:alphaModFix/>
            </a:blip>
            <a:srcRect l="14290" t="31177" r="80358" b="46879"/>
            <a:stretch/>
          </p:blipFill>
          <p:spPr>
            <a:xfrm>
              <a:off x="394163" y="3524250"/>
              <a:ext cx="439278" cy="5367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Google Shape;126;p18"/>
            <p:cNvGrpSpPr/>
            <p:nvPr/>
          </p:nvGrpSpPr>
          <p:grpSpPr>
            <a:xfrm>
              <a:off x="318225" y="3525700"/>
              <a:ext cx="2583875" cy="1122501"/>
              <a:chOff x="318225" y="3525700"/>
              <a:chExt cx="2583875" cy="1122501"/>
            </a:xfrm>
          </p:grpSpPr>
          <p:grpSp>
            <p:nvGrpSpPr>
              <p:cNvPr id="127" name="Google Shape;127;p18"/>
              <p:cNvGrpSpPr/>
              <p:nvPr/>
            </p:nvGrpSpPr>
            <p:grpSpPr>
              <a:xfrm>
                <a:off x="766774" y="3525700"/>
                <a:ext cx="1833575" cy="536725"/>
                <a:chOff x="766774" y="3906700"/>
                <a:chExt cx="1833575" cy="536725"/>
              </a:xfrm>
            </p:grpSpPr>
            <p:pic>
              <p:nvPicPr>
                <p:cNvPr id="128" name="Google Shape;128;p1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1498" t="31177" r="60805" b="46879"/>
                <a:stretch/>
              </p:blipFill>
              <p:spPr>
                <a:xfrm>
                  <a:off x="766774" y="3906700"/>
                  <a:ext cx="1452546" cy="536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9" name="Google Shape;129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7347" r="10832"/>
                <a:stretch/>
              </p:blipFill>
              <p:spPr>
                <a:xfrm>
                  <a:off x="2228849" y="3962400"/>
                  <a:ext cx="371500" cy="45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0" name="Google Shape;130;p18"/>
              <p:cNvSpPr txBox="1"/>
              <p:nvPr/>
            </p:nvSpPr>
            <p:spPr>
              <a:xfrm>
                <a:off x="433400" y="4554156"/>
                <a:ext cx="2468700" cy="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pt-BR" sz="533">
                    <a:solidFill>
                      <a:srgbClr val="000000"/>
                    </a:solidFill>
                  </a:rPr>
                  <a:t>     Andrea Sánches-Tapia     Tainá Rocha            Ana Devides                Talita Zupo</a:t>
                </a:r>
                <a:endParaRPr sz="533">
                  <a:solidFill>
                    <a:srgbClr val="000000"/>
                  </a:solidFill>
                </a:endParaRPr>
              </a:p>
              <a:p>
                <a:endParaRPr sz="533"/>
              </a:p>
            </p:txBody>
          </p:sp>
          <p:grpSp>
            <p:nvGrpSpPr>
              <p:cNvPr id="131" name="Google Shape;131;p18"/>
              <p:cNvGrpSpPr/>
              <p:nvPr/>
            </p:nvGrpSpPr>
            <p:grpSpPr>
              <a:xfrm>
                <a:off x="680488" y="4148150"/>
                <a:ext cx="1776388" cy="500051"/>
                <a:chOff x="832888" y="4443425"/>
                <a:chExt cx="1776388" cy="500051"/>
              </a:xfrm>
            </p:grpSpPr>
            <p:pic>
              <p:nvPicPr>
                <p:cNvPr id="132" name="Google Shape;132;p1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75268" t="26625" r="2211" b="27916"/>
                <a:stretch/>
              </p:blipFill>
              <p:spPr>
                <a:xfrm>
                  <a:off x="1744888" y="4449625"/>
                  <a:ext cx="400026" cy="45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3" name="Google Shape;133;p1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3856" t="55457" r="61269" b="24100"/>
                <a:stretch/>
              </p:blipFill>
              <p:spPr>
                <a:xfrm>
                  <a:off x="1290075" y="4443425"/>
                  <a:ext cx="400048" cy="5000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4" name="Google Shape;134;p1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2484" t="55457" r="72641" b="24100"/>
                <a:stretch/>
              </p:blipFill>
              <p:spPr>
                <a:xfrm>
                  <a:off x="832888" y="4443425"/>
                  <a:ext cx="400048" cy="5000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5" name="Google Shape;135;p1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17648" r="22218"/>
                <a:stretch/>
              </p:blipFill>
              <p:spPr>
                <a:xfrm>
                  <a:off x="2209225" y="4451950"/>
                  <a:ext cx="400050" cy="443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6" name="Google Shape;136;p18"/>
              <p:cNvSpPr txBox="1"/>
              <p:nvPr/>
            </p:nvSpPr>
            <p:spPr>
              <a:xfrm>
                <a:off x="318225" y="3963619"/>
                <a:ext cx="2468700" cy="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pt-BR" sz="533">
                    <a:solidFill>
                      <a:srgbClr val="000000"/>
                    </a:solidFill>
                  </a:rPr>
                  <a:t>Marinez Siqueira      </a:t>
                </a:r>
                <a:r>
                  <a:rPr lang="pt-BR" sz="533"/>
                  <a:t>Sara Mortara           </a:t>
                </a:r>
                <a:r>
                  <a:rPr lang="pt-BR" sz="533">
                    <a:solidFill>
                      <a:srgbClr val="000000"/>
                    </a:solidFill>
                  </a:rPr>
                  <a:t>Bruno Carvalho        Danielle Moreira       Kele Firmiano</a:t>
                </a:r>
                <a:endParaRPr sz="533">
                  <a:solidFill>
                    <a:srgbClr val="000000"/>
                  </a:solidFill>
                </a:endParaRPr>
              </a:p>
              <a:p>
                <a:endParaRPr sz="533"/>
              </a:p>
            </p:txBody>
          </p:sp>
        </p:grpSp>
      </p:grpSp>
      <p:sp>
        <p:nvSpPr>
          <p:cNvPr id="137" name="Google Shape;137;p18"/>
          <p:cNvSpPr txBox="1"/>
          <p:nvPr/>
        </p:nvSpPr>
        <p:spPr>
          <a:xfrm>
            <a:off x="7699067" y="4903167"/>
            <a:ext cx="40000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Equipe NCCG/JBRJ</a:t>
            </a:r>
            <a:endParaRPr sz="160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066800" y="256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The effect of climate change in plants used to restore the Rio Doce basin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Biodiversity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Climate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2500" cy="4351338"/>
          </a:xfrm>
        </p:spPr>
        <p:txBody>
          <a:bodyPr/>
          <a:lstStyle/>
          <a:p>
            <a:r>
              <a:rPr lang="pt-BR" dirty="0" err="1" smtClean="0"/>
              <a:t>Losing</a:t>
            </a:r>
            <a:r>
              <a:rPr lang="pt-BR" dirty="0" smtClean="0"/>
              <a:t> </a:t>
            </a:r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don’t</a:t>
            </a:r>
            <a:r>
              <a:rPr lang="pt-BR" dirty="0" smtClean="0"/>
              <a:t> </a:t>
            </a:r>
            <a:r>
              <a:rPr lang="pt-BR" dirty="0" err="1" smtClean="0"/>
              <a:t>know</a:t>
            </a:r>
            <a:endParaRPr lang="pt-BR" dirty="0" smtClean="0"/>
          </a:p>
          <a:p>
            <a:r>
              <a:rPr lang="pt-BR" dirty="0" err="1" smtClean="0"/>
              <a:t>Affects</a:t>
            </a:r>
            <a:r>
              <a:rPr lang="pt-BR" dirty="0" smtClean="0"/>
              <a:t> </a:t>
            </a:r>
            <a:r>
              <a:rPr lang="pt-BR" dirty="0" err="1" smtClean="0"/>
              <a:t>ecosystem</a:t>
            </a:r>
            <a:r>
              <a:rPr lang="pt-BR" dirty="0" smtClean="0"/>
              <a:t> </a:t>
            </a:r>
            <a:r>
              <a:rPr lang="pt-BR" dirty="0" err="1" smtClean="0"/>
              <a:t>services</a:t>
            </a:r>
            <a:r>
              <a:rPr lang="pt-BR" dirty="0" smtClean="0"/>
              <a:t> (</a:t>
            </a:r>
            <a:r>
              <a:rPr lang="pt-BR" dirty="0" err="1" smtClean="0"/>
              <a:t>water</a:t>
            </a:r>
            <a:r>
              <a:rPr lang="pt-BR" dirty="0" smtClean="0"/>
              <a:t> </a:t>
            </a:r>
            <a:r>
              <a:rPr lang="pt-BR" dirty="0" err="1" smtClean="0"/>
              <a:t>resources</a:t>
            </a:r>
            <a:r>
              <a:rPr lang="pt-BR" dirty="0" smtClean="0"/>
              <a:t>, </a:t>
            </a:r>
            <a:r>
              <a:rPr lang="pt-BR" dirty="0" err="1" smtClean="0"/>
              <a:t>pollination</a:t>
            </a:r>
            <a:r>
              <a:rPr lang="pt-BR" dirty="0" smtClean="0"/>
              <a:t>)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wellbeing</a:t>
            </a:r>
            <a:endParaRPr lang="pt-BR" dirty="0" smtClean="0"/>
          </a:p>
          <a:p>
            <a:r>
              <a:rPr lang="pt-BR" dirty="0" smtClean="0"/>
              <a:t>Extreme </a:t>
            </a:r>
            <a:r>
              <a:rPr lang="pt-BR" dirty="0" err="1" smtClean="0"/>
              <a:t>events</a:t>
            </a:r>
            <a:r>
              <a:rPr lang="pt-BR" dirty="0" smtClean="0"/>
              <a:t>: </a:t>
            </a:r>
            <a:r>
              <a:rPr lang="pt-BR" dirty="0" err="1" smtClean="0"/>
              <a:t>drought</a:t>
            </a:r>
            <a:r>
              <a:rPr lang="pt-BR" dirty="0" smtClean="0"/>
              <a:t>, </a:t>
            </a:r>
            <a:r>
              <a:rPr lang="pt-BR" dirty="0" err="1" smtClean="0"/>
              <a:t>floods</a:t>
            </a:r>
            <a:r>
              <a:rPr lang="pt-BR" dirty="0"/>
              <a:t> </a:t>
            </a:r>
            <a:r>
              <a:rPr lang="pt-BR" dirty="0" smtClean="0"/>
              <a:t>...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9900212"/>
              </p:ext>
            </p:extLst>
          </p:nvPr>
        </p:nvGraphicFramePr>
        <p:xfrm>
          <a:off x="4985186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9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44" y="507741"/>
            <a:ext cx="9334500" cy="1905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7722" y="3498980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/>
              <a:t>Thank</a:t>
            </a:r>
            <a:r>
              <a:rPr lang="pt-BR" sz="3600" dirty="0" smtClean="0"/>
              <a:t> </a:t>
            </a:r>
            <a:r>
              <a:rPr lang="pt-BR" sz="3600" dirty="0" err="1" smtClean="0"/>
              <a:t>you</a:t>
            </a:r>
            <a:r>
              <a:rPr lang="pt-BR" sz="3600" dirty="0" smtClean="0"/>
              <a:t>!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19932" y="4432041"/>
            <a:ext cx="98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Dora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592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150" y="365126"/>
            <a:ext cx="7486650" cy="754548"/>
          </a:xfrm>
        </p:spPr>
        <p:txBody>
          <a:bodyPr/>
          <a:lstStyle/>
          <a:p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a </a:t>
            </a:r>
            <a:r>
              <a:rPr lang="pt-BR" dirty="0" err="1" smtClean="0"/>
              <a:t>herbarium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5923" y="1119674"/>
            <a:ext cx="7369628" cy="289248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Basic </a:t>
            </a:r>
            <a:r>
              <a:rPr lang="pt-BR" dirty="0" err="1" smtClean="0"/>
              <a:t>information</a:t>
            </a:r>
            <a:r>
              <a:rPr lang="pt-BR" dirty="0" smtClean="0"/>
              <a:t> (</a:t>
            </a:r>
            <a:r>
              <a:rPr lang="pt-BR" dirty="0" err="1" smtClean="0"/>
              <a:t>label</a:t>
            </a:r>
            <a:r>
              <a:rPr lang="pt-BR" dirty="0" smtClean="0"/>
              <a:t>):</a:t>
            </a:r>
          </a:p>
          <a:p>
            <a:pPr lvl="1"/>
            <a:r>
              <a:rPr lang="pt-BR" dirty="0" err="1" smtClean="0"/>
              <a:t>Collection</a:t>
            </a:r>
            <a:r>
              <a:rPr lang="pt-BR" dirty="0" smtClean="0"/>
              <a:t> data: </a:t>
            </a:r>
            <a:r>
              <a:rPr lang="pt-BR" dirty="0" err="1" smtClean="0"/>
              <a:t>who</a:t>
            </a:r>
            <a:r>
              <a:rPr lang="pt-BR" dirty="0" smtClean="0"/>
              <a:t>, </a:t>
            </a:r>
            <a:r>
              <a:rPr lang="pt-BR" dirty="0" err="1" smtClean="0"/>
              <a:t>when</a:t>
            </a:r>
            <a:r>
              <a:rPr lang="pt-BR" dirty="0" smtClean="0"/>
              <a:t>, </a:t>
            </a:r>
            <a:r>
              <a:rPr lang="pt-BR" dirty="0" err="1" smtClean="0"/>
              <a:t>where</a:t>
            </a:r>
            <a:endParaRPr lang="pt-BR" dirty="0" smtClean="0"/>
          </a:p>
          <a:p>
            <a:pPr lvl="1"/>
            <a:r>
              <a:rPr lang="pt-BR" dirty="0" err="1" smtClean="0"/>
              <a:t>Identification</a:t>
            </a:r>
            <a:r>
              <a:rPr lang="pt-BR" dirty="0" smtClean="0"/>
              <a:t>: </a:t>
            </a:r>
            <a:r>
              <a:rPr lang="pt-BR" dirty="0" err="1" smtClean="0"/>
              <a:t>species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*, </a:t>
            </a:r>
            <a:r>
              <a:rPr lang="pt-BR" dirty="0" err="1" smtClean="0"/>
              <a:t>who</a:t>
            </a:r>
            <a:r>
              <a:rPr lang="pt-BR" dirty="0" smtClean="0"/>
              <a:t>, </a:t>
            </a:r>
            <a:r>
              <a:rPr lang="pt-BR" dirty="0" err="1" smtClean="0"/>
              <a:t>when</a:t>
            </a:r>
            <a:endParaRPr lang="pt-BR" dirty="0" smtClean="0"/>
          </a:p>
          <a:p>
            <a:pPr lvl="1"/>
            <a:r>
              <a:rPr lang="pt-BR" dirty="0" err="1" smtClean="0"/>
              <a:t>Other</a:t>
            </a:r>
            <a:r>
              <a:rPr lang="pt-BR" dirty="0" smtClean="0"/>
              <a:t>: </a:t>
            </a:r>
            <a:r>
              <a:rPr lang="pt-BR" dirty="0" err="1" smtClean="0"/>
              <a:t>flower</a:t>
            </a:r>
            <a:r>
              <a:rPr lang="pt-BR" dirty="0" smtClean="0"/>
              <a:t>, </a:t>
            </a:r>
            <a:r>
              <a:rPr lang="pt-BR" dirty="0" err="1" smtClean="0"/>
              <a:t>fruit</a:t>
            </a:r>
            <a:r>
              <a:rPr lang="pt-BR" dirty="0" smtClean="0"/>
              <a:t>, </a:t>
            </a:r>
            <a:r>
              <a:rPr lang="pt-BR" dirty="0" err="1" smtClean="0"/>
              <a:t>characteristics</a:t>
            </a:r>
            <a:endParaRPr lang="pt-BR" dirty="0" smtClean="0"/>
          </a:p>
          <a:p>
            <a:pPr lvl="1"/>
            <a:r>
              <a:rPr lang="pt-BR" dirty="0" err="1" smtClean="0"/>
              <a:t>Unique</a:t>
            </a:r>
            <a:r>
              <a:rPr lang="pt-BR" dirty="0" smtClean="0"/>
              <a:t> </a:t>
            </a:r>
            <a:r>
              <a:rPr lang="pt-BR" dirty="0" err="1" smtClean="0"/>
              <a:t>identifyer</a:t>
            </a:r>
            <a:r>
              <a:rPr lang="pt-BR" dirty="0" smtClean="0"/>
              <a:t>: </a:t>
            </a:r>
            <a:r>
              <a:rPr lang="pt-BR" dirty="0" err="1" smtClean="0"/>
              <a:t>collection</a:t>
            </a:r>
            <a:r>
              <a:rPr lang="pt-BR" dirty="0" smtClean="0"/>
              <a:t> </a:t>
            </a:r>
            <a:r>
              <a:rPr lang="pt-BR" dirty="0" err="1" smtClean="0"/>
              <a:t>code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* Carl </a:t>
            </a:r>
            <a:r>
              <a:rPr lang="pt-BR" dirty="0" err="1" smtClean="0"/>
              <a:t>Linnaeus</a:t>
            </a:r>
            <a:r>
              <a:rPr lang="pt-BR" dirty="0"/>
              <a:t> - system for </a:t>
            </a:r>
            <a:r>
              <a:rPr lang="pt-BR" dirty="0" err="1"/>
              <a:t>naming</a:t>
            </a:r>
            <a:r>
              <a:rPr lang="pt-BR" dirty="0"/>
              <a:t>, ranking,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classifying</a:t>
            </a:r>
            <a:r>
              <a:rPr lang="pt-BR" dirty="0"/>
              <a:t> </a:t>
            </a:r>
            <a:r>
              <a:rPr lang="pt-BR" dirty="0" err="1" smtClean="0"/>
              <a:t>organisms</a:t>
            </a:r>
            <a:r>
              <a:rPr lang="pt-BR" dirty="0" smtClean="0"/>
              <a:t> (</a:t>
            </a:r>
            <a:r>
              <a:rPr lang="pt-BR" dirty="0" err="1" smtClean="0"/>
              <a:t>binomials</a:t>
            </a:r>
            <a:r>
              <a:rPr lang="pt-BR" dirty="0" smtClean="0"/>
              <a:t>). </a:t>
            </a:r>
            <a:r>
              <a:rPr lang="pt-BR" dirty="0" err="1" smtClean="0"/>
              <a:t>Species</a:t>
            </a:r>
            <a:r>
              <a:rPr lang="pt-BR" dirty="0" smtClean="0"/>
              <a:t> </a:t>
            </a:r>
            <a:r>
              <a:rPr lang="pt-BR" dirty="0" err="1" smtClean="0"/>
              <a:t>Plantarum</a:t>
            </a:r>
            <a:r>
              <a:rPr lang="pt-BR" dirty="0" smtClean="0"/>
              <a:t> 1753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65125"/>
            <a:ext cx="3771900" cy="6448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24" y="4213225"/>
            <a:ext cx="1576777" cy="23329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475" y="4223271"/>
            <a:ext cx="2921787" cy="23329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036" y="4213226"/>
            <a:ext cx="3166896" cy="23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32179"/>
            <a:ext cx="10515600" cy="745218"/>
          </a:xfrm>
        </p:spPr>
        <p:txBody>
          <a:bodyPr/>
          <a:lstStyle/>
          <a:p>
            <a:r>
              <a:rPr lang="pt-BR" dirty="0" err="1" smtClean="0"/>
              <a:t>Why</a:t>
            </a:r>
            <a:r>
              <a:rPr lang="pt-BR" dirty="0" smtClean="0"/>
              <a:t> are </a:t>
            </a:r>
            <a:r>
              <a:rPr lang="pt-BR" dirty="0" err="1" smtClean="0"/>
              <a:t>herbaria</a:t>
            </a:r>
            <a:r>
              <a:rPr lang="pt-BR" dirty="0" smtClean="0"/>
              <a:t> </a:t>
            </a:r>
            <a:r>
              <a:rPr lang="pt-BR" dirty="0" err="1" smtClean="0"/>
              <a:t>so</a:t>
            </a:r>
            <a:r>
              <a:rPr lang="pt-BR" dirty="0" smtClean="0"/>
              <a:t> </a:t>
            </a:r>
            <a:r>
              <a:rPr lang="pt-BR" dirty="0" err="1" smtClean="0"/>
              <a:t>important</a:t>
            </a:r>
            <a:r>
              <a:rPr lang="pt-BR" dirty="0" smtClean="0"/>
              <a:t>? 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64" y="1792000"/>
            <a:ext cx="2457982" cy="38427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62" y="1792000"/>
            <a:ext cx="3119592" cy="23317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70" y="1763559"/>
            <a:ext cx="3078831" cy="456179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31364" y="5718367"/>
            <a:ext cx="2406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smtClean="0"/>
              <a:t>Historia </a:t>
            </a:r>
            <a:r>
              <a:rPr lang="pt-BR" sz="2400" dirty="0" err="1" smtClean="0"/>
              <a:t>Naturalis</a:t>
            </a:r>
            <a:r>
              <a:rPr lang="pt-BR" sz="2400" dirty="0" smtClean="0"/>
              <a:t> </a:t>
            </a:r>
          </a:p>
          <a:p>
            <a:pPr algn="ctr"/>
            <a:r>
              <a:rPr lang="pt-BR" sz="2400" dirty="0" err="1" smtClean="0"/>
              <a:t>Brasiliae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66453" y="4355469"/>
            <a:ext cx="39878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First</a:t>
            </a:r>
            <a:r>
              <a:rPr lang="pt-BR" sz="2400" dirty="0" smtClean="0"/>
              <a:t> </a:t>
            </a:r>
            <a:r>
              <a:rPr lang="pt-BR" sz="2400" dirty="0" err="1" smtClean="0"/>
              <a:t>herbarium</a:t>
            </a:r>
            <a:r>
              <a:rPr lang="pt-BR" sz="2400" dirty="0" smtClean="0"/>
              <a:t> </a:t>
            </a:r>
            <a:r>
              <a:rPr lang="pt-BR" sz="2400" dirty="0" err="1" smtClean="0"/>
              <a:t>with</a:t>
            </a:r>
            <a:r>
              <a:rPr lang="pt-BR" sz="2400" dirty="0" smtClean="0"/>
              <a:t> </a:t>
            </a:r>
            <a:r>
              <a:rPr lang="pt-BR" sz="2400" dirty="0" err="1" smtClean="0"/>
              <a:t>plants</a:t>
            </a:r>
            <a:r>
              <a:rPr lang="pt-BR" sz="2400" dirty="0" smtClean="0"/>
              <a:t> </a:t>
            </a:r>
          </a:p>
          <a:p>
            <a:r>
              <a:rPr lang="pt-BR" sz="2400" dirty="0" err="1" smtClean="0"/>
              <a:t>from</a:t>
            </a:r>
            <a:r>
              <a:rPr lang="pt-BR" sz="2400" dirty="0" smtClean="0"/>
              <a:t> </a:t>
            </a:r>
            <a:r>
              <a:rPr lang="pt-BR" sz="2400" dirty="0" err="1" smtClean="0"/>
              <a:t>Brazil</a:t>
            </a:r>
            <a:r>
              <a:rPr lang="pt-BR" sz="2400" dirty="0" smtClean="0"/>
              <a:t>: </a:t>
            </a:r>
            <a:r>
              <a:rPr lang="pt-BR" sz="2400" i="1" dirty="0" err="1" smtClean="0"/>
              <a:t>Herbarium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vivum</a:t>
            </a:r>
            <a:r>
              <a:rPr lang="pt-BR" sz="2400" i="1" dirty="0" smtClean="0"/>
              <a:t> </a:t>
            </a:r>
          </a:p>
          <a:p>
            <a:r>
              <a:rPr lang="pt-BR" sz="2400" i="1" dirty="0" smtClean="0"/>
              <a:t>Brasiliensis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plants</a:t>
            </a:r>
            <a:r>
              <a:rPr lang="pt-BR" sz="2400" dirty="0" smtClean="0"/>
              <a:t> </a:t>
            </a:r>
            <a:r>
              <a:rPr lang="pt-BR" sz="2400" dirty="0" err="1" smtClean="0"/>
              <a:t>collected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in Pernambuco (1637 – 1644)</a:t>
            </a:r>
          </a:p>
          <a:p>
            <a:r>
              <a:rPr lang="pt-BR" sz="2400" dirty="0" smtClean="0"/>
              <a:t>Natural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Museum</a:t>
            </a:r>
            <a:r>
              <a:rPr lang="pt-BR" sz="2400" dirty="0" smtClean="0"/>
              <a:t> </a:t>
            </a:r>
          </a:p>
          <a:p>
            <a:r>
              <a:rPr lang="pt-BR" sz="2400" dirty="0" err="1" smtClean="0"/>
              <a:t>Denmark</a:t>
            </a:r>
            <a:r>
              <a:rPr lang="pt-BR" sz="2400" dirty="0" smtClean="0"/>
              <a:t> (C).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38201" y="975465"/>
            <a:ext cx="803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Data </a:t>
            </a:r>
            <a:r>
              <a:rPr lang="pt-BR" sz="3200" dirty="0" err="1" smtClean="0"/>
              <a:t>since</a:t>
            </a:r>
            <a:r>
              <a:rPr lang="pt-BR" sz="3200" dirty="0" smtClean="0"/>
              <a:t> 1637: Georg </a:t>
            </a:r>
            <a:r>
              <a:rPr lang="pt-BR" sz="3200" dirty="0" err="1" smtClean="0"/>
              <a:t>Marcgrave</a:t>
            </a:r>
            <a:r>
              <a:rPr lang="pt-BR" sz="3200" dirty="0" smtClean="0"/>
              <a:t> (1610-1644)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256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-38427"/>
            <a:ext cx="10515600" cy="745218"/>
          </a:xfrm>
        </p:spPr>
        <p:txBody>
          <a:bodyPr/>
          <a:lstStyle/>
          <a:p>
            <a:r>
              <a:rPr lang="pt-BR" dirty="0" err="1" smtClean="0"/>
              <a:t>Why</a:t>
            </a:r>
            <a:r>
              <a:rPr lang="pt-BR" dirty="0" smtClean="0"/>
              <a:t> are </a:t>
            </a:r>
            <a:r>
              <a:rPr lang="pt-BR" dirty="0" err="1" smtClean="0"/>
              <a:t>herbaria</a:t>
            </a:r>
            <a:r>
              <a:rPr lang="pt-BR" dirty="0" smtClean="0"/>
              <a:t> </a:t>
            </a:r>
            <a:r>
              <a:rPr lang="pt-BR" dirty="0" err="1" smtClean="0"/>
              <a:t>so</a:t>
            </a:r>
            <a:r>
              <a:rPr lang="pt-BR" dirty="0" smtClean="0"/>
              <a:t> </a:t>
            </a:r>
            <a:r>
              <a:rPr lang="pt-BR" dirty="0" err="1" smtClean="0"/>
              <a:t>important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6" name="Content Placeholder 2" descr="ASaint-Hilaire_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>
          <a:xfrm>
            <a:off x="1824726" y="1281402"/>
            <a:ext cx="1724526" cy="1932636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838201" y="3322322"/>
            <a:ext cx="3697576" cy="20918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Saint-</a:t>
            </a:r>
            <a:r>
              <a:rPr lang="en-US" sz="2400" dirty="0" err="1" smtClean="0"/>
              <a:t>Hilaire</a:t>
            </a:r>
            <a:r>
              <a:rPr lang="en-US" sz="2400" dirty="0" smtClean="0"/>
              <a:t> (1779-1853)</a:t>
            </a:r>
          </a:p>
          <a:p>
            <a:endParaRPr lang="en-US" sz="800" dirty="0"/>
          </a:p>
          <a:p>
            <a:r>
              <a:rPr lang="en-US" sz="2400" dirty="0" smtClean="0"/>
              <a:t>Travels in Brazil (1816-1822)</a:t>
            </a:r>
          </a:p>
          <a:p>
            <a:r>
              <a:rPr lang="pt-BR" sz="2400" dirty="0" smtClean="0"/>
              <a:t>ES, RJ, MG, GO, SP, SC, RS, Argentina, </a:t>
            </a:r>
            <a:r>
              <a:rPr lang="pt-BR" sz="2400" dirty="0" err="1" smtClean="0"/>
              <a:t>Paraguay</a:t>
            </a:r>
            <a:endParaRPr lang="pt-BR" sz="2400" dirty="0" smtClean="0"/>
          </a:p>
          <a:p>
            <a:r>
              <a:rPr lang="en-US" sz="2400" dirty="0"/>
              <a:t>See </a:t>
            </a:r>
            <a:r>
              <a:rPr lang="pt-BR" sz="2400" dirty="0">
                <a:hlinkClick r:id="rId3"/>
              </a:rPr>
              <a:t>hvsh.cria.org.br</a:t>
            </a:r>
            <a:endParaRPr lang="en-US" sz="2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11160" t="11004" r="7944" b="19481"/>
          <a:stretch/>
        </p:blipFill>
        <p:spPr>
          <a:xfrm>
            <a:off x="5101388" y="1281402"/>
            <a:ext cx="6557211" cy="394635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626499" y="5414212"/>
            <a:ext cx="4370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Flora </a:t>
            </a:r>
            <a:r>
              <a:rPr lang="en-US" sz="2400" dirty="0" err="1" smtClean="0"/>
              <a:t>brasiliensis</a:t>
            </a:r>
            <a:r>
              <a:rPr lang="en-US" sz="2400" dirty="0" smtClean="0"/>
              <a:t> – 22,767 species</a:t>
            </a:r>
          </a:p>
          <a:p>
            <a:r>
              <a:rPr lang="en-US" sz="2400" dirty="0" smtClean="0"/>
              <a:t>Published 1840 – 1906</a:t>
            </a:r>
          </a:p>
          <a:p>
            <a:r>
              <a:rPr lang="en-US" sz="2400" dirty="0" smtClean="0"/>
              <a:t>See </a:t>
            </a:r>
            <a:r>
              <a:rPr lang="pt-BR" sz="2400" dirty="0" smtClean="0">
                <a:hlinkClick r:id="rId5"/>
              </a:rPr>
              <a:t>fb.cria.org.br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101388" y="740926"/>
            <a:ext cx="6073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Martius &amp; </a:t>
            </a:r>
            <a:r>
              <a:rPr lang="en-US" sz="2400" dirty="0" err="1" smtClean="0"/>
              <a:t>Spix</a:t>
            </a:r>
            <a:r>
              <a:rPr lang="en-US" sz="2400" dirty="0" smtClean="0"/>
              <a:t> collected specimens 1817-1820 </a:t>
            </a:r>
          </a:p>
          <a:p>
            <a:endParaRPr lang="pt-BR" sz="2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388" y="4871388"/>
            <a:ext cx="13620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</a:t>
            </a:r>
            <a:r>
              <a:rPr lang="en-US" dirty="0" err="1" smtClean="0"/>
              <a:t>Herbariorum</a:t>
            </a:r>
            <a:r>
              <a:rPr lang="en-US" dirty="0" smtClean="0"/>
              <a:t> 2019 – Top 100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Kew Gardens (K) – 8,125,000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MNHN (P) – 8,000,000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NYBG (NY) – 7,921,000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Naturalis – 6,900,000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MOBOT – 6,850,000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RAS (Russia) – 6,000,000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Wien – 5,500,000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British Museum – 5,200,00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Smithsonian – 5,100,00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Harvard University – 5,005,000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Brazil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65. JBRJ – 780,000</a:t>
            </a:r>
          </a:p>
          <a:p>
            <a:pPr marL="0" indent="0">
              <a:buNone/>
            </a:pPr>
            <a:r>
              <a:rPr lang="en-US" dirty="0" smtClean="0"/>
              <a:t>81. </a:t>
            </a:r>
            <a:r>
              <a:rPr lang="en-US" dirty="0" err="1" smtClean="0"/>
              <a:t>Museu</a:t>
            </a:r>
            <a:r>
              <a:rPr lang="en-US" dirty="0" smtClean="0"/>
              <a:t> Nacional – 600,000</a:t>
            </a:r>
          </a:p>
          <a:p>
            <a:pPr marL="0" indent="0">
              <a:buNone/>
            </a:pPr>
            <a:r>
              <a:rPr lang="en-US" dirty="0" smtClean="0"/>
              <a:t>96. </a:t>
            </a:r>
            <a:r>
              <a:rPr lang="en-US" dirty="0" err="1" smtClean="0"/>
              <a:t>Instituto</a:t>
            </a:r>
            <a:r>
              <a:rPr lang="en-US" dirty="0" smtClean="0"/>
              <a:t> de Botanica – 500,000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Brazil`s Virtual Herbarium 5,755,000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importance of sharing data through a common e-infrastructure!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9050"/>
            <a:ext cx="11029950" cy="68199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325" y="2709361"/>
            <a:ext cx="21526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Why</a:t>
            </a:r>
            <a:r>
              <a:rPr lang="pt-BR" dirty="0" smtClean="0"/>
              <a:t> are </a:t>
            </a:r>
            <a:r>
              <a:rPr lang="pt-BR" dirty="0" err="1" smtClean="0"/>
              <a:t>herbaria</a:t>
            </a:r>
            <a:r>
              <a:rPr lang="pt-BR" dirty="0" smtClean="0"/>
              <a:t> </a:t>
            </a:r>
            <a:r>
              <a:rPr lang="pt-BR" dirty="0" err="1" smtClean="0"/>
              <a:t>so</a:t>
            </a:r>
            <a:r>
              <a:rPr lang="pt-BR" dirty="0" smtClean="0"/>
              <a:t> </a:t>
            </a:r>
            <a:r>
              <a:rPr lang="pt-BR" dirty="0" err="1" smtClean="0"/>
              <a:t>important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Biodiversity </a:t>
            </a:r>
            <a:r>
              <a:rPr lang="pt-BR" dirty="0" err="1" smtClean="0"/>
              <a:t>libraries</a:t>
            </a:r>
            <a:endParaRPr lang="pt-BR" dirty="0" smtClean="0"/>
          </a:p>
          <a:p>
            <a:r>
              <a:rPr lang="pt-BR" dirty="0" smtClean="0"/>
              <a:t>Data </a:t>
            </a:r>
            <a:r>
              <a:rPr lang="pt-BR" dirty="0" err="1" smtClean="0"/>
              <a:t>and</a:t>
            </a:r>
            <a:r>
              <a:rPr lang="pt-BR" dirty="0" smtClean="0"/>
              <a:t> vouchers (</a:t>
            </a:r>
            <a:r>
              <a:rPr lang="pt-BR" dirty="0" err="1" smtClean="0"/>
              <a:t>samples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reanalyzed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reidentified</a:t>
            </a:r>
            <a:r>
              <a:rPr lang="pt-BR" dirty="0" smtClean="0"/>
              <a:t> </a:t>
            </a:r>
            <a:r>
              <a:rPr lang="pt-BR" dirty="0" err="1" smtClean="0"/>
              <a:t>following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evolution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science</a:t>
            </a:r>
            <a:endParaRPr lang="pt-BR" dirty="0" smtClean="0"/>
          </a:p>
          <a:p>
            <a:r>
              <a:rPr lang="pt-BR" dirty="0" smtClean="0"/>
              <a:t>Uses: </a:t>
            </a:r>
            <a:r>
              <a:rPr lang="pt-BR" dirty="0" err="1" smtClean="0"/>
              <a:t>Research</a:t>
            </a:r>
            <a:r>
              <a:rPr lang="pt-BR" dirty="0" smtClean="0"/>
              <a:t>, </a:t>
            </a:r>
            <a:r>
              <a:rPr lang="pt-BR" dirty="0" err="1"/>
              <a:t>E</a:t>
            </a:r>
            <a:r>
              <a:rPr lang="pt-BR" dirty="0" err="1" smtClean="0"/>
              <a:t>ducation</a:t>
            </a:r>
            <a:r>
              <a:rPr lang="pt-BR" dirty="0" smtClean="0"/>
              <a:t>, Services, </a:t>
            </a:r>
            <a:r>
              <a:rPr lang="pt-BR" dirty="0" err="1" smtClean="0"/>
              <a:t>Policy</a:t>
            </a:r>
            <a:endParaRPr lang="pt-BR" dirty="0" smtClean="0"/>
          </a:p>
          <a:p>
            <a:pPr lvl="1"/>
            <a:r>
              <a:rPr lang="pt-BR" dirty="0" smtClean="0"/>
              <a:t>Environmental management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environmental</a:t>
            </a:r>
            <a:r>
              <a:rPr lang="pt-BR" dirty="0" smtClean="0"/>
              <a:t> </a:t>
            </a:r>
            <a:r>
              <a:rPr lang="pt-BR" dirty="0" err="1" smtClean="0"/>
              <a:t>impact</a:t>
            </a:r>
            <a:r>
              <a:rPr lang="pt-BR" dirty="0" smtClean="0"/>
              <a:t> </a:t>
            </a:r>
            <a:r>
              <a:rPr lang="pt-BR" dirty="0" err="1" smtClean="0"/>
              <a:t>studies</a:t>
            </a:r>
            <a:endParaRPr lang="pt-BR" dirty="0" smtClean="0"/>
          </a:p>
          <a:p>
            <a:pPr lvl="1"/>
            <a:r>
              <a:rPr lang="pt-BR" dirty="0" err="1" smtClean="0"/>
              <a:t>Endangered</a:t>
            </a:r>
            <a:r>
              <a:rPr lang="pt-BR" dirty="0" smtClean="0"/>
              <a:t> </a:t>
            </a:r>
            <a:r>
              <a:rPr lang="pt-BR" dirty="0" err="1" smtClean="0"/>
              <a:t>species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 smtClean="0"/>
          </a:p>
          <a:p>
            <a:pPr lvl="1"/>
            <a:r>
              <a:rPr lang="pt-BR" dirty="0" err="1" smtClean="0"/>
              <a:t>Climate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endParaRPr lang="pt-BR" dirty="0" smtClean="0"/>
          </a:p>
          <a:p>
            <a:pPr lvl="1"/>
            <a:r>
              <a:rPr lang="pt-BR" dirty="0" smtClean="0"/>
              <a:t>New </a:t>
            </a:r>
            <a:r>
              <a:rPr lang="pt-BR" dirty="0" err="1" smtClean="0"/>
              <a:t>products</a:t>
            </a:r>
            <a:r>
              <a:rPr lang="pt-BR" dirty="0" smtClean="0"/>
              <a:t> (</a:t>
            </a:r>
            <a:r>
              <a:rPr lang="pt-BR" dirty="0" err="1" smtClean="0"/>
              <a:t>pharmaceuticals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Conservation</a:t>
            </a:r>
            <a:r>
              <a:rPr lang="pt-BR" dirty="0" smtClean="0"/>
              <a:t> </a:t>
            </a:r>
            <a:r>
              <a:rPr lang="pt-BR" dirty="0" err="1" smtClean="0"/>
              <a:t>Areas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0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2480" y="-32452"/>
            <a:ext cx="10515600" cy="1325563"/>
          </a:xfrm>
        </p:spPr>
        <p:txBody>
          <a:bodyPr/>
          <a:lstStyle/>
          <a:p>
            <a:r>
              <a:rPr lang="en-US" dirty="0" smtClean="0"/>
              <a:t>Data usability - modeling</a:t>
            </a:r>
            <a:endParaRPr lang="pt-BR" dirty="0"/>
          </a:p>
        </p:txBody>
      </p:sp>
      <p:pic>
        <p:nvPicPr>
          <p:cNvPr id="7" name="Picture 15" descr="figure4_espin_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32772" y="4311569"/>
            <a:ext cx="2757488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Imagem 7" descr="exemplo_pont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28194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29275" y="2795459"/>
            <a:ext cx="1727200" cy="785941"/>
            <a:chOff x="520" y="1344"/>
            <a:chExt cx="2860" cy="1680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554" y="1691"/>
            <a:ext cx="2722" cy="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Bitmap Image" r:id="rId5" imgW="5982535" imgH="2991268" progId="Paint.Picture">
                    <p:embed/>
                  </p:oleObj>
                </mc:Choice>
                <mc:Fallback>
                  <p:oleObj name="Bitmap Image" r:id="rId5" imgW="5982535" imgH="299126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" y="1691"/>
                          <a:ext cx="2722" cy="1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520" y="1344"/>
            <a:ext cx="2860" cy="1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Bitmap Image" r:id="rId7" imgW="5706272" imgH="2991268" progId="Paint.Picture">
                    <p:embed/>
                  </p:oleObj>
                </mc:Choice>
                <mc:Fallback>
                  <p:oleObj name="Bitmap Image" r:id="rId7" imgW="5706272" imgH="299126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" y="1344"/>
                          <a:ext cx="2860" cy="1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734" y="1830"/>
            <a:ext cx="13" cy="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Bitmap Image" r:id="rId9" imgW="25400" imgH="25400" progId="Paint.Picture">
                    <p:embed/>
                  </p:oleObj>
                </mc:Choice>
                <mc:Fallback>
                  <p:oleObj name="Bitmap Image" r:id="rId9" imgW="25400" imgH="254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1830"/>
                          <a:ext cx="13" cy="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8129958" y="2138363"/>
            <a:ext cx="2157043" cy="2050748"/>
            <a:chOff x="3228" y="2291"/>
            <a:chExt cx="1771" cy="1595"/>
          </a:xfrm>
        </p:grpSpPr>
        <p:pic>
          <p:nvPicPr>
            <p:cNvPr id="14" name="Picture 15" descr="Pontos_do_nich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291"/>
              <a:ext cx="1027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3552" y="2592"/>
              <a:ext cx="1447" cy="972"/>
              <a:chOff x="3552" y="2592"/>
              <a:chExt cx="1447" cy="972"/>
            </a:xfrm>
          </p:grpSpPr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V="1">
                <a:off x="3552" y="2592"/>
                <a:ext cx="0" cy="9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552" y="3564"/>
                <a:ext cx="14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 rot="16200000">
              <a:off x="2804" y="2951"/>
              <a:ext cx="115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pt-BR" dirty="0" err="1" smtClean="0"/>
                <a:t>Temperature</a:t>
              </a:r>
              <a:endParaRPr lang="pt-BR" noProof="1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792" y="3599"/>
              <a:ext cx="78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pt-BR" dirty="0" err="1" smtClean="0"/>
                <a:t>Rainfall</a:t>
              </a:r>
              <a:endParaRPr lang="pt-BR" noProof="1"/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6510696" y="4564063"/>
            <a:ext cx="2176105" cy="1988437"/>
            <a:chOff x="3254" y="2251"/>
            <a:chExt cx="1769" cy="1607"/>
          </a:xfrm>
        </p:grpSpPr>
        <p:pic>
          <p:nvPicPr>
            <p:cNvPr id="21" name="Picture 8" descr="Pontos_do_nich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2251"/>
              <a:ext cx="1027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3576" y="2552"/>
              <a:ext cx="1447" cy="972"/>
              <a:chOff x="3552" y="2592"/>
              <a:chExt cx="1447" cy="972"/>
            </a:xfrm>
          </p:grpSpPr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 flipV="1">
                <a:off x="3552" y="2592"/>
                <a:ext cx="0" cy="9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3552" y="3564"/>
                <a:ext cx="14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 rot="16200000">
              <a:off x="2806" y="2912"/>
              <a:ext cx="119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pt-BR" dirty="0" err="1" smtClean="0"/>
                <a:t>Temperature</a:t>
              </a:r>
              <a:endParaRPr lang="pt-BR" noProof="1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816" y="3560"/>
              <a:ext cx="77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s-CR" dirty="0" err="1" smtClean="0"/>
                <a:t>Rainfall</a:t>
              </a:r>
              <a:endParaRPr lang="es-CR" dirty="0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 rot="-2797820">
              <a:off x="3653" y="2657"/>
              <a:ext cx="1087" cy="2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" name="Espaço Reservado para Conteúdo 2"/>
          <p:cNvSpPr txBox="1">
            <a:spLocks/>
          </p:cNvSpPr>
          <p:nvPr/>
        </p:nvSpPr>
        <p:spPr bwMode="auto">
          <a:xfrm>
            <a:off x="1717675" y="1233489"/>
            <a:ext cx="3657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sz="1600" b="1" dirty="0" smtClean="0">
                <a:latin typeface="Verdana" pitchFamily="34" charset="0"/>
              </a:rPr>
              <a:t>Occurrence points</a:t>
            </a:r>
            <a:endParaRPr lang="en-GB" sz="1600" b="1" dirty="0">
              <a:latin typeface="Verdana" pitchFamily="34" charset="0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 bwMode="auto">
          <a:xfrm>
            <a:off x="5257800" y="2105820"/>
            <a:ext cx="16734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sz="1600" dirty="0" smtClean="0">
                <a:latin typeface="Verdana" pitchFamily="34" charset="0"/>
              </a:rPr>
              <a:t>Environmental variables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 bwMode="auto">
          <a:xfrm>
            <a:off x="8534400" y="1052514"/>
            <a:ext cx="1981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sz="1600" b="1" dirty="0" smtClean="0">
                <a:solidFill>
                  <a:schemeClr val="tx2"/>
                </a:solidFill>
                <a:latin typeface="Verdana" pitchFamily="34" charset="0"/>
              </a:rPr>
              <a:t>Environmental conditions where a species occurs</a:t>
            </a:r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1" name="Espaço Reservado para Conteúdo 2"/>
          <p:cNvSpPr txBox="1">
            <a:spLocks/>
          </p:cNvSpPr>
          <p:nvPr/>
        </p:nvSpPr>
        <p:spPr bwMode="auto">
          <a:xfrm>
            <a:off x="7010400" y="42672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sz="1600">
                <a:latin typeface="Verdana" pitchFamily="34" charset="0"/>
              </a:rPr>
              <a:t>modelo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 bwMode="auto">
          <a:xfrm>
            <a:off x="1703425" y="3911692"/>
            <a:ext cx="37544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sz="1600" b="1" dirty="0" smtClean="0">
                <a:solidFill>
                  <a:schemeClr val="tx2"/>
                </a:solidFill>
                <a:latin typeface="Verdana" pitchFamily="34" charset="0"/>
              </a:rPr>
              <a:t>Potential distribution map</a:t>
            </a:r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3" name="Seta dobrada 32"/>
          <p:cNvSpPr/>
          <p:nvPr/>
        </p:nvSpPr>
        <p:spPr>
          <a:xfrm>
            <a:off x="8991600" y="4572000"/>
            <a:ext cx="609600" cy="990600"/>
          </a:xfrm>
          <a:prstGeom prst="ben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Seta para a direita 33"/>
          <p:cNvSpPr/>
          <p:nvPr/>
        </p:nvSpPr>
        <p:spPr>
          <a:xfrm>
            <a:off x="5334000" y="1447800"/>
            <a:ext cx="2895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Seta dobrada 34"/>
          <p:cNvSpPr/>
          <p:nvPr/>
        </p:nvSpPr>
        <p:spPr>
          <a:xfrm>
            <a:off x="6934200" y="1828800"/>
            <a:ext cx="1295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1524000" y="6491288"/>
            <a:ext cx="2603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dirty="0"/>
              <a:t>Slide: Renato De Giovanni</a:t>
            </a:r>
            <a:endParaRPr lang="en-US" dirty="0"/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 bwMode="auto">
          <a:xfrm>
            <a:off x="8908529" y="5674910"/>
            <a:ext cx="2341017" cy="9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sz="1600" b="1" dirty="0">
                <a:solidFill>
                  <a:schemeClr val="tx2"/>
                </a:solidFill>
                <a:latin typeface="Verdana" pitchFamily="34" charset="0"/>
              </a:rPr>
              <a:t>Algorithm defines environmental conditions</a:t>
            </a:r>
          </a:p>
        </p:txBody>
      </p: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5016500" y="5257801"/>
            <a:ext cx="1308100" cy="619125"/>
            <a:chOff x="2200" y="3312"/>
            <a:chExt cx="824" cy="390"/>
          </a:xfrm>
        </p:grpSpPr>
        <p:sp>
          <p:nvSpPr>
            <p:cNvPr id="39" name="Seta para a esquerda 38"/>
            <p:cNvSpPr/>
            <p:nvPr/>
          </p:nvSpPr>
          <p:spPr>
            <a:xfrm>
              <a:off x="2200" y="3312"/>
              <a:ext cx="824" cy="3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t-BR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2290" y="3385"/>
              <a:ext cx="6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dirty="0" err="1" smtClean="0">
                  <a:latin typeface="Tahoma" pitchFamily="34" charset="0"/>
                </a:rPr>
                <a:t>identifies</a:t>
              </a:r>
              <a:endParaRPr lang="pt-BR" dirty="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3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/>
      <p:bldP spid="31" grpId="0"/>
      <p:bldP spid="32" grpId="0"/>
      <p:bldP spid="34" grpId="0" animBg="1"/>
      <p:bldP spid="35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t="7721"/>
          <a:stretch/>
        </p:blipFill>
        <p:spPr>
          <a:xfrm>
            <a:off x="2616732" y="1600199"/>
            <a:ext cx="4525064" cy="398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0036" y="2476668"/>
            <a:ext cx="4831689" cy="38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45003"/>
          <a:stretch/>
        </p:blipFill>
        <p:spPr>
          <a:xfrm>
            <a:off x="205801" y="263400"/>
            <a:ext cx="2166800" cy="2954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6732" y="-58894"/>
            <a:ext cx="9575268" cy="1325563"/>
          </a:xfrm>
        </p:spPr>
        <p:txBody>
          <a:bodyPr>
            <a:normAutofit/>
          </a:bodyPr>
          <a:lstStyle/>
          <a:p>
            <a:r>
              <a:rPr lang="pt-BR" sz="3200" dirty="0" err="1" smtClean="0"/>
              <a:t>Disaster</a:t>
            </a:r>
            <a:r>
              <a:rPr lang="pt-BR" sz="3200" dirty="0" smtClean="0"/>
              <a:t> in Mariana: </a:t>
            </a:r>
            <a:r>
              <a:rPr lang="pt-BR" sz="3200" dirty="0" err="1" smtClean="0"/>
              <a:t>mud</a:t>
            </a:r>
            <a:r>
              <a:rPr lang="pt-BR" sz="3200" dirty="0" smtClean="0"/>
              <a:t> </a:t>
            </a:r>
            <a:r>
              <a:rPr lang="pt-BR" sz="3200" dirty="0" err="1" smtClean="0"/>
              <a:t>displacement</a:t>
            </a:r>
            <a:r>
              <a:rPr lang="pt-BR" sz="3200" dirty="0" smtClean="0"/>
              <a:t> </a:t>
            </a:r>
            <a:r>
              <a:rPr lang="pt-BR" sz="3200" dirty="0" err="1" smtClean="0"/>
              <a:t>accross</a:t>
            </a:r>
            <a:r>
              <a:rPr lang="pt-BR" sz="3200" dirty="0" smtClean="0"/>
              <a:t> Rio Doce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765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649</Words>
  <Application>Microsoft Office PowerPoint</Application>
  <PresentationFormat>Widescreen</PresentationFormat>
  <Paragraphs>119</Paragraphs>
  <Slides>15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Verdana</vt:lpstr>
      <vt:lpstr>Tema do Office</vt:lpstr>
      <vt:lpstr>Bitmap Image</vt:lpstr>
      <vt:lpstr>Plant diversity and the importance of herbaria</vt:lpstr>
      <vt:lpstr>What is a herbarium?</vt:lpstr>
      <vt:lpstr>Why are herbaria so important? </vt:lpstr>
      <vt:lpstr>Why are herbaria so important?</vt:lpstr>
      <vt:lpstr>Index Herbariorum 2019 – Top 100</vt:lpstr>
      <vt:lpstr>Apresentação do PowerPoint</vt:lpstr>
      <vt:lpstr>Why are herbaria so important?</vt:lpstr>
      <vt:lpstr>Data usability - modeling</vt:lpstr>
      <vt:lpstr>Disaster in Mariana: mud displacement accross Rio Doce</vt:lpstr>
      <vt:lpstr>Apresentação do PowerPoint</vt:lpstr>
      <vt:lpstr>Apresentação do PowerPoint</vt:lpstr>
      <vt:lpstr>Apresentação do PowerPoint</vt:lpstr>
      <vt:lpstr>Apresentação do PowerPoint</vt:lpstr>
      <vt:lpstr>Biodiversity and Climate Change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dora</dc:creator>
  <cp:lastModifiedBy>dora</cp:lastModifiedBy>
  <cp:revision>45</cp:revision>
  <dcterms:created xsi:type="dcterms:W3CDTF">2020-06-14T11:59:21Z</dcterms:created>
  <dcterms:modified xsi:type="dcterms:W3CDTF">2020-06-15T13:59:39Z</dcterms:modified>
</cp:coreProperties>
</file>