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74" r:id="rId4"/>
    <p:sldId id="280" r:id="rId5"/>
    <p:sldId id="279" r:id="rId6"/>
    <p:sldId id="263" r:id="rId7"/>
    <p:sldId id="266" r:id="rId8"/>
    <p:sldId id="275" r:id="rId9"/>
    <p:sldId id="271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C2460"/>
    <a:srgbClr val="FF00FF"/>
    <a:srgbClr val="FFFFFF"/>
    <a:srgbClr val="FF99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0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Registros por periodo de coleta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9865048118985124"/>
          <c:y val="0.18097222222222226"/>
          <c:w val="0.76801618547681538"/>
          <c:h val="0.622716170895304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Plan2!$F$2:$F$6</c:f>
              <c:strCache>
                <c:ptCount val="5"/>
                <c:pt idx="0">
                  <c:v>1700-1799</c:v>
                </c:pt>
                <c:pt idx="1">
                  <c:v>1800-1899</c:v>
                </c:pt>
                <c:pt idx="2">
                  <c:v>1900-1949</c:v>
                </c:pt>
                <c:pt idx="3">
                  <c:v>1950-1999</c:v>
                </c:pt>
                <c:pt idx="4">
                  <c:v>2000-2020</c:v>
                </c:pt>
              </c:strCache>
            </c:strRef>
          </c:cat>
          <c:val>
            <c:numRef>
              <c:f>Plan2!$G$2:$G$6</c:f>
              <c:numCache>
                <c:formatCode>#,##0</c:formatCode>
                <c:ptCount val="5"/>
                <c:pt idx="0">
                  <c:v>15512</c:v>
                </c:pt>
                <c:pt idx="1">
                  <c:v>341492</c:v>
                </c:pt>
                <c:pt idx="2">
                  <c:v>1262493</c:v>
                </c:pt>
                <c:pt idx="3">
                  <c:v>6927642</c:v>
                </c:pt>
                <c:pt idx="4">
                  <c:v>4376571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09934192"/>
        <c:axId val="-1709933648"/>
      </c:barChart>
      <c:catAx>
        <c:axId val="-1709934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Período de Coleta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09933648"/>
        <c:crosses val="autoZero"/>
        <c:auto val="1"/>
        <c:lblAlgn val="ctr"/>
        <c:lblOffset val="100"/>
        <c:noMultiLvlLbl val="0"/>
      </c:catAx>
      <c:valAx>
        <c:axId val="-170993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Registros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0993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Instituições</a:t>
            </a:r>
            <a:r>
              <a:rPr lang="en-US" dirty="0"/>
              <a:t> </a:t>
            </a:r>
            <a:r>
              <a:rPr lang="en-US" dirty="0" err="1"/>
              <a:t>Provedoras</a:t>
            </a:r>
            <a:r>
              <a:rPr lang="en-US" dirty="0"/>
              <a:t> de </a:t>
            </a:r>
            <a:r>
              <a:rPr lang="en-US" dirty="0" smtClean="0"/>
              <a:t>Dados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Plan1!$B$23:$B$29</c:f>
              <c:strCache>
                <c:ptCount val="7"/>
                <c:pt idx="0">
                  <c:v>Instituições do Exterior</c:v>
                </c:pt>
                <c:pt idx="1">
                  <c:v>Secretarias</c:v>
                </c:pt>
                <c:pt idx="2">
                  <c:v>ONGs/OS</c:v>
                </c:pt>
                <c:pt idx="3">
                  <c:v>Empresas Públicas e Privadas</c:v>
                </c:pt>
                <c:pt idx="4">
                  <c:v>Pessoa Física</c:v>
                </c:pt>
                <c:pt idx="5">
                  <c:v>Institutos de Pesquisa</c:v>
                </c:pt>
                <c:pt idx="6">
                  <c:v>Universidades</c:v>
                </c:pt>
              </c:strCache>
            </c:strRef>
          </c:cat>
          <c:val>
            <c:numRef>
              <c:f>Plan1!$C$23:$C$29</c:f>
              <c:numCache>
                <c:formatCode>General</c:formatCode>
                <c:ptCount val="7"/>
                <c:pt idx="0">
                  <c:v>34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25</c:v>
                </c:pt>
                <c:pt idx="6">
                  <c:v>89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704684688"/>
        <c:axId val="-1704682512"/>
      </c:barChart>
      <c:catAx>
        <c:axId val="-170468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04682512"/>
        <c:crosses val="autoZero"/>
        <c:auto val="1"/>
        <c:lblAlgn val="ctr"/>
        <c:lblOffset val="100"/>
        <c:noMultiLvlLbl val="0"/>
      </c:catAx>
      <c:valAx>
        <c:axId val="-1704682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0468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19877-B7B7-4E45-A91E-51028C5D0953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75072-30C9-4266-9EC0-9CDD7C1764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93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99BD-441E-4FBF-AAAD-663C3FACAF8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01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F71BB-08FF-46C3-BFD9-96955B3FEC5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82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57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73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80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718" y="1371600"/>
            <a:ext cx="9602962" cy="4497494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F84DD43E-6086-407F-B7FC-42D90C5905A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18DB95-81E1-46C6-ABF8-FDDCFC3DA690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1231650" y="286603"/>
            <a:ext cx="9924029" cy="6277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kern="1200" spc="-50" baseline="0">
                <a:solidFill>
                  <a:srgbClr val="D92E14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744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6094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3399"/>
                </a:solidFill>
              </a:defRPr>
            </a:lvl1pPr>
          </a:lstStyle>
          <a:p>
            <a:r>
              <a:rPr lang="pt-BR" dirty="0" smtClean="0"/>
              <a:t>BIO2020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76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99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20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39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08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46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71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44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264" y="6366200"/>
            <a:ext cx="859536" cy="3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5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hyperlink" Target="http://maps.google.com/maps?q=-23.07,-44.96&amp;hl=pt-BR&amp;t=h&amp;z=1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link.org.br/dashboard" TargetMode="Externa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gif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hyperlink" Target="http://cria.org.br/" TargetMode="External"/><Relationship Id="rId7" Type="http://schemas.openxmlformats.org/officeDocument/2006/relationships/image" Target="../media/image52.jpeg"/><Relationship Id="rId2" Type="http://schemas.openxmlformats.org/officeDocument/2006/relationships/hyperlink" Target="mailto:dora@cria.org.b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hyperlink" Target="http://splink.org.br/dashboard" TargetMode="External"/><Relationship Id="rId4" Type="http://schemas.openxmlformats.org/officeDocument/2006/relationships/hyperlink" Target="http://splink.org.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169" y="675011"/>
            <a:ext cx="10515600" cy="646094"/>
          </a:xfrm>
        </p:spPr>
        <p:txBody>
          <a:bodyPr>
            <a:normAutofit/>
          </a:bodyPr>
          <a:lstStyle/>
          <a:p>
            <a:r>
              <a:rPr lang="pt-BR" dirty="0"/>
              <a:t>Centro de Referência em Informação </a:t>
            </a:r>
            <a:r>
              <a:rPr lang="pt-BR" dirty="0" smtClean="0"/>
              <a:t>Ambiental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533" y="1769210"/>
            <a:ext cx="9801081" cy="48561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dirty="0">
                <a:latin typeface="+mn-lt"/>
              </a:rPr>
              <a:t>A</a:t>
            </a:r>
            <a:r>
              <a:rPr lang="pt-BR" dirty="0" smtClean="0">
                <a:latin typeface="+mn-lt"/>
              </a:rPr>
              <a:t>ssociação privada, sem fins lucrativos, constituída em 2000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 smtClean="0"/>
              <a:t>Desde 2002 qualificada </a:t>
            </a:r>
            <a:r>
              <a:rPr lang="pt-BR" dirty="0"/>
              <a:t>como uma Organização da Sociedade Civil de Interesse Público </a:t>
            </a:r>
            <a:r>
              <a:rPr lang="pt-BR" dirty="0" smtClean="0">
                <a:latin typeface="+mn-lt"/>
              </a:rPr>
              <a:t> (OSCIP)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149017"/>
                </a:solidFill>
                <a:latin typeface="+mn-lt"/>
              </a:rPr>
              <a:t>Missão</a:t>
            </a:r>
          </a:p>
          <a:p>
            <a:pPr lvl="1">
              <a:lnSpc>
                <a:spcPct val="100000"/>
              </a:lnSpc>
            </a:pPr>
            <a:r>
              <a:rPr lang="pt-BR" dirty="0" smtClean="0">
                <a:solidFill>
                  <a:srgbClr val="149017"/>
                </a:solidFill>
                <a:latin typeface="+mn-lt"/>
              </a:rPr>
              <a:t>Disseminação do conhecimento</a:t>
            </a:r>
            <a:r>
              <a:rPr lang="pt-BR" dirty="0" smtClean="0">
                <a:solidFill>
                  <a:srgbClr val="00B050"/>
                </a:solidFill>
                <a:latin typeface="+mn-lt"/>
              </a:rPr>
              <a:t> científico para promover a conservação e uso sustentável dos recursos naturais do país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149017"/>
                </a:solidFill>
                <a:latin typeface="+mn-lt"/>
              </a:rPr>
              <a:t>Como</a:t>
            </a:r>
          </a:p>
          <a:p>
            <a:pPr lvl="1">
              <a:lnSpc>
                <a:spcPct val="100000"/>
              </a:lnSpc>
            </a:pPr>
            <a:r>
              <a:rPr lang="pt-BR" dirty="0">
                <a:solidFill>
                  <a:srgbClr val="00B050"/>
                </a:solidFill>
                <a:latin typeface="+mn-lt"/>
              </a:rPr>
              <a:t>Desenvolvendo e mantendo uma </a:t>
            </a:r>
            <a:r>
              <a:rPr lang="pt-BR" i="1" dirty="0">
                <a:solidFill>
                  <a:srgbClr val="00B050"/>
                </a:solidFill>
                <a:latin typeface="+mn-lt"/>
              </a:rPr>
              <a:t>e</a:t>
            </a:r>
            <a:r>
              <a:rPr lang="pt-BR" dirty="0">
                <a:solidFill>
                  <a:srgbClr val="00B050"/>
                </a:solidFill>
                <a:latin typeface="+mn-lt"/>
              </a:rPr>
              <a:t>-infraestrutura de dados e ferramentas sobre </a:t>
            </a:r>
            <a:r>
              <a:rPr lang="pt-BR" dirty="0" smtClean="0">
                <a:solidFill>
                  <a:srgbClr val="00B050"/>
                </a:solidFill>
                <a:latin typeface="+mn-lt"/>
              </a:rPr>
              <a:t>biodiversidade, </a:t>
            </a:r>
            <a:r>
              <a:rPr lang="pt-BR" dirty="0">
                <a:solidFill>
                  <a:srgbClr val="00B050"/>
                </a:solidFill>
                <a:latin typeface="+mn-lt"/>
              </a:rPr>
              <a:t>de acesso aberto e </a:t>
            </a:r>
            <a:r>
              <a:rPr lang="pt-BR" dirty="0" smtClean="0">
                <a:solidFill>
                  <a:srgbClr val="00B050"/>
                </a:solidFill>
                <a:latin typeface="+mn-lt"/>
              </a:rPr>
              <a:t>gratuito</a:t>
            </a:r>
            <a:endParaRPr lang="pt-BR" dirty="0">
              <a:solidFill>
                <a:srgbClr val="00B050"/>
              </a:solidFill>
              <a:latin typeface="+mn-lt"/>
            </a:endParaRPr>
          </a:p>
          <a:p>
            <a:pPr lvl="1">
              <a:lnSpc>
                <a:spcPct val="100000"/>
              </a:lnSpc>
            </a:pPr>
            <a:r>
              <a:rPr lang="pt-BR" dirty="0" smtClean="0">
                <a:latin typeface="+mn-lt"/>
              </a:rPr>
              <a:t>Estabelecendo </a:t>
            </a:r>
            <a:r>
              <a:rPr lang="pt-BR" dirty="0" smtClean="0">
                <a:solidFill>
                  <a:srgbClr val="149017"/>
                </a:solidFill>
                <a:latin typeface="+mn-lt"/>
              </a:rPr>
              <a:t>parcerias</a:t>
            </a:r>
            <a:r>
              <a:rPr lang="pt-BR" dirty="0" smtClean="0">
                <a:latin typeface="+mn-lt"/>
              </a:rPr>
              <a:t> – </a:t>
            </a:r>
            <a:r>
              <a:rPr lang="pt-BR" dirty="0" smtClean="0">
                <a:solidFill>
                  <a:srgbClr val="00B050"/>
                </a:solidFill>
                <a:latin typeface="+mn-lt"/>
              </a:rPr>
              <a:t>networking</a:t>
            </a:r>
          </a:p>
          <a:p>
            <a:pPr lvl="2">
              <a:lnSpc>
                <a:spcPct val="100000"/>
              </a:lnSpc>
            </a:pPr>
            <a:r>
              <a:rPr lang="pt-BR" dirty="0" smtClean="0">
                <a:latin typeface="+mn-lt"/>
              </a:rPr>
              <a:t>Comunidade Científica</a:t>
            </a:r>
          </a:p>
          <a:p>
            <a:pPr lvl="2">
              <a:lnSpc>
                <a:spcPct val="100000"/>
              </a:lnSpc>
            </a:pPr>
            <a:r>
              <a:rPr lang="pt-BR" dirty="0" smtClean="0">
                <a:latin typeface="+mn-lt"/>
              </a:rPr>
              <a:t>Coleções Biológicas</a:t>
            </a:r>
          </a:p>
          <a:p>
            <a:pPr lvl="2">
              <a:lnSpc>
                <a:spcPct val="100000"/>
              </a:lnSpc>
            </a:pPr>
            <a:r>
              <a:rPr lang="pt-BR" dirty="0" smtClean="0">
                <a:latin typeface="+mn-lt"/>
              </a:rPr>
              <a:t>Instituições, nacionais e do exterior, com interesses comuns</a:t>
            </a:r>
          </a:p>
          <a:p>
            <a:pPr lvl="1">
              <a:lnSpc>
                <a:spcPct val="100000"/>
              </a:lnSpc>
            </a:pPr>
            <a:r>
              <a:rPr lang="pt-BR" dirty="0" smtClean="0">
                <a:latin typeface="+mn-lt"/>
              </a:rPr>
              <a:t>Comunicando </a:t>
            </a:r>
            <a:endParaRPr lang="pt-BR" dirty="0">
              <a:latin typeface="+mn-lt"/>
            </a:endParaRPr>
          </a:p>
          <a:p>
            <a:pPr lvl="2">
              <a:lnSpc>
                <a:spcPct val="100000"/>
              </a:lnSpc>
            </a:pPr>
            <a:r>
              <a:rPr lang="pt-BR" dirty="0" smtClean="0">
                <a:latin typeface="+mn-lt"/>
              </a:rPr>
              <a:t>Sistemas de informação on-line, palestras</a:t>
            </a:r>
            <a:r>
              <a:rPr lang="pt-BR" dirty="0">
                <a:latin typeface="+mn-lt"/>
              </a:rPr>
              <a:t>, publicações, </a:t>
            </a:r>
            <a:r>
              <a:rPr lang="pt-BR" dirty="0" smtClean="0">
                <a:latin typeface="+mn-lt"/>
              </a:rPr>
              <a:t>eventos, blog</a:t>
            </a:r>
            <a:endParaRPr lang="pt-BR" dirty="0">
              <a:latin typeface="+mn-lt"/>
            </a:endParaRPr>
          </a:p>
          <a:p>
            <a:pPr lvl="1">
              <a:lnSpc>
                <a:spcPct val="100000"/>
              </a:lnSpc>
            </a:pPr>
            <a:endParaRPr lang="pt-BR" dirty="0" smtClean="0">
              <a:latin typeface="+mn-lt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552719" y="286603"/>
            <a:ext cx="9602961" cy="435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1" kern="1200" spc="-50" baseline="0">
                <a:solidFill>
                  <a:srgbClr val="D92E14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58" y="1769210"/>
            <a:ext cx="2503600" cy="21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8838" y="161859"/>
            <a:ext cx="10515600" cy="646094"/>
          </a:xfrm>
        </p:spPr>
        <p:txBody>
          <a:bodyPr/>
          <a:lstStyle/>
          <a:p>
            <a:r>
              <a:rPr lang="pt-BR" dirty="0" smtClean="0"/>
              <a:t>Rede </a:t>
            </a:r>
            <a:r>
              <a:rPr lang="pt-BR" i="1" dirty="0" smtClean="0"/>
              <a:t>species</a:t>
            </a:r>
            <a:r>
              <a:rPr lang="pt-BR" dirty="0" smtClean="0"/>
              <a:t>Link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935" y="807953"/>
            <a:ext cx="10515600" cy="4780649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sz="2600" dirty="0" smtClean="0"/>
              <a:t>Rede colaborativa em desenvolvimento desde outubro de 2001</a:t>
            </a:r>
          </a:p>
          <a:p>
            <a:pPr lvl="1"/>
            <a:r>
              <a:rPr lang="pt-BR" sz="2600" dirty="0" smtClean="0"/>
              <a:t>A base: coleções biológicas, repositórios sistematizados da vida</a:t>
            </a:r>
          </a:p>
          <a:p>
            <a:pPr lvl="1"/>
            <a:r>
              <a:rPr lang="pt-BR" sz="2600" dirty="0" smtClean="0"/>
              <a:t>Amostragem temporal, espacial e taxonômica do nosso patrimônio natural</a:t>
            </a:r>
          </a:p>
          <a:p>
            <a:pPr lvl="1"/>
            <a:r>
              <a:rPr lang="pt-BR" sz="2600" dirty="0" smtClean="0"/>
              <a:t>Dados </a:t>
            </a:r>
            <a:r>
              <a:rPr lang="pt-BR" sz="2600" dirty="0"/>
              <a:t>e evidências científicas em formatos úteis e utilizáveis e de acesso livre (FAIR – </a:t>
            </a:r>
            <a:r>
              <a:rPr lang="pt-BR" sz="2600" dirty="0" err="1"/>
              <a:t>Findable</a:t>
            </a:r>
            <a:r>
              <a:rPr lang="pt-BR" sz="2600" dirty="0"/>
              <a:t>, </a:t>
            </a:r>
            <a:r>
              <a:rPr lang="pt-BR" sz="2600" dirty="0" err="1"/>
              <a:t>Accessible</a:t>
            </a:r>
            <a:r>
              <a:rPr lang="pt-BR" sz="2600" dirty="0"/>
              <a:t>, </a:t>
            </a:r>
            <a:r>
              <a:rPr lang="pt-BR" sz="2600" dirty="0" err="1"/>
              <a:t>Interoperable</a:t>
            </a:r>
            <a:r>
              <a:rPr lang="pt-BR" sz="2600" dirty="0"/>
              <a:t>, </a:t>
            </a:r>
            <a:r>
              <a:rPr lang="pt-BR" sz="2600" dirty="0" err="1"/>
              <a:t>Reusable</a:t>
            </a:r>
            <a:r>
              <a:rPr lang="pt-BR" sz="2600" dirty="0" smtClean="0"/>
              <a:t>)</a:t>
            </a:r>
          </a:p>
          <a:p>
            <a:pPr lvl="1"/>
            <a:endParaRPr lang="pt-BR" sz="2600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474543"/>
              </p:ext>
            </p:extLst>
          </p:nvPr>
        </p:nvGraphicFramePr>
        <p:xfrm>
          <a:off x="278287" y="37647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639" y="3507319"/>
            <a:ext cx="3439005" cy="324847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838" y="3507319"/>
            <a:ext cx="2112508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8078" y="73814"/>
            <a:ext cx="7541616" cy="74177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Coleções</a:t>
            </a:r>
            <a:r>
              <a:rPr lang="en-US" dirty="0" smtClean="0"/>
              <a:t> </a:t>
            </a:r>
            <a:r>
              <a:rPr lang="en-US" dirty="0" err="1" smtClean="0"/>
              <a:t>Biológicas</a:t>
            </a:r>
            <a:r>
              <a:rPr lang="en-US" dirty="0" smtClean="0"/>
              <a:t> – </a:t>
            </a:r>
            <a:r>
              <a:rPr lang="en-US" dirty="0" err="1" smtClean="0"/>
              <a:t>Bibliotecas</a:t>
            </a:r>
            <a:r>
              <a:rPr lang="en-US" dirty="0" smtClean="0"/>
              <a:t> da Vida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1369" y="1052810"/>
            <a:ext cx="2510256" cy="4351337"/>
          </a:xfrm>
          <a:prstGeom prst="rect">
            <a:avLst/>
          </a:prstGeom>
        </p:spPr>
      </p:pic>
      <p:pic>
        <p:nvPicPr>
          <p:cNvPr id="1028" name="Picture 4" descr="http://www.splink.org.br/imgs/mapicon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6" y="2652713"/>
            <a:ext cx="1428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/>
          <a:srcRect l="2589" t="64074" r="69051" b="22175"/>
          <a:stretch/>
        </p:blipFill>
        <p:spPr>
          <a:xfrm>
            <a:off x="1524000" y="5261172"/>
            <a:ext cx="5208104" cy="14146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783300" y="5579580"/>
            <a:ext cx="3626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 que, </a:t>
            </a:r>
            <a:r>
              <a:rPr lang="en-US" sz="3200" dirty="0" err="1" smtClean="0"/>
              <a:t>onde</a:t>
            </a:r>
            <a:r>
              <a:rPr lang="en-US" sz="3200" dirty="0" smtClean="0"/>
              <a:t>, </a:t>
            </a:r>
            <a:r>
              <a:rPr lang="en-US" sz="3200" dirty="0" err="1" smtClean="0"/>
              <a:t>quando</a:t>
            </a:r>
            <a:endParaRPr lang="en-US" sz="3200" dirty="0"/>
          </a:p>
        </p:txBody>
      </p:sp>
      <p:pic>
        <p:nvPicPr>
          <p:cNvPr id="1030" name="Picture 6" descr="http://www.ufmg.br/online/arquivos/anexos/herbari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52810"/>
            <a:ext cx="5561015" cy="373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de seta reta 11"/>
          <p:cNvCxnSpPr/>
          <p:nvPr/>
        </p:nvCxnSpPr>
        <p:spPr>
          <a:xfrm flipH="1">
            <a:off x="3848100" y="4216400"/>
            <a:ext cx="1041400" cy="104477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2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m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056" y="5224987"/>
            <a:ext cx="1567260" cy="936000"/>
          </a:xfrm>
          <a:prstGeom prst="rect">
            <a:avLst/>
          </a:prstGeom>
        </p:spPr>
      </p:pic>
      <p:pic>
        <p:nvPicPr>
          <p:cNvPr id="3" name="Exsicat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92" t="22600" r="47356" b="28198"/>
          <a:stretch>
            <a:fillRect/>
          </a:stretch>
        </p:blipFill>
        <p:spPr bwMode="auto">
          <a:xfrm>
            <a:off x="3011727" y="156787"/>
            <a:ext cx="682447" cy="9381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Saint-Hilaire Book" descr="cadern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4651" y="1285925"/>
            <a:ext cx="1112168" cy="8440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9366422" y="161068"/>
            <a:ext cx="280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Sistema</a:t>
            </a:r>
            <a:r>
              <a:rPr lang="en-US" dirty="0"/>
              <a:t> CRIA de </a:t>
            </a:r>
            <a:r>
              <a:rPr lang="en-US" dirty="0" err="1"/>
              <a:t>informação</a:t>
            </a:r>
            <a:endParaRPr lang="pt-BR" dirty="0"/>
          </a:p>
        </p:txBody>
      </p:sp>
      <p:pic>
        <p:nvPicPr>
          <p:cNvPr id="6" name="Names"/>
          <p:cNvPicPr>
            <a:picLocks noChangeArrowheads="1"/>
          </p:cNvPicPr>
          <p:nvPr/>
        </p:nvPicPr>
        <p:blipFill>
          <a:blip r:embed="rId5" cstate="print"/>
          <a:srcRect l="703" t="17863" r="6792" b="5386"/>
          <a:stretch>
            <a:fillRect/>
          </a:stretch>
        </p:blipFill>
        <p:spPr bwMode="auto">
          <a:xfrm>
            <a:off x="4612485" y="458175"/>
            <a:ext cx="1080000" cy="792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speciesLink"/>
          <p:cNvPicPr>
            <a:picLocks noChangeArrowheads="1"/>
          </p:cNvPicPr>
          <p:nvPr/>
        </p:nvPicPr>
        <p:blipFill>
          <a:blip r:embed="rId6" cstate="print"/>
          <a:srcRect l="1374" t="14349" r="4127" b="28061"/>
          <a:stretch>
            <a:fillRect/>
          </a:stretch>
        </p:blipFill>
        <p:spPr bwMode="auto">
          <a:xfrm>
            <a:off x="3941949" y="2265649"/>
            <a:ext cx="2515344" cy="205968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SICol"/>
          <p:cNvPicPr>
            <a:picLocks noChangeArrowheads="1"/>
          </p:cNvPicPr>
          <p:nvPr/>
        </p:nvPicPr>
        <p:blipFill>
          <a:blip r:embed="rId7" cstate="print"/>
          <a:srcRect l="728" t="14349" r="4127" b="14349"/>
          <a:stretch>
            <a:fillRect/>
          </a:stretch>
        </p:blipFill>
        <p:spPr bwMode="auto">
          <a:xfrm>
            <a:off x="337815" y="5015825"/>
            <a:ext cx="1080000" cy="792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HVSH"/>
          <p:cNvPicPr>
            <a:picLocks noChangeArrowheads="1"/>
          </p:cNvPicPr>
          <p:nvPr/>
        </p:nvPicPr>
        <p:blipFill>
          <a:blip r:embed="rId8" cstate="print"/>
          <a:srcRect l="1374" t="13435" r="2292" b="18919"/>
          <a:stretch>
            <a:fillRect/>
          </a:stretch>
        </p:blipFill>
        <p:spPr bwMode="auto">
          <a:xfrm>
            <a:off x="1760735" y="243235"/>
            <a:ext cx="1080000" cy="792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Flora brasiliensis"/>
          <p:cNvPicPr>
            <a:picLocks noChangeArrowheads="1"/>
          </p:cNvPicPr>
          <p:nvPr/>
        </p:nvPicPr>
        <p:blipFill>
          <a:blip r:embed="rId9" cstate="print"/>
          <a:srcRect l="728" t="14349" r="9632" b="24404"/>
          <a:stretch>
            <a:fillRect/>
          </a:stretch>
        </p:blipFill>
        <p:spPr bwMode="auto">
          <a:xfrm>
            <a:off x="243135" y="173529"/>
            <a:ext cx="1080000" cy="792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Catálogo Moure"/>
          <p:cNvPicPr>
            <a:picLocks noChangeArrowheads="1"/>
          </p:cNvPicPr>
          <p:nvPr/>
        </p:nvPicPr>
        <p:blipFill>
          <a:blip r:embed="rId10" cstate="print"/>
          <a:srcRect l="607" t="14208" r="5962" b="25318"/>
          <a:stretch>
            <a:fillRect/>
          </a:stretch>
        </p:blipFill>
        <p:spPr bwMode="auto">
          <a:xfrm>
            <a:off x="243135" y="3684359"/>
            <a:ext cx="1080000" cy="792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4" name="Bioline"/>
          <p:cNvPicPr>
            <a:picLocks noChangeArrowheads="1"/>
          </p:cNvPicPr>
          <p:nvPr/>
        </p:nvPicPr>
        <p:blipFill>
          <a:blip r:embed="rId11" cstate="print"/>
          <a:srcRect l="850" t="14349" r="5044" b="14934"/>
          <a:stretch>
            <a:fillRect/>
          </a:stretch>
        </p:blipFill>
        <p:spPr bwMode="auto">
          <a:xfrm>
            <a:off x="1902107" y="5029929"/>
            <a:ext cx="1080000" cy="792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1" name="Straight Connector 70"/>
          <p:cNvCxnSpPr>
            <a:stCxn id="1030" idx="2"/>
            <a:endCxn id="18" idx="0"/>
          </p:cNvCxnSpPr>
          <p:nvPr/>
        </p:nvCxnSpPr>
        <p:spPr>
          <a:xfrm>
            <a:off x="2300735" y="1035235"/>
            <a:ext cx="0" cy="250690"/>
          </a:xfrm>
          <a:prstGeom prst="line">
            <a:avLst/>
          </a:prstGeom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030" idx="3"/>
            <a:endCxn id="3" idx="1"/>
          </p:cNvCxnSpPr>
          <p:nvPr/>
        </p:nvCxnSpPr>
        <p:spPr>
          <a:xfrm flipV="1">
            <a:off x="2840735" y="625852"/>
            <a:ext cx="170992" cy="13383"/>
          </a:xfrm>
          <a:prstGeom prst="line">
            <a:avLst/>
          </a:prstGeom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openModeler"/>
          <p:cNvPicPr>
            <a:picLocks noChangeArrowheads="1"/>
          </p:cNvPicPr>
          <p:nvPr/>
        </p:nvPicPr>
        <p:blipFill>
          <a:blip r:embed="rId12" cstate="print"/>
          <a:srcRect l="971" t="13974" r="728" b="17137"/>
          <a:stretch>
            <a:fillRect/>
          </a:stretch>
        </p:blipFill>
        <p:spPr bwMode="auto">
          <a:xfrm>
            <a:off x="7552579" y="3885821"/>
            <a:ext cx="1080000" cy="792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m 19"/>
          <p:cNvPicPr>
            <a:picLocks/>
          </p:cNvPicPr>
          <p:nvPr/>
        </p:nvPicPr>
        <p:blipFill rotWithShape="1">
          <a:blip r:embed="rId13"/>
          <a:srcRect l="982" t="14563" r="715" b="1766"/>
          <a:stretch/>
        </p:blipFill>
        <p:spPr>
          <a:xfrm>
            <a:off x="225099" y="1315433"/>
            <a:ext cx="1080000" cy="792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m 37"/>
          <p:cNvPicPr>
            <a:picLocks/>
          </p:cNvPicPr>
          <p:nvPr/>
        </p:nvPicPr>
        <p:blipFill rotWithShape="1">
          <a:blip r:embed="rId14"/>
          <a:srcRect l="714" t="14792" r="803" b="803"/>
          <a:stretch/>
        </p:blipFill>
        <p:spPr>
          <a:xfrm>
            <a:off x="7226007" y="5320242"/>
            <a:ext cx="1080000" cy="79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m 38"/>
          <p:cNvPicPr>
            <a:picLocks/>
          </p:cNvPicPr>
          <p:nvPr/>
        </p:nvPicPr>
        <p:blipFill rotWithShape="1">
          <a:blip r:embed="rId15"/>
          <a:srcRect l="803" t="14911" r="714" b="922"/>
          <a:stretch/>
        </p:blipFill>
        <p:spPr>
          <a:xfrm>
            <a:off x="8915341" y="3840020"/>
            <a:ext cx="1139949" cy="909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Imagem 79"/>
          <p:cNvPicPr>
            <a:picLocks/>
          </p:cNvPicPr>
          <p:nvPr/>
        </p:nvPicPr>
        <p:blipFill rotWithShape="1">
          <a:blip r:embed="rId16"/>
          <a:srcRect l="2735" t="14792" r="892" b="1994"/>
          <a:stretch/>
        </p:blipFill>
        <p:spPr>
          <a:xfrm>
            <a:off x="266279" y="2486132"/>
            <a:ext cx="1056856" cy="79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46231" y="3696472"/>
            <a:ext cx="1080000" cy="727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476543" y="3261265"/>
            <a:ext cx="636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chemeClr val="accent2">
                    <a:lumMod val="75000"/>
                  </a:schemeClr>
                </a:solidFill>
              </a:rPr>
              <a:t>Batista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545279" y="595201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 err="1">
                <a:solidFill>
                  <a:schemeClr val="accent2">
                    <a:lumMod val="75000"/>
                  </a:schemeClr>
                </a:solidFill>
              </a:rPr>
              <a:t>SICol</a:t>
            </a:r>
            <a:endParaRPr lang="pt-BR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99141" y="4510625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chemeClr val="accent2">
                    <a:lumMod val="75000"/>
                  </a:schemeClr>
                </a:solidFill>
              </a:rPr>
              <a:t>Moure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4857323" y="1252724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 err="1">
                <a:solidFill>
                  <a:schemeClr val="accent2">
                    <a:lumMod val="75000"/>
                  </a:schemeClr>
                </a:solidFill>
              </a:rPr>
              <a:t>Names</a:t>
            </a:r>
            <a:endParaRPr lang="pt-BR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379714" y="956417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chemeClr val="accent2">
                    <a:lumMod val="75000"/>
                  </a:schemeClr>
                </a:solidFill>
              </a:rPr>
              <a:t>Fl. bras.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2204074" y="5955262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 err="1">
                <a:solidFill>
                  <a:schemeClr val="accent2">
                    <a:lumMod val="75000"/>
                  </a:schemeClr>
                </a:solidFill>
              </a:rPr>
              <a:t>Bioline</a:t>
            </a:r>
            <a:endParaRPr lang="pt-BR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7501109" y="4644003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 err="1">
                <a:solidFill>
                  <a:schemeClr val="accent2">
                    <a:lumMod val="75000"/>
                  </a:schemeClr>
                </a:solidFill>
              </a:rPr>
              <a:t>OpenModeller</a:t>
            </a:r>
            <a:endParaRPr lang="pt-BR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2123751" y="4539637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chemeClr val="accent2">
                    <a:lumMod val="75000"/>
                  </a:schemeClr>
                </a:solidFill>
              </a:rPr>
              <a:t>Abelha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1822304" y="1046540"/>
            <a:ext cx="981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chemeClr val="accent2">
                    <a:lumMod val="75000"/>
                  </a:schemeClr>
                </a:solidFill>
              </a:rPr>
              <a:t>Saint-</a:t>
            </a:r>
            <a:r>
              <a:rPr lang="pt-BR" sz="1200" b="1" i="1" dirty="0" err="1">
                <a:solidFill>
                  <a:schemeClr val="accent2">
                    <a:lumMod val="75000"/>
                  </a:schemeClr>
                </a:solidFill>
              </a:rPr>
              <a:t>Hilaire</a:t>
            </a:r>
            <a:endParaRPr lang="pt-BR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432315" y="2123913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 err="1">
                <a:solidFill>
                  <a:schemeClr val="accent2">
                    <a:lumMod val="75000"/>
                  </a:schemeClr>
                </a:solidFill>
              </a:rPr>
              <a:t>Glaziou</a:t>
            </a:r>
            <a:endParaRPr lang="pt-BR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9133351" y="4749547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 err="1">
                <a:solidFill>
                  <a:schemeClr val="accent2">
                    <a:lumMod val="75000"/>
                  </a:schemeClr>
                </a:solidFill>
              </a:rPr>
              <a:t>bioGeo</a:t>
            </a:r>
            <a:endParaRPr lang="pt-BR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7354433" y="6201438"/>
            <a:ext cx="244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i="1" dirty="0" smtClean="0">
                <a:solidFill>
                  <a:schemeClr val="accent2">
                    <a:lumMod val="75000"/>
                  </a:schemeClr>
                </a:solidFill>
              </a:rPr>
              <a:t>Lacunas taxonômicas e geográficas</a:t>
            </a:r>
            <a:br>
              <a:rPr lang="pt-BR" sz="1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1200" b="1" i="1" dirty="0" smtClean="0">
                <a:solidFill>
                  <a:schemeClr val="accent2">
                    <a:lumMod val="75000"/>
                  </a:schemeClr>
                </a:solidFill>
              </a:rPr>
              <a:t>de abelhas e plantas</a:t>
            </a:r>
            <a:endParaRPr lang="pt-BR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3" name="Grupo 82"/>
          <p:cNvGrpSpPr/>
          <p:nvPr/>
        </p:nvGrpSpPr>
        <p:grpSpPr>
          <a:xfrm>
            <a:off x="7074139" y="2546655"/>
            <a:ext cx="1080000" cy="1001284"/>
            <a:chOff x="6304746" y="3092305"/>
            <a:chExt cx="1080000" cy="1001284"/>
          </a:xfrm>
        </p:grpSpPr>
        <p:pic>
          <p:nvPicPr>
            <p:cNvPr id="2" name="Imagem 1"/>
            <p:cNvPicPr>
              <a:picLocks/>
            </p:cNvPicPr>
            <p:nvPr/>
          </p:nvPicPr>
          <p:blipFill rotWithShape="1">
            <a:blip r:embed="rId18"/>
            <a:srcRect l="716" t="14563" r="2265" b="1003"/>
            <a:stretch/>
          </p:blipFill>
          <p:spPr>
            <a:xfrm>
              <a:off x="6304746" y="3092305"/>
              <a:ext cx="1080000" cy="7920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7" name="CaixaDeTexto 56"/>
            <p:cNvSpPr txBox="1"/>
            <p:nvPr/>
          </p:nvSpPr>
          <p:spPr>
            <a:xfrm>
              <a:off x="6522056" y="3816590"/>
              <a:ext cx="5585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i="1" dirty="0">
                  <a:solidFill>
                    <a:schemeClr val="accent3">
                      <a:lumMod val="75000"/>
                    </a:schemeClr>
                  </a:solidFill>
                </a:rPr>
                <a:t>Busca</a:t>
              </a:r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8405316" y="2503494"/>
            <a:ext cx="1080000" cy="1014129"/>
            <a:chOff x="7834378" y="3429088"/>
            <a:chExt cx="1080000" cy="1014129"/>
          </a:xfrm>
        </p:grpSpPr>
        <p:pic>
          <p:nvPicPr>
            <p:cNvPr id="22" name="speciesLink - Mapas"/>
            <p:cNvPicPr>
              <a:picLocks noChangeArrowheads="1"/>
            </p:cNvPicPr>
            <p:nvPr/>
          </p:nvPicPr>
          <p:blipFill>
            <a:blip r:embed="rId19" cstate="print"/>
            <a:srcRect l="978" t="7550" r="27287" b="19430"/>
            <a:stretch>
              <a:fillRect/>
            </a:stretch>
          </p:blipFill>
          <p:spPr bwMode="auto">
            <a:xfrm>
              <a:off x="7834378" y="3429088"/>
              <a:ext cx="1080000" cy="7920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9" name="CaixaDeTexto 58"/>
            <p:cNvSpPr txBox="1"/>
            <p:nvPr/>
          </p:nvSpPr>
          <p:spPr>
            <a:xfrm>
              <a:off x="8057675" y="4166218"/>
              <a:ext cx="6254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i="1" dirty="0">
                  <a:solidFill>
                    <a:schemeClr val="accent3">
                      <a:lumMod val="75000"/>
                    </a:schemeClr>
                  </a:solidFill>
                </a:rPr>
                <a:t>Mapas</a:t>
              </a:r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10114173" y="5153180"/>
            <a:ext cx="1080000" cy="1023732"/>
            <a:chOff x="7737784" y="2075672"/>
            <a:chExt cx="1080000" cy="1023732"/>
          </a:xfrm>
        </p:grpSpPr>
        <p:pic>
          <p:nvPicPr>
            <p:cNvPr id="5" name="speciesLink - Indicadores"/>
            <p:cNvPicPr>
              <a:picLocks noChangeArrowheads="1"/>
            </p:cNvPicPr>
            <p:nvPr/>
          </p:nvPicPr>
          <p:blipFill>
            <a:blip r:embed="rId20" cstate="print"/>
            <a:srcRect l="1312" t="17863" r="7509" b="3468"/>
            <a:stretch>
              <a:fillRect/>
            </a:stretch>
          </p:blipFill>
          <p:spPr bwMode="auto">
            <a:xfrm>
              <a:off x="7737784" y="2075672"/>
              <a:ext cx="1080000" cy="7920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CaixaDeTexto 59"/>
            <p:cNvSpPr txBox="1"/>
            <p:nvPr/>
          </p:nvSpPr>
          <p:spPr>
            <a:xfrm>
              <a:off x="7795794" y="2822405"/>
              <a:ext cx="9272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i="1" dirty="0">
                  <a:solidFill>
                    <a:schemeClr val="accent3">
                      <a:lumMod val="75000"/>
                    </a:schemeClr>
                  </a:solidFill>
                </a:rPr>
                <a:t>Indicadores</a:t>
              </a:r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9780537" y="2546655"/>
            <a:ext cx="1080000" cy="1041439"/>
            <a:chOff x="7812480" y="4443217"/>
            <a:chExt cx="1080000" cy="1041439"/>
          </a:xfrm>
        </p:grpSpPr>
        <p:pic>
          <p:nvPicPr>
            <p:cNvPr id="15" name="Imagem 14"/>
            <p:cNvPicPr>
              <a:picLocks/>
            </p:cNvPicPr>
            <p:nvPr/>
          </p:nvPicPr>
          <p:blipFill rotWithShape="1">
            <a:blip r:embed="rId21"/>
            <a:srcRect l="535" t="14563" r="2013" b="327"/>
            <a:stretch/>
          </p:blipFill>
          <p:spPr>
            <a:xfrm>
              <a:off x="7812480" y="4443217"/>
              <a:ext cx="1080000" cy="79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" name="CaixaDeTexto 60"/>
            <p:cNvSpPr txBox="1"/>
            <p:nvPr/>
          </p:nvSpPr>
          <p:spPr>
            <a:xfrm>
              <a:off x="7997158" y="5207657"/>
              <a:ext cx="710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i="1" dirty="0">
                  <a:solidFill>
                    <a:schemeClr val="accent3">
                      <a:lumMod val="75000"/>
                    </a:schemeClr>
                  </a:solidFill>
                </a:rPr>
                <a:t>Gráficos</a:t>
              </a:r>
            </a:p>
          </p:txBody>
        </p:sp>
      </p:grpSp>
      <p:grpSp>
        <p:nvGrpSpPr>
          <p:cNvPr id="88" name="Grupo 87"/>
          <p:cNvGrpSpPr/>
          <p:nvPr/>
        </p:nvGrpSpPr>
        <p:grpSpPr>
          <a:xfrm>
            <a:off x="7014432" y="963763"/>
            <a:ext cx="1203977" cy="1206574"/>
            <a:chOff x="6134729" y="1730322"/>
            <a:chExt cx="1203977" cy="1206574"/>
          </a:xfrm>
        </p:grpSpPr>
        <p:pic>
          <p:nvPicPr>
            <p:cNvPr id="1027" name="speciesLink - Datacleaning"/>
            <p:cNvPicPr>
              <a:picLocks noChangeArrowheads="1"/>
            </p:cNvPicPr>
            <p:nvPr/>
          </p:nvPicPr>
          <p:blipFill>
            <a:blip r:embed="rId22" cstate="print"/>
            <a:srcRect l="847" t="18341" r="13705" b="7787"/>
            <a:stretch>
              <a:fillRect/>
            </a:stretch>
          </p:blipFill>
          <p:spPr bwMode="auto">
            <a:xfrm>
              <a:off x="6134729" y="1730322"/>
              <a:ext cx="1080000" cy="7920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8" name="Grupo 77"/>
            <p:cNvGrpSpPr/>
            <p:nvPr/>
          </p:nvGrpSpPr>
          <p:grpSpPr>
            <a:xfrm>
              <a:off x="6196813" y="1907177"/>
              <a:ext cx="1141893" cy="1029719"/>
              <a:chOff x="5046345" y="3965053"/>
              <a:chExt cx="1141893" cy="1029719"/>
            </a:xfrm>
          </p:grpSpPr>
          <p:pic>
            <p:nvPicPr>
              <p:cNvPr id="70" name="Imagem 69"/>
              <p:cNvPicPr>
                <a:picLocks/>
              </p:cNvPicPr>
              <p:nvPr/>
            </p:nvPicPr>
            <p:blipFill rotWithShape="1">
              <a:blip r:embed="rId23"/>
              <a:srcRect l="803" t="14792" r="20484" b="1399"/>
              <a:stretch/>
            </p:blipFill>
            <p:spPr>
              <a:xfrm>
                <a:off x="5324262" y="3965053"/>
                <a:ext cx="863976" cy="792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2" name="CaixaDeTexto 61"/>
              <p:cNvSpPr txBox="1"/>
              <p:nvPr/>
            </p:nvSpPr>
            <p:spPr>
              <a:xfrm>
                <a:off x="5046345" y="4717773"/>
                <a:ext cx="10404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i="1" dirty="0" err="1">
                    <a:solidFill>
                      <a:schemeClr val="accent3">
                        <a:lumMod val="75000"/>
                      </a:schemeClr>
                    </a:solidFill>
                  </a:rPr>
                  <a:t>Datacleaning</a:t>
                </a:r>
                <a:endParaRPr lang="pt-BR" sz="1200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86" name="Grupo 85"/>
          <p:cNvGrpSpPr/>
          <p:nvPr/>
        </p:nvGrpSpPr>
        <p:grpSpPr>
          <a:xfrm>
            <a:off x="8700537" y="955145"/>
            <a:ext cx="1407730" cy="1333823"/>
            <a:chOff x="6116598" y="5301208"/>
            <a:chExt cx="1407730" cy="1333823"/>
          </a:xfrm>
        </p:grpSpPr>
        <p:grpSp>
          <p:nvGrpSpPr>
            <p:cNvPr id="58" name="Grupo 57"/>
            <p:cNvGrpSpPr/>
            <p:nvPr/>
          </p:nvGrpSpPr>
          <p:grpSpPr>
            <a:xfrm>
              <a:off x="6116598" y="5301208"/>
              <a:ext cx="1407730" cy="1084259"/>
              <a:chOff x="6116598" y="5301208"/>
              <a:chExt cx="1407730" cy="108425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4" name="Imagem 23"/>
              <p:cNvPicPr>
                <a:picLocks/>
              </p:cNvPicPr>
              <p:nvPr/>
            </p:nvPicPr>
            <p:blipFill rotWithShape="1">
              <a:blip r:embed="rId24"/>
              <a:srcRect l="535" t="14563" r="803" b="1160"/>
              <a:stretch/>
            </p:blipFill>
            <p:spPr>
              <a:xfrm>
                <a:off x="6444328" y="5593467"/>
                <a:ext cx="1080000" cy="792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5" name="Imagem 54"/>
              <p:cNvPicPr>
                <a:picLocks/>
              </p:cNvPicPr>
              <p:nvPr/>
            </p:nvPicPr>
            <p:blipFill rotWithShape="1">
              <a:blip r:embed="rId25"/>
              <a:srcRect l="803" t="15030" r="803" b="1280"/>
              <a:stretch/>
            </p:blipFill>
            <p:spPr>
              <a:xfrm>
                <a:off x="6116598" y="5301208"/>
                <a:ext cx="1080000" cy="792000"/>
              </a:xfrm>
              <a:prstGeom prst="rect">
                <a:avLst/>
              </a:prstGeom>
            </p:spPr>
          </p:pic>
        </p:grpSp>
        <p:sp>
          <p:nvSpPr>
            <p:cNvPr id="63" name="CaixaDeTexto 62"/>
            <p:cNvSpPr txBox="1"/>
            <p:nvPr/>
          </p:nvSpPr>
          <p:spPr>
            <a:xfrm>
              <a:off x="6416838" y="6358032"/>
              <a:ext cx="73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i="1" dirty="0">
                  <a:solidFill>
                    <a:schemeClr val="accent3">
                      <a:lumMod val="75000"/>
                    </a:schemeClr>
                  </a:solidFill>
                </a:rPr>
                <a:t>Imagens</a:t>
              </a:r>
            </a:p>
          </p:txBody>
        </p:sp>
      </p:grpSp>
      <p:sp>
        <p:nvSpPr>
          <p:cNvPr id="36" name="Fluxograma: Disco magnético 35"/>
          <p:cNvSpPr/>
          <p:nvPr/>
        </p:nvSpPr>
        <p:spPr>
          <a:xfrm>
            <a:off x="4278864" y="4758910"/>
            <a:ext cx="612668" cy="262072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Fluxograma: Disco magnético 92"/>
          <p:cNvSpPr/>
          <p:nvPr/>
        </p:nvSpPr>
        <p:spPr>
          <a:xfrm>
            <a:off x="5559613" y="4757861"/>
            <a:ext cx="612668" cy="262072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Fluxograma: Disco magnético 93"/>
          <p:cNvSpPr/>
          <p:nvPr/>
        </p:nvSpPr>
        <p:spPr>
          <a:xfrm>
            <a:off x="4919059" y="4757861"/>
            <a:ext cx="612668" cy="262072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Fluxograma: Disco magnético 94"/>
          <p:cNvSpPr/>
          <p:nvPr/>
        </p:nvSpPr>
        <p:spPr>
          <a:xfrm>
            <a:off x="4431264" y="4911310"/>
            <a:ext cx="612668" cy="262072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Fluxograma: Disco magnético 95"/>
          <p:cNvSpPr/>
          <p:nvPr/>
        </p:nvSpPr>
        <p:spPr>
          <a:xfrm>
            <a:off x="5071459" y="4910261"/>
            <a:ext cx="612668" cy="262072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Fluxograma: Disco magnético 96"/>
          <p:cNvSpPr/>
          <p:nvPr/>
        </p:nvSpPr>
        <p:spPr>
          <a:xfrm>
            <a:off x="5712013" y="4910261"/>
            <a:ext cx="612668" cy="262072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Fluxograma: Disco magnético 97"/>
          <p:cNvSpPr/>
          <p:nvPr/>
        </p:nvSpPr>
        <p:spPr>
          <a:xfrm>
            <a:off x="4583664" y="5063710"/>
            <a:ext cx="612668" cy="262072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Fluxograma: Disco magnético 98"/>
          <p:cNvSpPr/>
          <p:nvPr/>
        </p:nvSpPr>
        <p:spPr>
          <a:xfrm>
            <a:off x="5223859" y="5062661"/>
            <a:ext cx="612668" cy="262072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0" name="Fluxograma: Disco magnético 99"/>
          <p:cNvSpPr/>
          <p:nvPr/>
        </p:nvSpPr>
        <p:spPr>
          <a:xfrm>
            <a:off x="5864413" y="5062661"/>
            <a:ext cx="612668" cy="262072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4382069" y="5582684"/>
            <a:ext cx="217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Provedores de Dados</a:t>
            </a:r>
            <a:endParaRPr lang="pt-BR" dirty="0"/>
          </a:p>
        </p:txBody>
      </p:sp>
      <p:pic>
        <p:nvPicPr>
          <p:cNvPr id="91" name="Imagem 9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66336" y="2331450"/>
            <a:ext cx="1017095" cy="890442"/>
          </a:xfrm>
          <a:prstGeom prst="rect">
            <a:avLst/>
          </a:prstGeom>
        </p:spPr>
      </p:pic>
      <p:sp>
        <p:nvSpPr>
          <p:cNvPr id="92" name="CaixaDeTexto 91"/>
          <p:cNvSpPr txBox="1"/>
          <p:nvPr/>
        </p:nvSpPr>
        <p:spPr>
          <a:xfrm>
            <a:off x="1591303" y="3284861"/>
            <a:ext cx="1572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 smtClean="0">
                <a:solidFill>
                  <a:schemeClr val="accent2">
                    <a:lumMod val="75000"/>
                  </a:schemeClr>
                </a:solidFill>
              </a:rPr>
              <a:t>INCT-Herbário Virtual</a:t>
            </a:r>
            <a:endParaRPr lang="pt-BR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7850000" y="569529"/>
            <a:ext cx="136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Ferramentas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2513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3" grpId="0"/>
      <p:bldP spid="44" grpId="0"/>
      <p:bldP spid="45" grpId="0"/>
      <p:bldP spid="46" grpId="0"/>
      <p:bldP spid="47" grpId="0"/>
      <p:bldP spid="49" grpId="0"/>
      <p:bldP spid="51" grpId="0"/>
      <p:bldP spid="52" grpId="0"/>
      <p:bldP spid="53" grpId="0"/>
      <p:bldP spid="54" grpId="0"/>
      <p:bldP spid="56" grpId="0"/>
      <p:bldP spid="92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lobal Development Icon 3119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05" y="260170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ogeo.inct.florabrasil.net/proj/87082/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37" y="4564201"/>
            <a:ext cx="2581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9627412" y="4568759"/>
            <a:ext cx="260035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Lacunas  - </a:t>
            </a:r>
            <a:r>
              <a:rPr lang="pt-BR" dirty="0" err="1" smtClean="0"/>
              <a:t>Annonaceae</a:t>
            </a:r>
            <a:r>
              <a:rPr lang="pt-BR" dirty="0" smtClean="0"/>
              <a:t> Estado de São Paulo</a:t>
            </a:r>
          </a:p>
          <a:p>
            <a:pPr lvl="1"/>
            <a:r>
              <a:rPr lang="pt-BR" i="1" dirty="0" err="1"/>
              <a:t>Annona</a:t>
            </a:r>
            <a:r>
              <a:rPr lang="pt-BR" dirty="0"/>
              <a:t> </a:t>
            </a:r>
            <a:r>
              <a:rPr lang="pt-BR" i="1" dirty="0" err="1" smtClean="0"/>
              <a:t>glaucophylla</a:t>
            </a:r>
            <a:endParaRPr lang="pt-BR" dirty="0"/>
          </a:p>
          <a:p>
            <a:pPr lvl="1"/>
            <a:r>
              <a:rPr lang="pt-BR" i="1" dirty="0" err="1"/>
              <a:t>Annona</a:t>
            </a:r>
            <a:r>
              <a:rPr lang="pt-BR" dirty="0"/>
              <a:t> </a:t>
            </a:r>
            <a:r>
              <a:rPr lang="pt-BR" i="1" dirty="0" err="1"/>
              <a:t>malmeana</a:t>
            </a:r>
            <a:r>
              <a:rPr lang="pt-BR" dirty="0"/>
              <a:t> </a:t>
            </a:r>
          </a:p>
          <a:p>
            <a:pPr lvl="1"/>
            <a:r>
              <a:rPr lang="pt-BR" i="1" dirty="0" err="1"/>
              <a:t>Annona</a:t>
            </a:r>
            <a:r>
              <a:rPr lang="pt-BR" dirty="0"/>
              <a:t> </a:t>
            </a:r>
            <a:r>
              <a:rPr lang="pt-BR" i="1" dirty="0" err="1"/>
              <a:t>monticola</a:t>
            </a:r>
            <a:r>
              <a:rPr lang="pt-BR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137" y="983737"/>
            <a:ext cx="4703958" cy="3240000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7275433" y="150088"/>
            <a:ext cx="35316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 smtClean="0"/>
              <a:t>Rede integrada de dados</a:t>
            </a:r>
            <a:endParaRPr lang="pt-BR" sz="2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35008" y="150088"/>
            <a:ext cx="24747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 smtClean="0"/>
              <a:t>Dados de coletas</a:t>
            </a:r>
            <a:endParaRPr lang="pt-BR" sz="2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463291" y="2109259"/>
            <a:ext cx="23662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 smtClean="0">
                <a:latin typeface="Lucida Handwriting" panose="03010101010101010101" pitchFamily="66" charset="0"/>
              </a:rPr>
              <a:t>e </a:t>
            </a:r>
            <a:r>
              <a:rPr lang="pt-BR" sz="2600" dirty="0" smtClean="0"/>
              <a:t>infraestrutura</a:t>
            </a:r>
            <a:endParaRPr lang="pt-BR" sz="2600" dirty="0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09" y="859847"/>
            <a:ext cx="4220164" cy="1495634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5" y="2756811"/>
            <a:ext cx="4012483" cy="1323945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85" y="4367095"/>
            <a:ext cx="4181488" cy="947321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09" y="5673783"/>
            <a:ext cx="2781688" cy="82879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3779" y="5715746"/>
            <a:ext cx="843246" cy="7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6" y="6218293"/>
            <a:ext cx="1595003" cy="639707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38200" y="149764"/>
            <a:ext cx="10515600" cy="424081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hlinkClick r:id="rId3"/>
              </a:rPr>
              <a:t>www.splink.org.br/dashboard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554517" y="4426045"/>
            <a:ext cx="3187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Uso médio dos dados em 2019: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1,9 milhão de registros/dia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11 mil imagens/dia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157788" y="4412160"/>
            <a:ext cx="31901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529 conjuntos de dados </a:t>
            </a:r>
            <a:br>
              <a:rPr lang="pt-BR" dirty="0" smtClean="0"/>
            </a:br>
            <a:r>
              <a:rPr lang="pt-BR" dirty="0" smtClean="0"/>
              <a:t>      (161 instituições) </a:t>
            </a:r>
          </a:p>
          <a:p>
            <a:endParaRPr lang="pt-BR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14,9 milhões de </a:t>
            </a:r>
            <a:r>
              <a:rPr lang="pt-BR" dirty="0" smtClean="0"/>
              <a:t>registros -95% associados a espécimes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  4,5 milhões de imagens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 200 mil espécies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554517" y="5482288"/>
            <a:ext cx="2297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Publicações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Citações GBIF:   302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GoogleScholar: 404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28" y="125482"/>
            <a:ext cx="3743847" cy="371526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756" y="704060"/>
            <a:ext cx="7058960" cy="3564000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75091"/>
              </p:ext>
            </p:extLst>
          </p:nvPr>
        </p:nvGraphicFramePr>
        <p:xfrm>
          <a:off x="108712" y="4162146"/>
          <a:ext cx="4572000" cy="23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002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494895" y="768132"/>
            <a:ext cx="5323882" cy="686435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/>
              <a:t>Google </a:t>
            </a:r>
            <a:r>
              <a:rPr lang="pt-BR" sz="2400" i="1" dirty="0" err="1" smtClean="0"/>
              <a:t>Analytics</a:t>
            </a:r>
            <a:r>
              <a:rPr lang="pt-BR" sz="2400" dirty="0"/>
              <a:t>:</a:t>
            </a:r>
            <a:r>
              <a:rPr lang="pt-BR" sz="2400" dirty="0" smtClean="0"/>
              <a:t> Acesso via interface de busca (sessões) 2019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5526" y="4100421"/>
            <a:ext cx="218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Brasil: 95% do acesso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3774" b="6993"/>
          <a:stretch/>
        </p:blipFill>
        <p:spPr>
          <a:xfrm>
            <a:off x="686831" y="828555"/>
            <a:ext cx="4913745" cy="315573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28481"/>
          <a:stretch/>
        </p:blipFill>
        <p:spPr>
          <a:xfrm>
            <a:off x="2959893" y="3878610"/>
            <a:ext cx="2509739" cy="29793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894" y="1676378"/>
            <a:ext cx="5323882" cy="4615833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039315" y="23101"/>
            <a:ext cx="6235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A importância das e-infraestruturas locais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0" y="-54384"/>
            <a:ext cx="2201461" cy="88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Informações sobre São Paulo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52" y="1145447"/>
            <a:ext cx="7897327" cy="55062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372" y="3898556"/>
            <a:ext cx="3744000" cy="221989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922" y="1145447"/>
            <a:ext cx="3400900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4411" y="181322"/>
            <a:ext cx="4064000" cy="1232910"/>
          </a:xfrm>
        </p:spPr>
        <p:txBody>
          <a:bodyPr/>
          <a:lstStyle/>
          <a:p>
            <a:r>
              <a:rPr lang="pt-BR" dirty="0" smtClean="0"/>
              <a:t>Obrigada!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14400" y="2405405"/>
            <a:ext cx="73386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Dora Ann Lange Canhos (</a:t>
            </a:r>
            <a:r>
              <a:rPr lang="pt-BR" sz="3200" dirty="0" smtClean="0">
                <a:hlinkClick r:id="rId2"/>
              </a:rPr>
              <a:t>dora@cria.org.br</a:t>
            </a:r>
            <a:r>
              <a:rPr lang="pt-BR" sz="3200" dirty="0" smtClean="0"/>
              <a:t>)</a:t>
            </a:r>
          </a:p>
          <a:p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914400" y="3249827"/>
            <a:ext cx="55367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Links úteis:</a:t>
            </a:r>
          </a:p>
          <a:p>
            <a:r>
              <a:rPr lang="pt-BR" sz="2800" dirty="0" smtClean="0"/>
              <a:t>CRIA: </a:t>
            </a:r>
            <a:r>
              <a:rPr lang="pt-BR" sz="2800" dirty="0" smtClean="0">
                <a:hlinkClick r:id="rId3"/>
              </a:rPr>
              <a:t>cria.org.br</a:t>
            </a:r>
            <a:endParaRPr lang="pt-BR" sz="2800" dirty="0" smtClean="0"/>
          </a:p>
          <a:p>
            <a:r>
              <a:rPr lang="pt-BR" sz="2800" dirty="0" smtClean="0"/>
              <a:t>speciesLink: </a:t>
            </a:r>
            <a:r>
              <a:rPr lang="pt-BR" sz="2800" dirty="0" smtClean="0">
                <a:hlinkClick r:id="rId4"/>
              </a:rPr>
              <a:t>splink.org.br</a:t>
            </a:r>
            <a:endParaRPr lang="pt-BR" sz="2800" dirty="0" smtClean="0"/>
          </a:p>
          <a:p>
            <a:r>
              <a:rPr lang="pt-BR" sz="2800" dirty="0" err="1" smtClean="0"/>
              <a:t>Dashboard</a:t>
            </a:r>
            <a:r>
              <a:rPr lang="pt-BR" sz="2800" dirty="0" smtClean="0"/>
              <a:t>: </a:t>
            </a:r>
            <a:r>
              <a:rPr lang="pt-BR" sz="2800" dirty="0" smtClean="0">
                <a:hlinkClick r:id="rId5"/>
              </a:rPr>
              <a:t>splink.org.br/</a:t>
            </a:r>
            <a:r>
              <a:rPr lang="pt-BR" sz="2800" dirty="0" err="1" smtClean="0">
                <a:hlinkClick r:id="rId5"/>
              </a:rPr>
              <a:t>dashboard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560" y="181322"/>
            <a:ext cx="1639615" cy="2286000"/>
          </a:xfrm>
          <a:prstGeom prst="rect">
            <a:avLst/>
          </a:prstGeom>
        </p:spPr>
      </p:pic>
      <p:pic>
        <p:nvPicPr>
          <p:cNvPr id="10" name="Picture 2" descr="http://reflora.cria.org.br/inct/imago/image/imagecode/FCM00602_v02/size/huge/format/jpeg/foo/3496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/>
          <a:stretch/>
        </p:blipFill>
        <p:spPr bwMode="auto">
          <a:xfrm>
            <a:off x="9223626" y="181322"/>
            <a:ext cx="2592000" cy="19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reflora-cdc.cria.org.br/inct/imago/image/imagecode/FCM00020_v09/size/large/format/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1" r="23005" b="39616"/>
          <a:stretch/>
        </p:blipFill>
        <p:spPr bwMode="auto">
          <a:xfrm>
            <a:off x="9223625" y="2337053"/>
            <a:ext cx="260657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306</Words>
  <Application>Microsoft Office PowerPoint</Application>
  <PresentationFormat>Widescreen</PresentationFormat>
  <Paragraphs>79</Paragraphs>
  <Slides>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Handwriting</vt:lpstr>
      <vt:lpstr>Tema do Office</vt:lpstr>
      <vt:lpstr>Centro de Referência em Informação Ambiental</vt:lpstr>
      <vt:lpstr>Rede speciesLink</vt:lpstr>
      <vt:lpstr>Coleções Biológicas – Bibliotecas da Vida</vt:lpstr>
      <vt:lpstr>Apresentação do PowerPoint</vt:lpstr>
      <vt:lpstr>Apresentação do PowerPoint</vt:lpstr>
      <vt:lpstr>www.splink.org.br/dashboard</vt:lpstr>
      <vt:lpstr>Google Analytics: Acesso via interface de busca (sessões) 2019</vt:lpstr>
      <vt:lpstr>Informações sobre São Paulo</vt:lpstr>
      <vt:lpstr>Obrigada!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 speciesLink</dc:title>
  <dc:creator>dora</dc:creator>
  <cp:lastModifiedBy>dora</cp:lastModifiedBy>
  <cp:revision>126</cp:revision>
  <dcterms:created xsi:type="dcterms:W3CDTF">2020-01-29T13:20:06Z</dcterms:created>
  <dcterms:modified xsi:type="dcterms:W3CDTF">2020-10-06T14:52:05Z</dcterms:modified>
</cp:coreProperties>
</file>