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62" r:id="rId4"/>
    <p:sldId id="275" r:id="rId5"/>
    <p:sldId id="271" r:id="rId6"/>
    <p:sldId id="272" r:id="rId7"/>
    <p:sldId id="273" r:id="rId8"/>
    <p:sldId id="260" r:id="rId9"/>
    <p:sldId id="297" r:id="rId10"/>
    <p:sldId id="299" r:id="rId11"/>
    <p:sldId id="283" r:id="rId12"/>
    <p:sldId id="284" r:id="rId13"/>
    <p:sldId id="285" r:id="rId14"/>
    <p:sldId id="288" r:id="rId15"/>
    <p:sldId id="286" r:id="rId16"/>
    <p:sldId id="287" r:id="rId17"/>
    <p:sldId id="281" r:id="rId18"/>
    <p:sldId id="290" r:id="rId19"/>
    <p:sldId id="291" r:id="rId20"/>
    <p:sldId id="302" r:id="rId21"/>
    <p:sldId id="278" r:id="rId22"/>
    <p:sldId id="279" r:id="rId23"/>
    <p:sldId id="280" r:id="rId24"/>
    <p:sldId id="301" r:id="rId25"/>
    <p:sldId id="300" r:id="rId26"/>
    <p:sldId id="298" r:id="rId27"/>
    <p:sldId id="295" r:id="rId28"/>
    <p:sldId id="296" r:id="rId29"/>
    <p:sldId id="303" r:id="rId30"/>
    <p:sldId id="293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2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1478B-1268-41E1-9E04-C3A2DA0C0E5C}" type="doc">
      <dgm:prSet loTypeId="urn:microsoft.com/office/officeart/2005/8/layout/hierarchy4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A8E7C4C-21DF-4F47-BAE6-AEF47BF422B9}">
      <dgm:prSet custT="1"/>
      <dgm:spPr/>
      <dgm:t>
        <a:bodyPr/>
        <a:lstStyle/>
        <a:p>
          <a:pPr rtl="0"/>
          <a:r>
            <a:rPr lang="pt-BR" sz="1200" b="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rPr>
            <a:t>infraestrutura básica para o conhecimento científico e formulação de políticas e estratégias</a:t>
          </a:r>
        </a:p>
      </dgm:t>
    </dgm:pt>
    <dgm:pt modelId="{7BEBD69F-D29F-4AF5-8A9D-C3E61E1B5245}" type="sibTrans" cxnId="{E2CE7380-FBF8-49AB-858C-F3436A83442F}">
      <dgm:prSet/>
      <dgm:spPr/>
      <dgm:t>
        <a:bodyPr/>
        <a:lstStyle/>
        <a:p>
          <a:endParaRPr lang="pt-BR" sz="1200" b="0">
            <a:solidFill>
              <a:schemeClr val="accent1">
                <a:lumMod val="75000"/>
              </a:schemeClr>
            </a:solidFill>
            <a:latin typeface="Arial Rounded MT Bold" pitchFamily="34" charset="0"/>
          </a:endParaRPr>
        </a:p>
      </dgm:t>
    </dgm:pt>
    <dgm:pt modelId="{C4DD628E-A5BE-4758-97EA-96673E6CB841}" type="parTrans" cxnId="{E2CE7380-FBF8-49AB-858C-F3436A83442F}">
      <dgm:prSet/>
      <dgm:spPr/>
      <dgm:t>
        <a:bodyPr/>
        <a:lstStyle/>
        <a:p>
          <a:endParaRPr lang="pt-BR" sz="1200" b="0">
            <a:solidFill>
              <a:schemeClr val="accent1">
                <a:lumMod val="75000"/>
              </a:schemeClr>
            </a:solidFill>
            <a:latin typeface="Arial Rounded MT Bold" pitchFamily="34" charset="0"/>
          </a:endParaRPr>
        </a:p>
      </dgm:t>
    </dgm:pt>
    <dgm:pt modelId="{52A38BD4-B053-4005-8963-935CCF1968F4}" type="pres">
      <dgm:prSet presAssocID="{83A1478B-1268-41E1-9E04-C3A2DA0C0E5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26D6F76B-0EC7-4939-94CD-D8E6F1AE9EAF}" type="pres">
      <dgm:prSet presAssocID="{0A8E7C4C-21DF-4F47-BAE6-AEF47BF422B9}" presName="vertOne" presStyleCnt="0"/>
      <dgm:spPr/>
    </dgm:pt>
    <dgm:pt modelId="{52CF1E13-D56C-41DB-B2D2-CB060E31AF1D}" type="pres">
      <dgm:prSet presAssocID="{0A8E7C4C-21DF-4F47-BAE6-AEF47BF422B9}" presName="txOne" presStyleLbl="node0" presStyleIdx="0" presStyleCnt="1" custLinFactNeighborX="37391" custLinFactNeighborY="-5029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F10868C-C2DE-41D0-B0F5-466132E81B03}" type="pres">
      <dgm:prSet presAssocID="{0A8E7C4C-21DF-4F47-BAE6-AEF47BF422B9}" presName="horzOne" presStyleCnt="0"/>
      <dgm:spPr/>
    </dgm:pt>
  </dgm:ptLst>
  <dgm:cxnLst>
    <dgm:cxn modelId="{DAD4D1CA-2930-41EC-B4D1-38CFBCF47A7C}" type="presOf" srcId="{0A8E7C4C-21DF-4F47-BAE6-AEF47BF422B9}" destId="{52CF1E13-D56C-41DB-B2D2-CB060E31AF1D}" srcOrd="0" destOrd="0" presId="urn:microsoft.com/office/officeart/2005/8/layout/hierarchy4"/>
    <dgm:cxn modelId="{E2CE7380-FBF8-49AB-858C-F3436A83442F}" srcId="{83A1478B-1268-41E1-9E04-C3A2DA0C0E5C}" destId="{0A8E7C4C-21DF-4F47-BAE6-AEF47BF422B9}" srcOrd="0" destOrd="0" parTransId="{C4DD628E-A5BE-4758-97EA-96673E6CB841}" sibTransId="{7BEBD69F-D29F-4AF5-8A9D-C3E61E1B5245}"/>
    <dgm:cxn modelId="{46BE0203-32D8-4031-B9FE-5F2758540E62}" type="presOf" srcId="{83A1478B-1268-41E1-9E04-C3A2DA0C0E5C}" destId="{52A38BD4-B053-4005-8963-935CCF1968F4}" srcOrd="0" destOrd="0" presId="urn:microsoft.com/office/officeart/2005/8/layout/hierarchy4"/>
    <dgm:cxn modelId="{60B11358-49EC-422D-9CF5-F9F50DCFDBD0}" type="presParOf" srcId="{52A38BD4-B053-4005-8963-935CCF1968F4}" destId="{26D6F76B-0EC7-4939-94CD-D8E6F1AE9EAF}" srcOrd="0" destOrd="0" presId="urn:microsoft.com/office/officeart/2005/8/layout/hierarchy4"/>
    <dgm:cxn modelId="{8E9E5F7E-5DAF-41D5-9887-3A7FC0CE8E79}" type="presParOf" srcId="{26D6F76B-0EC7-4939-94CD-D8E6F1AE9EAF}" destId="{52CF1E13-D56C-41DB-B2D2-CB060E31AF1D}" srcOrd="0" destOrd="0" presId="urn:microsoft.com/office/officeart/2005/8/layout/hierarchy4"/>
    <dgm:cxn modelId="{EB5B0892-7B6F-4735-AA1D-33497723C80A}" type="presParOf" srcId="{26D6F76B-0EC7-4939-94CD-D8E6F1AE9EAF}" destId="{6F10868C-C2DE-41D0-B0F5-466132E81B0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9DA392-4807-4007-9583-03C03DB18633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CE3E0F9D-E942-4C13-A17F-5817F11B7736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species</a:t>
          </a:r>
          <a:endParaRPr lang="pt-BR" dirty="0"/>
        </a:p>
      </dgm:t>
    </dgm:pt>
    <dgm:pt modelId="{E261AA69-83C5-4EF8-B12A-449A607C945B}" type="parTrans" cxnId="{29DEF71C-72CB-475C-9AEE-FA34DD047549}">
      <dgm:prSet/>
      <dgm:spPr/>
      <dgm:t>
        <a:bodyPr/>
        <a:lstStyle/>
        <a:p>
          <a:endParaRPr lang="pt-BR"/>
        </a:p>
      </dgm:t>
    </dgm:pt>
    <dgm:pt modelId="{A60D8F87-135D-41D7-8C03-F533472E4C22}" type="sibTrans" cxnId="{29DEF71C-72CB-475C-9AEE-FA34DD047549}">
      <dgm:prSet/>
      <dgm:spPr/>
      <dgm:t>
        <a:bodyPr/>
        <a:lstStyle/>
        <a:p>
          <a:endParaRPr lang="pt-BR"/>
        </a:p>
      </dgm:t>
    </dgm:pt>
    <dgm:pt modelId="{6340780C-50CE-4264-AA27-EC8A7CACF173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Geo</a:t>
          </a:r>
          <a:r>
            <a:rPr lang="pt-BR" dirty="0" smtClean="0"/>
            <a:t> </a:t>
          </a:r>
          <a:r>
            <a:rPr lang="pt-BR" dirty="0" err="1" smtClean="0"/>
            <a:t>points</a:t>
          </a:r>
          <a:endParaRPr lang="pt-BR" dirty="0"/>
        </a:p>
      </dgm:t>
    </dgm:pt>
    <dgm:pt modelId="{5B35B2F6-6F84-4BDF-954A-8415CB454735}" type="parTrans" cxnId="{871DD13D-07DC-4555-9E8B-074D6173F746}">
      <dgm:prSet/>
      <dgm:spPr/>
      <dgm:t>
        <a:bodyPr/>
        <a:lstStyle/>
        <a:p>
          <a:endParaRPr lang="pt-BR"/>
        </a:p>
      </dgm:t>
    </dgm:pt>
    <dgm:pt modelId="{396C078D-54A7-45B9-AC76-0E9F1832A53A}" type="sibTrans" cxnId="{871DD13D-07DC-4555-9E8B-074D6173F746}">
      <dgm:prSet/>
      <dgm:spPr/>
      <dgm:t>
        <a:bodyPr/>
        <a:lstStyle/>
        <a:p>
          <a:endParaRPr lang="pt-BR"/>
        </a:p>
      </dgm:t>
    </dgm:pt>
    <dgm:pt modelId="{90AC1687-1292-4529-B795-9B09DE33BE2C}">
      <dgm:prSet phldrT="[Texto]"/>
      <dgm:spPr/>
      <dgm:t>
        <a:bodyPr/>
        <a:lstStyle/>
        <a:p>
          <a:r>
            <a:rPr lang="pt-BR" dirty="0" err="1" smtClean="0"/>
            <a:t>Environmental</a:t>
          </a:r>
          <a:r>
            <a:rPr lang="pt-BR" dirty="0" smtClean="0"/>
            <a:t> data</a:t>
          </a:r>
        </a:p>
        <a:p>
          <a:endParaRPr lang="pt-BR" dirty="0"/>
        </a:p>
      </dgm:t>
    </dgm:pt>
    <dgm:pt modelId="{60F79016-4DC5-45DB-9403-0AD3976D8B1F}" type="parTrans" cxnId="{52DA31DE-0BD6-48A1-A5E0-6F6014B3CD78}">
      <dgm:prSet/>
      <dgm:spPr/>
      <dgm:t>
        <a:bodyPr/>
        <a:lstStyle/>
        <a:p>
          <a:endParaRPr lang="pt-BR"/>
        </a:p>
      </dgm:t>
    </dgm:pt>
    <dgm:pt modelId="{D6E410D2-1BEF-493B-8526-ECD6F29B9123}" type="sibTrans" cxnId="{52DA31DE-0BD6-48A1-A5E0-6F6014B3CD78}">
      <dgm:prSet/>
      <dgm:spPr/>
      <dgm:t>
        <a:bodyPr/>
        <a:lstStyle/>
        <a:p>
          <a:endParaRPr lang="pt-BR"/>
        </a:p>
      </dgm:t>
    </dgm:pt>
    <dgm:pt modelId="{BC88768A-D7D6-4FB8-AB54-821DFEE6F65A}" type="pres">
      <dgm:prSet presAssocID="{F79DA392-4807-4007-9583-03C03DB18633}" presName="Name0" presStyleCnt="0">
        <dgm:presLayoutVars>
          <dgm:dir/>
          <dgm:resizeHandles val="exact"/>
        </dgm:presLayoutVars>
      </dgm:prSet>
      <dgm:spPr/>
    </dgm:pt>
    <dgm:pt modelId="{E754B641-133B-4E1D-8B7C-AEDE5E3147E4}" type="pres">
      <dgm:prSet presAssocID="{CE3E0F9D-E942-4C13-A17F-5817F11B7736}" presName="composite" presStyleCnt="0"/>
      <dgm:spPr/>
    </dgm:pt>
    <dgm:pt modelId="{450A070B-A797-4D50-A975-DA9E68351ADF}" type="pres">
      <dgm:prSet presAssocID="{CE3E0F9D-E942-4C13-A17F-5817F11B7736}" presName="bgChev" presStyleLbl="node1" presStyleIdx="0" presStyleCnt="3" custLinFactNeighborX="24286"/>
      <dgm:spPr>
        <a:solidFill>
          <a:schemeClr val="bg2">
            <a:lumMod val="75000"/>
          </a:schemeClr>
        </a:solidFill>
      </dgm:spPr>
    </dgm:pt>
    <dgm:pt modelId="{F28381D2-80EE-48E1-9225-42E70DF51D44}" type="pres">
      <dgm:prSet presAssocID="{CE3E0F9D-E942-4C13-A17F-5817F11B7736}" presName="txNode" presStyleLbl="fgAcc1" presStyleIdx="0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7D0939-B6D0-4296-99FD-87339A2EC785}" type="pres">
      <dgm:prSet presAssocID="{A60D8F87-135D-41D7-8C03-F533472E4C22}" presName="compositeSpace" presStyleCnt="0"/>
      <dgm:spPr/>
    </dgm:pt>
    <dgm:pt modelId="{44544E59-9B4F-4FF4-A1AA-79488A335DA3}" type="pres">
      <dgm:prSet presAssocID="{6340780C-50CE-4264-AA27-EC8A7CACF173}" presName="composite" presStyleCnt="0"/>
      <dgm:spPr/>
    </dgm:pt>
    <dgm:pt modelId="{A4BF6E92-425A-4048-A1BA-5966976C75DF}" type="pres">
      <dgm:prSet presAssocID="{6340780C-50CE-4264-AA27-EC8A7CACF173}" presName="bgChev" presStyleLbl="node1" presStyleIdx="1" presStyleCnt="3" custLinFactNeighborX="24286"/>
      <dgm:spPr>
        <a:solidFill>
          <a:schemeClr val="accent6">
            <a:lumMod val="60000"/>
            <a:lumOff val="40000"/>
          </a:schemeClr>
        </a:solidFill>
      </dgm:spPr>
    </dgm:pt>
    <dgm:pt modelId="{02AD11C8-75C2-46A0-97F4-C180EC0EF8A0}" type="pres">
      <dgm:prSet presAssocID="{6340780C-50CE-4264-AA27-EC8A7CACF173}" presName="txNode" presStyleLbl="fgAcc1" presStyleIdx="1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D3A123-E17A-448B-9ABE-F6363EFAB6E9}" type="pres">
      <dgm:prSet presAssocID="{396C078D-54A7-45B9-AC76-0E9F1832A53A}" presName="compositeSpace" presStyleCnt="0"/>
      <dgm:spPr/>
    </dgm:pt>
    <dgm:pt modelId="{FB02F7C3-D32F-4868-B448-481A16FA7F6B}" type="pres">
      <dgm:prSet presAssocID="{90AC1687-1292-4529-B795-9B09DE33BE2C}" presName="composite" presStyleCnt="0"/>
      <dgm:spPr/>
    </dgm:pt>
    <dgm:pt modelId="{125A0660-3ADC-4AC2-89FD-9F584133920C}" type="pres">
      <dgm:prSet presAssocID="{90AC1687-1292-4529-B795-9B09DE33BE2C}" presName="bgChev" presStyleLbl="node1" presStyleIdx="2" presStyleCnt="3" custLinFactNeighborX="41710" custLinFactNeighborY="-4285"/>
      <dgm:spPr>
        <a:solidFill>
          <a:srgbClr val="FF0000"/>
        </a:solidFill>
      </dgm:spPr>
    </dgm:pt>
    <dgm:pt modelId="{D2343C74-441D-4443-AE8C-CB9A39164CA0}" type="pres">
      <dgm:prSet presAssocID="{90AC1687-1292-4529-B795-9B09DE33BE2C}" presName="txNode" presStyleLbl="fgAcc1" presStyleIdx="2" presStyleCnt="3" custScaleX="105908" custScaleY="96172" custLinFactNeighborX="31182" custLinFactNeighborY="-11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966736A-4A6E-41CC-B81B-F9D17A2FDE42}" type="presOf" srcId="{CE3E0F9D-E942-4C13-A17F-5817F11B7736}" destId="{F28381D2-80EE-48E1-9225-42E70DF51D44}" srcOrd="0" destOrd="0" presId="urn:microsoft.com/office/officeart/2005/8/layout/chevronAccent+Icon"/>
    <dgm:cxn modelId="{29DEF71C-72CB-475C-9AEE-FA34DD047549}" srcId="{F79DA392-4807-4007-9583-03C03DB18633}" destId="{CE3E0F9D-E942-4C13-A17F-5817F11B7736}" srcOrd="0" destOrd="0" parTransId="{E261AA69-83C5-4EF8-B12A-449A607C945B}" sibTransId="{A60D8F87-135D-41D7-8C03-F533472E4C22}"/>
    <dgm:cxn modelId="{871DD13D-07DC-4555-9E8B-074D6173F746}" srcId="{F79DA392-4807-4007-9583-03C03DB18633}" destId="{6340780C-50CE-4264-AA27-EC8A7CACF173}" srcOrd="1" destOrd="0" parTransId="{5B35B2F6-6F84-4BDF-954A-8415CB454735}" sibTransId="{396C078D-54A7-45B9-AC76-0E9F1832A53A}"/>
    <dgm:cxn modelId="{90561E1D-1866-440F-82E8-767CF8077A44}" type="presOf" srcId="{90AC1687-1292-4529-B795-9B09DE33BE2C}" destId="{D2343C74-441D-4443-AE8C-CB9A39164CA0}" srcOrd="0" destOrd="0" presId="urn:microsoft.com/office/officeart/2005/8/layout/chevronAccent+Icon"/>
    <dgm:cxn modelId="{D5CDD85F-5EAC-465D-B58A-59FA971F8611}" type="presOf" srcId="{6340780C-50CE-4264-AA27-EC8A7CACF173}" destId="{02AD11C8-75C2-46A0-97F4-C180EC0EF8A0}" srcOrd="0" destOrd="0" presId="urn:microsoft.com/office/officeart/2005/8/layout/chevronAccent+Icon"/>
    <dgm:cxn modelId="{52DA31DE-0BD6-48A1-A5E0-6F6014B3CD78}" srcId="{F79DA392-4807-4007-9583-03C03DB18633}" destId="{90AC1687-1292-4529-B795-9B09DE33BE2C}" srcOrd="2" destOrd="0" parTransId="{60F79016-4DC5-45DB-9403-0AD3976D8B1F}" sibTransId="{D6E410D2-1BEF-493B-8526-ECD6F29B9123}"/>
    <dgm:cxn modelId="{61D65CF0-3BDC-4923-9CD5-7B903BFBCB28}" type="presOf" srcId="{F79DA392-4807-4007-9583-03C03DB18633}" destId="{BC88768A-D7D6-4FB8-AB54-821DFEE6F65A}" srcOrd="0" destOrd="0" presId="urn:microsoft.com/office/officeart/2005/8/layout/chevronAccent+Icon"/>
    <dgm:cxn modelId="{42B8DAA6-797E-496C-BDAB-A468592E66C6}" type="presParOf" srcId="{BC88768A-D7D6-4FB8-AB54-821DFEE6F65A}" destId="{E754B641-133B-4E1D-8B7C-AEDE5E3147E4}" srcOrd="0" destOrd="0" presId="urn:microsoft.com/office/officeart/2005/8/layout/chevronAccent+Icon"/>
    <dgm:cxn modelId="{9E5E7D62-097F-4F8A-8DC4-5387E2D843C5}" type="presParOf" srcId="{E754B641-133B-4E1D-8B7C-AEDE5E3147E4}" destId="{450A070B-A797-4D50-A975-DA9E68351ADF}" srcOrd="0" destOrd="0" presId="urn:microsoft.com/office/officeart/2005/8/layout/chevronAccent+Icon"/>
    <dgm:cxn modelId="{FAE84DFC-548B-4A64-B004-F65A227B23B5}" type="presParOf" srcId="{E754B641-133B-4E1D-8B7C-AEDE5E3147E4}" destId="{F28381D2-80EE-48E1-9225-42E70DF51D44}" srcOrd="1" destOrd="0" presId="urn:microsoft.com/office/officeart/2005/8/layout/chevronAccent+Icon"/>
    <dgm:cxn modelId="{73FD37C1-EA9E-45C9-9422-78DFDDAF4E1C}" type="presParOf" srcId="{BC88768A-D7D6-4FB8-AB54-821DFEE6F65A}" destId="{277D0939-B6D0-4296-99FD-87339A2EC785}" srcOrd="1" destOrd="0" presId="urn:microsoft.com/office/officeart/2005/8/layout/chevronAccent+Icon"/>
    <dgm:cxn modelId="{58BAA945-834D-4F16-AEBD-286DF2531273}" type="presParOf" srcId="{BC88768A-D7D6-4FB8-AB54-821DFEE6F65A}" destId="{44544E59-9B4F-4FF4-A1AA-79488A335DA3}" srcOrd="2" destOrd="0" presId="urn:microsoft.com/office/officeart/2005/8/layout/chevronAccent+Icon"/>
    <dgm:cxn modelId="{988CA1B1-E9CA-4687-AE16-4ED0A37F4F98}" type="presParOf" srcId="{44544E59-9B4F-4FF4-A1AA-79488A335DA3}" destId="{A4BF6E92-425A-4048-A1BA-5966976C75DF}" srcOrd="0" destOrd="0" presId="urn:microsoft.com/office/officeart/2005/8/layout/chevronAccent+Icon"/>
    <dgm:cxn modelId="{1369A98B-D37D-454B-B3F2-3B1AB8593951}" type="presParOf" srcId="{44544E59-9B4F-4FF4-A1AA-79488A335DA3}" destId="{02AD11C8-75C2-46A0-97F4-C180EC0EF8A0}" srcOrd="1" destOrd="0" presId="urn:microsoft.com/office/officeart/2005/8/layout/chevronAccent+Icon"/>
    <dgm:cxn modelId="{F43DA26D-CADD-4417-AB75-F2BF509A7A1B}" type="presParOf" srcId="{BC88768A-D7D6-4FB8-AB54-821DFEE6F65A}" destId="{AFD3A123-E17A-448B-9ABE-F6363EFAB6E9}" srcOrd="3" destOrd="0" presId="urn:microsoft.com/office/officeart/2005/8/layout/chevronAccent+Icon"/>
    <dgm:cxn modelId="{59F3F164-806E-47F5-980C-F8A4B179AAFB}" type="presParOf" srcId="{BC88768A-D7D6-4FB8-AB54-821DFEE6F65A}" destId="{FB02F7C3-D32F-4868-B448-481A16FA7F6B}" srcOrd="4" destOrd="0" presId="urn:microsoft.com/office/officeart/2005/8/layout/chevronAccent+Icon"/>
    <dgm:cxn modelId="{F9549974-392B-4C8B-A2B6-16888B54063A}" type="presParOf" srcId="{FB02F7C3-D32F-4868-B448-481A16FA7F6B}" destId="{125A0660-3ADC-4AC2-89FD-9F584133920C}" srcOrd="0" destOrd="0" presId="urn:microsoft.com/office/officeart/2005/8/layout/chevronAccent+Icon"/>
    <dgm:cxn modelId="{79AFE103-439A-4376-AF43-BCC2146B436C}" type="presParOf" srcId="{FB02F7C3-D32F-4868-B448-481A16FA7F6B}" destId="{D2343C74-441D-4443-AE8C-CB9A39164CA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A1478B-1268-41E1-9E04-C3A2DA0C0E5C}" type="doc">
      <dgm:prSet loTypeId="urn:microsoft.com/office/officeart/2005/8/layout/hierarchy4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C8128A5E-D2CC-4515-AF18-C179E7A78076}">
      <dgm:prSet custT="1"/>
      <dgm:spPr/>
      <dgm:t>
        <a:bodyPr/>
        <a:lstStyle/>
        <a:p>
          <a:r>
            <a:rPr lang="en-US" sz="1200" b="1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o </a:t>
          </a:r>
          <a:r>
            <a:rPr lang="en-US" sz="1200" b="1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quê</a:t>
          </a:r>
          <a:r>
            <a:rPr lang="en-US" sz="1200" b="1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gm:t>
    </dgm:pt>
    <dgm:pt modelId="{BD5CCB5E-6C5D-466E-B431-EB031C0BFF06}" type="parTrans" cxnId="{4A9CE796-1498-48DC-93F9-C39706871EEE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936B78CC-C9BC-4F5E-B5BF-F4825FC68952}" type="sibTrans" cxnId="{4A9CE796-1498-48DC-93F9-C39706871EEE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3DA24DB4-0DB4-4040-9B7C-4A9163D9CF6C}">
      <dgm:prSet custT="1"/>
      <dgm:spPr/>
      <dgm:t>
        <a:bodyPr/>
        <a:lstStyle/>
        <a:p>
          <a:r>
            <a:rPr lang="en-US" sz="1200" b="1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onde</a:t>
          </a:r>
          <a:r>
            <a:rPr lang="en-US" sz="1200" b="1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gm:t>
    </dgm:pt>
    <dgm:pt modelId="{A6D32626-06FA-413F-9979-6DAC59F235F7}" type="parTrans" cxnId="{847F734B-8AA2-4C78-9396-D2824CC68F21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F7A5D8E6-D98F-4896-9C03-4A682672317A}" type="sibTrans" cxnId="{847F734B-8AA2-4C78-9396-D2824CC68F21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FF7C31D1-60E7-4D3B-8DD4-024F3E3E3253}">
      <dgm:prSet custT="1"/>
      <dgm:spPr/>
      <dgm:t>
        <a:bodyPr/>
        <a:lstStyle/>
        <a:p>
          <a:r>
            <a:rPr lang="en-US" sz="1200" b="1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quando</a:t>
          </a:r>
          <a:r>
            <a:rPr lang="en-US" sz="1200" b="1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gm:t>
    </dgm:pt>
    <dgm:pt modelId="{8E03E21F-68E6-45D4-9732-A8C7BB5AE49E}" type="parTrans" cxnId="{4BBE30C3-3C2A-46A6-ADC1-96699C60588A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8F0469F4-1AD9-4916-AC36-A2FDFFD0AD85}" type="sibTrans" cxnId="{4BBE30C3-3C2A-46A6-ADC1-96699C60588A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0A8E7C4C-21DF-4F47-BAE6-AEF47BF422B9}">
      <dgm:prSet custT="1"/>
      <dgm:spPr/>
      <dgm:t>
        <a:bodyPr/>
        <a:lstStyle/>
        <a:p>
          <a:pPr rtl="0"/>
          <a:r>
            <a:rPr lang="pt-BR" sz="1400" b="1" dirty="0" smtClean="0">
              <a:solidFill>
                <a:srgbClr val="149017"/>
              </a:solidFill>
              <a:latin typeface="+mn-lt"/>
            </a:rPr>
            <a:t>e-infraestrutura de dados sobre biodiversidade</a:t>
          </a:r>
          <a:endParaRPr lang="pt-BR" sz="1400" b="1" dirty="0">
            <a:solidFill>
              <a:srgbClr val="149017"/>
            </a:solidFill>
            <a:latin typeface="+mn-lt"/>
          </a:endParaRPr>
        </a:p>
      </dgm:t>
    </dgm:pt>
    <dgm:pt modelId="{7BEBD69F-D29F-4AF5-8A9D-C3E61E1B5245}" type="sibTrans" cxnId="{E2CE7380-FBF8-49AB-858C-F3436A83442F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C4DD628E-A5BE-4758-97EA-96673E6CB841}" type="parTrans" cxnId="{E2CE7380-FBF8-49AB-858C-F3436A83442F}">
      <dgm:prSet/>
      <dgm:spPr/>
      <dgm:t>
        <a:bodyPr/>
        <a:lstStyle/>
        <a:p>
          <a:endParaRPr lang="pt-BR" sz="1200" b="1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24A103F6-D938-460E-A020-949F488E6B18}">
      <dgm:prSet custT="1"/>
      <dgm:spPr/>
      <dgm:t>
        <a:bodyPr/>
        <a:lstStyle/>
        <a:p>
          <a:r>
            <a:rPr lang="pt-BR" sz="1200" b="1" dirty="0" smtClean="0">
              <a:solidFill>
                <a:srgbClr val="149017"/>
              </a:solidFill>
              <a:effectLst/>
              <a:latin typeface="+mn-lt"/>
            </a:rPr>
            <a:t>pra quê?</a:t>
          </a:r>
          <a:endParaRPr lang="pt-BR" sz="1200" b="1" dirty="0">
            <a:solidFill>
              <a:srgbClr val="149017"/>
            </a:solidFill>
            <a:effectLst/>
            <a:latin typeface="+mn-lt"/>
          </a:endParaRPr>
        </a:p>
      </dgm:t>
    </dgm:pt>
    <dgm:pt modelId="{D219D87A-D03D-44AC-8008-A59BCF0413A6}" type="parTrans" cxnId="{3715C206-010C-48F1-83E3-03A5E9530E61}">
      <dgm:prSet/>
      <dgm:spPr/>
      <dgm:t>
        <a:bodyPr/>
        <a:lstStyle/>
        <a:p>
          <a:endParaRPr lang="pt-BR" b="1"/>
        </a:p>
      </dgm:t>
    </dgm:pt>
    <dgm:pt modelId="{AB3612A1-BEE7-4B74-A134-63C5A9389438}" type="sibTrans" cxnId="{3715C206-010C-48F1-83E3-03A5E9530E61}">
      <dgm:prSet/>
      <dgm:spPr/>
      <dgm:t>
        <a:bodyPr/>
        <a:lstStyle/>
        <a:p>
          <a:endParaRPr lang="pt-BR" b="1"/>
        </a:p>
      </dgm:t>
    </dgm:pt>
    <dgm:pt modelId="{52A38BD4-B053-4005-8963-935CCF1968F4}" type="pres">
      <dgm:prSet presAssocID="{83A1478B-1268-41E1-9E04-C3A2DA0C0E5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26D6F76B-0EC7-4939-94CD-D8E6F1AE9EAF}" type="pres">
      <dgm:prSet presAssocID="{0A8E7C4C-21DF-4F47-BAE6-AEF47BF422B9}" presName="vertOne" presStyleCnt="0"/>
      <dgm:spPr/>
      <dgm:t>
        <a:bodyPr/>
        <a:lstStyle/>
        <a:p>
          <a:endParaRPr lang="pt-BR"/>
        </a:p>
      </dgm:t>
    </dgm:pt>
    <dgm:pt modelId="{52CF1E13-D56C-41DB-B2D2-CB060E31AF1D}" type="pres">
      <dgm:prSet presAssocID="{0A8E7C4C-21DF-4F47-BAE6-AEF47BF422B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A59C413-EC45-48CA-8166-565730A91A55}" type="pres">
      <dgm:prSet presAssocID="{0A8E7C4C-21DF-4F47-BAE6-AEF47BF422B9}" presName="parTransOne" presStyleCnt="0"/>
      <dgm:spPr/>
      <dgm:t>
        <a:bodyPr/>
        <a:lstStyle/>
        <a:p>
          <a:endParaRPr lang="pt-BR"/>
        </a:p>
      </dgm:t>
    </dgm:pt>
    <dgm:pt modelId="{6F10868C-C2DE-41D0-B0F5-466132E81B03}" type="pres">
      <dgm:prSet presAssocID="{0A8E7C4C-21DF-4F47-BAE6-AEF47BF422B9}" presName="horzOne" presStyleCnt="0"/>
      <dgm:spPr/>
      <dgm:t>
        <a:bodyPr/>
        <a:lstStyle/>
        <a:p>
          <a:endParaRPr lang="pt-BR"/>
        </a:p>
      </dgm:t>
    </dgm:pt>
    <dgm:pt modelId="{8989B299-4DC2-4420-ACA2-20C903E10054}" type="pres">
      <dgm:prSet presAssocID="{C8128A5E-D2CC-4515-AF18-C179E7A78076}" presName="vertTwo" presStyleCnt="0"/>
      <dgm:spPr/>
      <dgm:t>
        <a:bodyPr/>
        <a:lstStyle/>
        <a:p>
          <a:endParaRPr lang="pt-BR"/>
        </a:p>
      </dgm:t>
    </dgm:pt>
    <dgm:pt modelId="{DCE3B2B7-99F4-4083-A771-387C67766C61}" type="pres">
      <dgm:prSet presAssocID="{C8128A5E-D2CC-4515-AF18-C179E7A78076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5805D6D-952B-454B-9A02-8E9D73EDF06E}" type="pres">
      <dgm:prSet presAssocID="{C8128A5E-D2CC-4515-AF18-C179E7A78076}" presName="horzTwo" presStyleCnt="0"/>
      <dgm:spPr/>
      <dgm:t>
        <a:bodyPr/>
        <a:lstStyle/>
        <a:p>
          <a:endParaRPr lang="pt-BR"/>
        </a:p>
      </dgm:t>
    </dgm:pt>
    <dgm:pt modelId="{574A791D-A168-44EE-A27A-22A9F331CCE7}" type="pres">
      <dgm:prSet presAssocID="{936B78CC-C9BC-4F5E-B5BF-F4825FC68952}" presName="sibSpaceTwo" presStyleCnt="0"/>
      <dgm:spPr/>
      <dgm:t>
        <a:bodyPr/>
        <a:lstStyle/>
        <a:p>
          <a:endParaRPr lang="pt-BR"/>
        </a:p>
      </dgm:t>
    </dgm:pt>
    <dgm:pt modelId="{D890F36F-4E94-4B6B-883C-FE1F9C40F7D8}" type="pres">
      <dgm:prSet presAssocID="{3DA24DB4-0DB4-4040-9B7C-4A9163D9CF6C}" presName="vertTwo" presStyleCnt="0"/>
      <dgm:spPr/>
      <dgm:t>
        <a:bodyPr/>
        <a:lstStyle/>
        <a:p>
          <a:endParaRPr lang="pt-BR"/>
        </a:p>
      </dgm:t>
    </dgm:pt>
    <dgm:pt modelId="{75CF5E3A-5D41-4DEE-8652-4FB9FA63826F}" type="pres">
      <dgm:prSet presAssocID="{3DA24DB4-0DB4-4040-9B7C-4A9163D9CF6C}" presName="txTwo" presStyleLbl="node2" presStyleIdx="1" presStyleCnt="4" custLinFactNeighborX="1724" custLinFactNeighborY="458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95EE3B8-1A3E-4717-9C1F-86D113BE7F80}" type="pres">
      <dgm:prSet presAssocID="{3DA24DB4-0DB4-4040-9B7C-4A9163D9CF6C}" presName="horzTwo" presStyleCnt="0"/>
      <dgm:spPr/>
      <dgm:t>
        <a:bodyPr/>
        <a:lstStyle/>
        <a:p>
          <a:endParaRPr lang="pt-BR"/>
        </a:p>
      </dgm:t>
    </dgm:pt>
    <dgm:pt modelId="{8FBDFD0C-A863-4C44-B591-B21933344C28}" type="pres">
      <dgm:prSet presAssocID="{F7A5D8E6-D98F-4896-9C03-4A682672317A}" presName="sibSpaceTwo" presStyleCnt="0"/>
      <dgm:spPr/>
      <dgm:t>
        <a:bodyPr/>
        <a:lstStyle/>
        <a:p>
          <a:endParaRPr lang="pt-BR"/>
        </a:p>
      </dgm:t>
    </dgm:pt>
    <dgm:pt modelId="{44F23A24-444A-46B0-B57B-5D6DE330BD49}" type="pres">
      <dgm:prSet presAssocID="{FF7C31D1-60E7-4D3B-8DD4-024F3E3E3253}" presName="vertTwo" presStyleCnt="0"/>
      <dgm:spPr/>
      <dgm:t>
        <a:bodyPr/>
        <a:lstStyle/>
        <a:p>
          <a:endParaRPr lang="pt-BR"/>
        </a:p>
      </dgm:t>
    </dgm:pt>
    <dgm:pt modelId="{E99A3D7D-2519-475F-A985-B9C52FA24E13}" type="pres">
      <dgm:prSet presAssocID="{FF7C31D1-60E7-4D3B-8DD4-024F3E3E3253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DD74F80-B137-4598-9C41-5123C5EBF5FA}" type="pres">
      <dgm:prSet presAssocID="{FF7C31D1-60E7-4D3B-8DD4-024F3E3E3253}" presName="horzTwo" presStyleCnt="0"/>
      <dgm:spPr/>
      <dgm:t>
        <a:bodyPr/>
        <a:lstStyle/>
        <a:p>
          <a:endParaRPr lang="pt-BR"/>
        </a:p>
      </dgm:t>
    </dgm:pt>
    <dgm:pt modelId="{55F921BC-7534-4E3F-90E7-EE4CBA99E36C}" type="pres">
      <dgm:prSet presAssocID="{8F0469F4-1AD9-4916-AC36-A2FDFFD0AD85}" presName="sibSpaceTwo" presStyleCnt="0"/>
      <dgm:spPr/>
    </dgm:pt>
    <dgm:pt modelId="{362FE8B5-79A1-4867-9D77-3024DBA4F1C4}" type="pres">
      <dgm:prSet presAssocID="{24A103F6-D938-460E-A020-949F488E6B18}" presName="vertTwo" presStyleCnt="0"/>
      <dgm:spPr/>
    </dgm:pt>
    <dgm:pt modelId="{97B5D3D1-F14D-4EA2-B5AD-61AE1FF8ECFA}" type="pres">
      <dgm:prSet presAssocID="{24A103F6-D938-460E-A020-949F488E6B18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1892A76-50C7-472F-B5AD-B083D2537BFB}" type="pres">
      <dgm:prSet presAssocID="{24A103F6-D938-460E-A020-949F488E6B18}" presName="horzTwo" presStyleCnt="0"/>
      <dgm:spPr/>
    </dgm:pt>
  </dgm:ptLst>
  <dgm:cxnLst>
    <dgm:cxn modelId="{4BBE30C3-3C2A-46A6-ADC1-96699C60588A}" srcId="{0A8E7C4C-21DF-4F47-BAE6-AEF47BF422B9}" destId="{FF7C31D1-60E7-4D3B-8DD4-024F3E3E3253}" srcOrd="2" destOrd="0" parTransId="{8E03E21F-68E6-45D4-9732-A8C7BB5AE49E}" sibTransId="{8F0469F4-1AD9-4916-AC36-A2FDFFD0AD85}"/>
    <dgm:cxn modelId="{2A56EFDD-EBA6-442A-8D21-23B713C16F14}" type="presOf" srcId="{0A8E7C4C-21DF-4F47-BAE6-AEF47BF422B9}" destId="{52CF1E13-D56C-41DB-B2D2-CB060E31AF1D}" srcOrd="0" destOrd="0" presId="urn:microsoft.com/office/officeart/2005/8/layout/hierarchy4"/>
    <dgm:cxn modelId="{B01AC74F-DDF0-4938-9ACC-98C8F4EF8D99}" type="presOf" srcId="{FF7C31D1-60E7-4D3B-8DD4-024F3E3E3253}" destId="{E99A3D7D-2519-475F-A985-B9C52FA24E13}" srcOrd="0" destOrd="0" presId="urn:microsoft.com/office/officeart/2005/8/layout/hierarchy4"/>
    <dgm:cxn modelId="{BDE6DE3A-701C-49BE-A2EF-E032000841C8}" type="presOf" srcId="{24A103F6-D938-460E-A020-949F488E6B18}" destId="{97B5D3D1-F14D-4EA2-B5AD-61AE1FF8ECFA}" srcOrd="0" destOrd="0" presId="urn:microsoft.com/office/officeart/2005/8/layout/hierarchy4"/>
    <dgm:cxn modelId="{42054716-0155-4570-AD16-634111129155}" type="presOf" srcId="{83A1478B-1268-41E1-9E04-C3A2DA0C0E5C}" destId="{52A38BD4-B053-4005-8963-935CCF1968F4}" srcOrd="0" destOrd="0" presId="urn:microsoft.com/office/officeart/2005/8/layout/hierarchy4"/>
    <dgm:cxn modelId="{4A9CE796-1498-48DC-93F9-C39706871EEE}" srcId="{0A8E7C4C-21DF-4F47-BAE6-AEF47BF422B9}" destId="{C8128A5E-D2CC-4515-AF18-C179E7A78076}" srcOrd="0" destOrd="0" parTransId="{BD5CCB5E-6C5D-466E-B431-EB031C0BFF06}" sibTransId="{936B78CC-C9BC-4F5E-B5BF-F4825FC68952}"/>
    <dgm:cxn modelId="{6444748E-22E2-4609-9806-687CB676D8EE}" type="presOf" srcId="{3DA24DB4-0DB4-4040-9B7C-4A9163D9CF6C}" destId="{75CF5E3A-5D41-4DEE-8652-4FB9FA63826F}" srcOrd="0" destOrd="0" presId="urn:microsoft.com/office/officeart/2005/8/layout/hierarchy4"/>
    <dgm:cxn modelId="{847F734B-8AA2-4C78-9396-D2824CC68F21}" srcId="{0A8E7C4C-21DF-4F47-BAE6-AEF47BF422B9}" destId="{3DA24DB4-0DB4-4040-9B7C-4A9163D9CF6C}" srcOrd="1" destOrd="0" parTransId="{A6D32626-06FA-413F-9979-6DAC59F235F7}" sibTransId="{F7A5D8E6-D98F-4896-9C03-4A682672317A}"/>
    <dgm:cxn modelId="{07252306-A477-4700-B0B9-BED713F23C1D}" type="presOf" srcId="{C8128A5E-D2CC-4515-AF18-C179E7A78076}" destId="{DCE3B2B7-99F4-4083-A771-387C67766C61}" srcOrd="0" destOrd="0" presId="urn:microsoft.com/office/officeart/2005/8/layout/hierarchy4"/>
    <dgm:cxn modelId="{E2CE7380-FBF8-49AB-858C-F3436A83442F}" srcId="{83A1478B-1268-41E1-9E04-C3A2DA0C0E5C}" destId="{0A8E7C4C-21DF-4F47-BAE6-AEF47BF422B9}" srcOrd="0" destOrd="0" parTransId="{C4DD628E-A5BE-4758-97EA-96673E6CB841}" sibTransId="{7BEBD69F-D29F-4AF5-8A9D-C3E61E1B5245}"/>
    <dgm:cxn modelId="{3715C206-010C-48F1-83E3-03A5E9530E61}" srcId="{0A8E7C4C-21DF-4F47-BAE6-AEF47BF422B9}" destId="{24A103F6-D938-460E-A020-949F488E6B18}" srcOrd="3" destOrd="0" parTransId="{D219D87A-D03D-44AC-8008-A59BCF0413A6}" sibTransId="{AB3612A1-BEE7-4B74-A134-63C5A9389438}"/>
    <dgm:cxn modelId="{6E33B5C9-AE55-4A2E-9B8C-CF31EEF13F5E}" type="presParOf" srcId="{52A38BD4-B053-4005-8963-935CCF1968F4}" destId="{26D6F76B-0EC7-4939-94CD-D8E6F1AE9EAF}" srcOrd="0" destOrd="0" presId="urn:microsoft.com/office/officeart/2005/8/layout/hierarchy4"/>
    <dgm:cxn modelId="{CF69683C-E55B-4896-9003-9ED997F402CF}" type="presParOf" srcId="{26D6F76B-0EC7-4939-94CD-D8E6F1AE9EAF}" destId="{52CF1E13-D56C-41DB-B2D2-CB060E31AF1D}" srcOrd="0" destOrd="0" presId="urn:microsoft.com/office/officeart/2005/8/layout/hierarchy4"/>
    <dgm:cxn modelId="{D2F60028-CD02-402B-864E-8F42907E053B}" type="presParOf" srcId="{26D6F76B-0EC7-4939-94CD-D8E6F1AE9EAF}" destId="{FA59C413-EC45-48CA-8166-565730A91A55}" srcOrd="1" destOrd="0" presId="urn:microsoft.com/office/officeart/2005/8/layout/hierarchy4"/>
    <dgm:cxn modelId="{A5447682-2A0D-4D61-96E4-6E827ACBD4C5}" type="presParOf" srcId="{26D6F76B-0EC7-4939-94CD-D8E6F1AE9EAF}" destId="{6F10868C-C2DE-41D0-B0F5-466132E81B03}" srcOrd="2" destOrd="0" presId="urn:microsoft.com/office/officeart/2005/8/layout/hierarchy4"/>
    <dgm:cxn modelId="{3C322725-4AEA-499B-A298-F67DFE630E12}" type="presParOf" srcId="{6F10868C-C2DE-41D0-B0F5-466132E81B03}" destId="{8989B299-4DC2-4420-ACA2-20C903E10054}" srcOrd="0" destOrd="0" presId="urn:microsoft.com/office/officeart/2005/8/layout/hierarchy4"/>
    <dgm:cxn modelId="{C4ABA4F4-3AE6-48AB-882A-A3E29E03139A}" type="presParOf" srcId="{8989B299-4DC2-4420-ACA2-20C903E10054}" destId="{DCE3B2B7-99F4-4083-A771-387C67766C61}" srcOrd="0" destOrd="0" presId="urn:microsoft.com/office/officeart/2005/8/layout/hierarchy4"/>
    <dgm:cxn modelId="{3D16C7D5-2A91-47AF-9594-B9D7510C36CC}" type="presParOf" srcId="{8989B299-4DC2-4420-ACA2-20C903E10054}" destId="{F5805D6D-952B-454B-9A02-8E9D73EDF06E}" srcOrd="1" destOrd="0" presId="urn:microsoft.com/office/officeart/2005/8/layout/hierarchy4"/>
    <dgm:cxn modelId="{12E92A8B-6133-4C6A-BF02-C7EEB04D17D0}" type="presParOf" srcId="{6F10868C-C2DE-41D0-B0F5-466132E81B03}" destId="{574A791D-A168-44EE-A27A-22A9F331CCE7}" srcOrd="1" destOrd="0" presId="urn:microsoft.com/office/officeart/2005/8/layout/hierarchy4"/>
    <dgm:cxn modelId="{4AC97D17-548F-4449-962C-7B97A9F70F18}" type="presParOf" srcId="{6F10868C-C2DE-41D0-B0F5-466132E81B03}" destId="{D890F36F-4E94-4B6B-883C-FE1F9C40F7D8}" srcOrd="2" destOrd="0" presId="urn:microsoft.com/office/officeart/2005/8/layout/hierarchy4"/>
    <dgm:cxn modelId="{1D996517-64A7-4862-84B4-80E5911B19C2}" type="presParOf" srcId="{D890F36F-4E94-4B6B-883C-FE1F9C40F7D8}" destId="{75CF5E3A-5D41-4DEE-8652-4FB9FA63826F}" srcOrd="0" destOrd="0" presId="urn:microsoft.com/office/officeart/2005/8/layout/hierarchy4"/>
    <dgm:cxn modelId="{B9B3E8D6-E5A3-43D2-85F8-FD0C4ED47617}" type="presParOf" srcId="{D890F36F-4E94-4B6B-883C-FE1F9C40F7D8}" destId="{495EE3B8-1A3E-4717-9C1F-86D113BE7F80}" srcOrd="1" destOrd="0" presId="urn:microsoft.com/office/officeart/2005/8/layout/hierarchy4"/>
    <dgm:cxn modelId="{63787858-F544-455D-830F-179B28E9B302}" type="presParOf" srcId="{6F10868C-C2DE-41D0-B0F5-466132E81B03}" destId="{8FBDFD0C-A863-4C44-B591-B21933344C28}" srcOrd="3" destOrd="0" presId="urn:microsoft.com/office/officeart/2005/8/layout/hierarchy4"/>
    <dgm:cxn modelId="{57ED49E0-2355-4DB3-A672-396788EED0DB}" type="presParOf" srcId="{6F10868C-C2DE-41D0-B0F5-466132E81B03}" destId="{44F23A24-444A-46B0-B57B-5D6DE330BD49}" srcOrd="4" destOrd="0" presId="urn:microsoft.com/office/officeart/2005/8/layout/hierarchy4"/>
    <dgm:cxn modelId="{9139C433-5F03-48F0-8D24-A50FB872D868}" type="presParOf" srcId="{44F23A24-444A-46B0-B57B-5D6DE330BD49}" destId="{E99A3D7D-2519-475F-A985-B9C52FA24E13}" srcOrd="0" destOrd="0" presId="urn:microsoft.com/office/officeart/2005/8/layout/hierarchy4"/>
    <dgm:cxn modelId="{BACB3089-A47B-4AA5-BC1B-3A2FFDBCF72E}" type="presParOf" srcId="{44F23A24-444A-46B0-B57B-5D6DE330BD49}" destId="{5DD74F80-B137-4598-9C41-5123C5EBF5FA}" srcOrd="1" destOrd="0" presId="urn:microsoft.com/office/officeart/2005/8/layout/hierarchy4"/>
    <dgm:cxn modelId="{97143B12-7DDF-4BD8-A733-CC9FA81D4FD4}" type="presParOf" srcId="{6F10868C-C2DE-41D0-B0F5-466132E81B03}" destId="{55F921BC-7534-4E3F-90E7-EE4CBA99E36C}" srcOrd="5" destOrd="0" presId="urn:microsoft.com/office/officeart/2005/8/layout/hierarchy4"/>
    <dgm:cxn modelId="{02A535BB-0428-486A-A3CE-B5392E2A48D4}" type="presParOf" srcId="{6F10868C-C2DE-41D0-B0F5-466132E81B03}" destId="{362FE8B5-79A1-4867-9D77-3024DBA4F1C4}" srcOrd="6" destOrd="0" presId="urn:microsoft.com/office/officeart/2005/8/layout/hierarchy4"/>
    <dgm:cxn modelId="{F52129F6-300E-45D8-8A9C-2B5A76FFFE45}" type="presParOf" srcId="{362FE8B5-79A1-4867-9D77-3024DBA4F1C4}" destId="{97B5D3D1-F14D-4EA2-B5AD-61AE1FF8ECFA}" srcOrd="0" destOrd="0" presId="urn:microsoft.com/office/officeart/2005/8/layout/hierarchy4"/>
    <dgm:cxn modelId="{911B79FE-02F8-4F98-8B67-080B3D275D58}" type="presParOf" srcId="{362FE8B5-79A1-4867-9D77-3024DBA4F1C4}" destId="{51892A76-50C7-472F-B5AD-B083D2537B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F1E13-D56C-41DB-B2D2-CB060E31AF1D}">
      <dsp:nvSpPr>
        <dsp:cNvPr id="0" name=""/>
        <dsp:cNvSpPr/>
      </dsp:nvSpPr>
      <dsp:spPr>
        <a:xfrm>
          <a:off x="0" y="0"/>
          <a:ext cx="3643338" cy="604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0" kern="120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rPr>
            <a:t>infraestrutura básica para o conhecimento científico e formulação de políticas e estratégias</a:t>
          </a:r>
        </a:p>
      </dsp:txBody>
      <dsp:txXfrm>
        <a:off x="17711" y="17711"/>
        <a:ext cx="3607916" cy="569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A070B-A797-4D50-A975-DA9E68351ADF}">
      <dsp:nvSpPr>
        <dsp:cNvPr id="0" name=""/>
        <dsp:cNvSpPr/>
      </dsp:nvSpPr>
      <dsp:spPr>
        <a:xfrm>
          <a:off x="518213" y="939357"/>
          <a:ext cx="2127714" cy="821297"/>
        </a:xfrm>
        <a:prstGeom prst="chevron">
          <a:avLst>
            <a:gd name="adj" fmla="val 4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381D2-80EE-48E1-9225-42E70DF51D44}">
      <dsp:nvSpPr>
        <dsp:cNvPr id="0" name=""/>
        <dsp:cNvSpPr/>
      </dsp:nvSpPr>
      <dsp:spPr>
        <a:xfrm>
          <a:off x="1085518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species</a:t>
          </a:r>
          <a:endParaRPr lang="pt-BR" sz="1500" kern="1200" dirty="0"/>
        </a:p>
      </dsp:txBody>
      <dsp:txXfrm>
        <a:off x="1109573" y="1168737"/>
        <a:ext cx="1748626" cy="773187"/>
      </dsp:txXfrm>
    </dsp:sp>
    <dsp:sp modelId="{A4BF6E92-425A-4048-A1BA-5966976C75DF}">
      <dsp:nvSpPr>
        <dsp:cNvPr id="0" name=""/>
        <dsp:cNvSpPr/>
      </dsp:nvSpPr>
      <dsp:spPr>
        <a:xfrm>
          <a:off x="2948536" y="939357"/>
          <a:ext cx="2127714" cy="821297"/>
        </a:xfrm>
        <a:prstGeom prst="chevron">
          <a:avLst>
            <a:gd name="adj" fmla="val 4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D11C8-75C2-46A0-97F4-C180EC0EF8A0}">
      <dsp:nvSpPr>
        <dsp:cNvPr id="0" name=""/>
        <dsp:cNvSpPr/>
      </dsp:nvSpPr>
      <dsp:spPr>
        <a:xfrm>
          <a:off x="3515841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Geo</a:t>
          </a:r>
          <a:r>
            <a:rPr lang="pt-BR" sz="1500" kern="1200" dirty="0" smtClean="0"/>
            <a:t> </a:t>
          </a:r>
          <a:r>
            <a:rPr lang="pt-BR" sz="1500" kern="1200" dirty="0" err="1" smtClean="0"/>
            <a:t>points</a:t>
          </a:r>
          <a:endParaRPr lang="pt-BR" sz="1500" kern="1200" dirty="0"/>
        </a:p>
      </dsp:txBody>
      <dsp:txXfrm>
        <a:off x="3539896" y="1168737"/>
        <a:ext cx="1748626" cy="773187"/>
      </dsp:txXfrm>
    </dsp:sp>
    <dsp:sp modelId="{125A0660-3ADC-4AC2-89FD-9F584133920C}">
      <dsp:nvSpPr>
        <dsp:cNvPr id="0" name=""/>
        <dsp:cNvSpPr/>
      </dsp:nvSpPr>
      <dsp:spPr>
        <a:xfrm>
          <a:off x="5153087" y="912024"/>
          <a:ext cx="2127714" cy="821297"/>
        </a:xfrm>
        <a:prstGeom prst="chevron">
          <a:avLst>
            <a:gd name="adj" fmla="val 4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43C74-441D-4443-AE8C-CB9A39164CA0}">
      <dsp:nvSpPr>
        <dsp:cNvPr id="0" name=""/>
        <dsp:cNvSpPr/>
      </dsp:nvSpPr>
      <dsp:spPr>
        <a:xfrm>
          <a:off x="5377913" y="1158693"/>
          <a:ext cx="1902888" cy="789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Environmental</a:t>
          </a:r>
          <a:r>
            <a:rPr lang="pt-BR" sz="1500" kern="1200" dirty="0" smtClean="0"/>
            <a:t> data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 dirty="0"/>
        </a:p>
      </dsp:txBody>
      <dsp:txXfrm>
        <a:off x="5401047" y="1181827"/>
        <a:ext cx="1856620" cy="743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F1E13-D56C-41DB-B2D2-CB060E31AF1D}">
      <dsp:nvSpPr>
        <dsp:cNvPr id="0" name=""/>
        <dsp:cNvSpPr/>
      </dsp:nvSpPr>
      <dsp:spPr>
        <a:xfrm>
          <a:off x="588" y="661"/>
          <a:ext cx="3642160" cy="690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rgbClr val="149017"/>
              </a:solidFill>
              <a:latin typeface="+mn-lt"/>
            </a:rPr>
            <a:t>e-infraestrutura de dados sobre biodiversidade</a:t>
          </a:r>
          <a:endParaRPr lang="pt-BR" sz="1400" b="1" kern="1200" dirty="0">
            <a:solidFill>
              <a:srgbClr val="149017"/>
            </a:solidFill>
            <a:latin typeface="+mn-lt"/>
          </a:endParaRPr>
        </a:p>
      </dsp:txBody>
      <dsp:txXfrm>
        <a:off x="20807" y="20880"/>
        <a:ext cx="3601722" cy="649895"/>
      </dsp:txXfrm>
    </dsp:sp>
    <dsp:sp modelId="{DCE3B2B7-99F4-4083-A771-387C67766C61}">
      <dsp:nvSpPr>
        <dsp:cNvPr id="0" name=""/>
        <dsp:cNvSpPr/>
      </dsp:nvSpPr>
      <dsp:spPr>
        <a:xfrm>
          <a:off x="588" y="786333"/>
          <a:ext cx="856575" cy="690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o </a:t>
          </a:r>
          <a:r>
            <a:rPr lang="en-US" sz="1200" b="1" kern="1200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quê</a:t>
          </a:r>
          <a:r>
            <a:rPr lang="en-US" sz="12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kern="1200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sp:txBody>
      <dsp:txXfrm>
        <a:off x="20807" y="806552"/>
        <a:ext cx="816137" cy="649895"/>
      </dsp:txXfrm>
    </dsp:sp>
    <dsp:sp modelId="{75CF5E3A-5D41-4DEE-8652-4FB9FA63826F}">
      <dsp:nvSpPr>
        <dsp:cNvPr id="0" name=""/>
        <dsp:cNvSpPr/>
      </dsp:nvSpPr>
      <dsp:spPr>
        <a:xfrm>
          <a:off x="943884" y="786994"/>
          <a:ext cx="856575" cy="690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onde</a:t>
          </a:r>
          <a:r>
            <a:rPr lang="en-US" sz="12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kern="1200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sp:txBody>
      <dsp:txXfrm>
        <a:off x="964103" y="807213"/>
        <a:ext cx="816137" cy="649895"/>
      </dsp:txXfrm>
    </dsp:sp>
    <dsp:sp modelId="{E99A3D7D-2519-475F-A985-B9C52FA24E13}">
      <dsp:nvSpPr>
        <dsp:cNvPr id="0" name=""/>
        <dsp:cNvSpPr/>
      </dsp:nvSpPr>
      <dsp:spPr>
        <a:xfrm>
          <a:off x="1857645" y="786333"/>
          <a:ext cx="856575" cy="690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quando</a:t>
          </a:r>
          <a:r>
            <a:rPr lang="en-US" sz="1200" b="1" kern="1200" dirty="0" smtClean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?</a:t>
          </a:r>
          <a:endParaRPr lang="pt-BR" sz="1200" b="1" kern="1200" dirty="0"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sp:txBody>
      <dsp:txXfrm>
        <a:off x="1877864" y="806552"/>
        <a:ext cx="816137" cy="649895"/>
      </dsp:txXfrm>
    </dsp:sp>
    <dsp:sp modelId="{97B5D3D1-F14D-4EA2-B5AD-61AE1FF8ECFA}">
      <dsp:nvSpPr>
        <dsp:cNvPr id="0" name=""/>
        <dsp:cNvSpPr/>
      </dsp:nvSpPr>
      <dsp:spPr>
        <a:xfrm>
          <a:off x="2786173" y="786333"/>
          <a:ext cx="856575" cy="690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149017"/>
              </a:solidFill>
              <a:effectLst/>
              <a:latin typeface="+mn-lt"/>
            </a:rPr>
            <a:t>pra quê?</a:t>
          </a:r>
          <a:endParaRPr lang="pt-BR" sz="1200" b="1" kern="1200" dirty="0">
            <a:solidFill>
              <a:srgbClr val="149017"/>
            </a:solidFill>
            <a:effectLst/>
            <a:latin typeface="+mn-lt"/>
          </a:endParaRPr>
        </a:p>
      </dsp:txBody>
      <dsp:txXfrm>
        <a:off x="2806392" y="806552"/>
        <a:ext cx="816137" cy="649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Processo de Ênfase de Divisa"/>
  <dgm:desc val="Use para mostrar etapas sequenciais em uma tarefa, um processo ou um fluxo de trabalho ou para enfatizar movimento ou direção. Funciona melhor com texto de Nível 1 e Nível 2 no mínimo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81F90-660F-4503-A19F-1C8F8D5B71E9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2C022-26F1-461C-AB83-C197156DD0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44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https://www.youtube.com/watch?v=Q_T0CaVi2OE&amp;t=15s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109FF-996B-460F-84BD-44D61AD501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F71BB-08FF-46C3-BFD9-96955B3FEC5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93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r>
              <a:rPr lang="en-US" baseline="0" dirty="0" smtClean="0"/>
              <a:t> users – </a:t>
            </a:r>
            <a:r>
              <a:rPr lang="en-US" baseline="0" dirty="0" err="1" smtClean="0"/>
              <a:t>speciesLink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comunidade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científica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tomadores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decisão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formuladores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políticas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públicas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F71BB-08FF-46C3-BFD9-96955B3FEC5C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52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References used: Brazil: Flora 2020 and Moure’s Bee Catalogue, followed by Catalog of Life, </a:t>
            </a:r>
            <a:r>
              <a:rPr lang="en-US" dirty="0" err="1" smtClean="0"/>
              <a:t>Mycobank</a:t>
            </a:r>
            <a:r>
              <a:rPr lang="en-US" dirty="0" smtClean="0"/>
              <a:t>, Algae Base, LPSN - List of Prokaryotic names with Standing in Nomenclature (DSMZ)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1787D-195E-45EE-B199-2F246EA5444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12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Estão sendo desenvolvidos “ambientes” em</a:t>
            </a:r>
            <a:r>
              <a:rPr lang="pt-BR" baseline="0" dirty="0" smtClean="0"/>
              <a:t> plataformas para facilitar o trabalho do pesquisador. A ideia é se beneficiar das plataformas obtendo melhor processamento, facilidade de uso com acesso a dados e ferramentas de forma transparente. Quando alguém desenvolve um workflow, outro pode se beneficiar desse desenvolvimento. O exemplo apresentado é o sistema </a:t>
            </a:r>
            <a:r>
              <a:rPr lang="pt-BR" baseline="0" dirty="0" err="1" smtClean="0"/>
              <a:t>BioGeo</a:t>
            </a:r>
            <a:r>
              <a:rPr lang="pt-BR" baseline="0" dirty="0" smtClean="0"/>
              <a:t> desenvolvido pelo CRIA (Renato De Giovanni). O pesquisador se cadastra indicando o grupo taxonômico que irá modelar. Escolhe uma espécie – o sistema então consulta o serviço </a:t>
            </a:r>
            <a:r>
              <a:rPr lang="pt-BR" baseline="0" dirty="0" err="1" smtClean="0"/>
              <a:t>Tropicos</a:t>
            </a:r>
            <a:r>
              <a:rPr lang="pt-BR" baseline="0" dirty="0" smtClean="0"/>
              <a:t> e a Lista do Brasil e devolve os nomes aceitos e respectivos sinônimos. O pesquisador escolhe quais os nomes que ele quer incluir na busca. O sistema então dispara uma busca na rede speciesLink e devolve os pontos de ocorrência da espécie com uma precisão definida da coordenada. Marca os registros selecionados, mas apresenta todos os registros. O pesquisador pode marcar ou desmarcar registros e quando conclui a sua escolha o sistema dispara o processo de modelagem, que usa camadas ambientais pré-selecionadas e o serviço </a:t>
            </a:r>
            <a:r>
              <a:rPr lang="pt-BR" baseline="0" dirty="0" err="1" smtClean="0"/>
              <a:t>openModeller</a:t>
            </a:r>
            <a:r>
              <a:rPr lang="pt-BR" baseline="0" dirty="0" smtClean="0"/>
              <a:t> para a modelagem (com algoritmos pré-selecionados. Concluído o processo, o modelo é apresentado ao pesquisador que pode descarta-lo ou aprová-lo, publicando-o no sistema de acesso público.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3B05-A2E5-4D21-A838-B45950C6F604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4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154 </a:t>
            </a:r>
            <a:r>
              <a:rPr lang="pt-BR" sz="1200" dirty="0" err="1" smtClean="0"/>
              <a:t>supervisors</a:t>
            </a:r>
            <a:r>
              <a:rPr lang="pt-BR" sz="1200" dirty="0" smtClean="0"/>
              <a:t>; 4,771 </a:t>
            </a:r>
            <a:r>
              <a:rPr lang="pt-BR" sz="1200" dirty="0" err="1" smtClean="0"/>
              <a:t>species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dirty="0" smtClean="0"/>
              <a:t>; 5,530 </a:t>
            </a:r>
            <a:r>
              <a:rPr lang="pt-BR" sz="1200" dirty="0" err="1" smtClean="0"/>
              <a:t>approved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baseline="0" dirty="0" smtClean="0"/>
              <a:t> 43% </a:t>
            </a:r>
            <a:r>
              <a:rPr lang="pt-BR" sz="1200" baseline="0" dirty="0" err="1" smtClean="0"/>
              <a:t>of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models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1-5 points; 31%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6-20; 26%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&gt;20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F4679-A306-418D-AC41-B69D549C4A4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37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1787D-195E-45EE-B199-2F246EA5444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52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05" y="6142912"/>
            <a:ext cx="112029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04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41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D43E-6086-407F-B7FC-42D90C5905A3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8DB95-81E1-46C6-ABF8-FDDCFC3DA690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1231650" y="286603"/>
            <a:ext cx="9924029" cy="627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-50" baseline="0">
                <a:solidFill>
                  <a:srgbClr val="D92E1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2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2800">
                <a:solidFill>
                  <a:srgbClr val="002060"/>
                </a:solidFill>
                <a:latin typeface="StCroce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>
                <a:latin typeface="Open Sans Condensed"/>
              </a:defRPr>
            </a:lvl1pPr>
            <a:lvl2pPr>
              <a:defRPr sz="1800">
                <a:latin typeface="Open Sans Condensed" panose="020B0806030504020204"/>
              </a:defRPr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62" y="6268912"/>
            <a:ext cx="76383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19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2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24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58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90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17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02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5B12-B2BC-4ED3-82F5-9A96F99A0A45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9290-1BF7-4C99-AC1E-30E560983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89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ia.org.br/" TargetMode="External"/><Relationship Id="rId2" Type="http://schemas.openxmlformats.org/officeDocument/2006/relationships/hyperlink" Target="mailto:dora@cria.org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eslink.net/search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_T0CaVi2O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acunas.inct.florabrasil.net/" TargetMode="External"/><Relationship Id="rId2" Type="http://schemas.openxmlformats.org/officeDocument/2006/relationships/hyperlink" Target="http://biogeo.inct.florabrasil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ure.cria.org.br/lacuna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7.gif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iogeo.inct.florabrasil.net/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7.gif"/><Relationship Id="rId7" Type="http://schemas.openxmlformats.org/officeDocument/2006/relationships/diagramColors" Target="../diagrams/colors3.xml"/><Relationship Id="rId12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80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79.jpeg"/><Relationship Id="rId4" Type="http://schemas.openxmlformats.org/officeDocument/2006/relationships/diagramData" Target="../diagrams/data3.xml"/><Relationship Id="rId9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pecieslink.net/col/FCM/" TargetMode="External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hyperlink" Target="mailto:dora@cria.org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diagramLayout" Target="../diagrams/layou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diagramData" Target="../diagrams/data1.xml"/><Relationship Id="rId5" Type="http://schemas.openxmlformats.org/officeDocument/2006/relationships/image" Target="../media/image22.jpeg"/><Relationship Id="rId15" Type="http://schemas.microsoft.com/office/2007/relationships/diagramDrawing" Target="../diagrams/drawing1.xml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hyperlink" Target="http://maps.google.com/maps?q=-23.07,-44.96&amp;hl=pt-BR&amp;t=h&amp;z=1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400" dirty="0" smtClean="0">
                <a:latin typeface="StCroce"/>
              </a:rPr>
              <a:t>A biodiversidade brasileira a um clique de distância</a:t>
            </a:r>
            <a:endParaRPr lang="pt-BR" sz="4400" dirty="0">
              <a:latin typeface="StCroce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77707" y="4741128"/>
            <a:ext cx="6690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latin typeface="Open Sans Condensed"/>
              </a:rPr>
              <a:t>Dora Ann Lange </a:t>
            </a:r>
            <a:r>
              <a:rPr lang="pt-BR" sz="2400" dirty="0" err="1" smtClean="0">
                <a:latin typeface="Open Sans Condensed"/>
              </a:rPr>
              <a:t>Canhos</a:t>
            </a:r>
            <a:r>
              <a:rPr lang="pt-BR" sz="2400" dirty="0" smtClean="0">
                <a:latin typeface="Open Sans Condensed"/>
              </a:rPr>
              <a:t> (</a:t>
            </a:r>
            <a:r>
              <a:rPr lang="pt-BR" sz="2400" dirty="0" smtClean="0">
                <a:latin typeface="Open Sans Condensed"/>
                <a:hlinkClick r:id="rId2"/>
              </a:rPr>
              <a:t>dora@cria.org.br</a:t>
            </a:r>
            <a:r>
              <a:rPr lang="pt-BR" sz="2400" dirty="0" smtClean="0">
                <a:latin typeface="Open Sans Condensed"/>
              </a:rPr>
              <a:t>)</a:t>
            </a:r>
          </a:p>
          <a:p>
            <a:r>
              <a:rPr lang="pt-BR" sz="2400" dirty="0" smtClean="0">
                <a:latin typeface="Open Sans Condensed"/>
              </a:rPr>
              <a:t>Centro de Referência em Informação Ambiental</a:t>
            </a:r>
          </a:p>
          <a:p>
            <a:r>
              <a:rPr lang="pt-BR" sz="2400" dirty="0" smtClean="0">
                <a:latin typeface="Open Sans Condensed"/>
                <a:hlinkClick r:id="rId3"/>
              </a:rPr>
              <a:t>www.cria.org.br</a:t>
            </a:r>
            <a:r>
              <a:rPr lang="pt-BR" sz="2400" dirty="0" smtClean="0">
                <a:latin typeface="Open Sans Condensed"/>
              </a:rPr>
              <a:t> </a:t>
            </a:r>
            <a:endParaRPr lang="pt-BR" sz="2400" dirty="0">
              <a:latin typeface="Open Sans Condensed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70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xograma: Disco magnético 3"/>
          <p:cNvSpPr/>
          <p:nvPr/>
        </p:nvSpPr>
        <p:spPr>
          <a:xfrm>
            <a:off x="1435219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Fluxograma: Disco magnético 4"/>
          <p:cNvSpPr/>
          <p:nvPr/>
        </p:nvSpPr>
        <p:spPr>
          <a:xfrm>
            <a:off x="1304735" y="3239544"/>
            <a:ext cx="3699695" cy="45948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Banco de dados</a:t>
            </a:r>
          </a:p>
        </p:txBody>
      </p:sp>
      <p:sp>
        <p:nvSpPr>
          <p:cNvPr id="6" name="Fluxograma: Disco magnético 5"/>
          <p:cNvSpPr/>
          <p:nvPr/>
        </p:nvSpPr>
        <p:spPr>
          <a:xfrm>
            <a:off x="2029285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Fluxograma: Disco magnético 6"/>
          <p:cNvSpPr/>
          <p:nvPr/>
        </p:nvSpPr>
        <p:spPr>
          <a:xfrm>
            <a:off x="2623351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Fluxograma: Disco magnético 7"/>
          <p:cNvSpPr/>
          <p:nvPr/>
        </p:nvSpPr>
        <p:spPr>
          <a:xfrm>
            <a:off x="3217417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Fluxograma: Disco magnético 8"/>
          <p:cNvSpPr/>
          <p:nvPr/>
        </p:nvSpPr>
        <p:spPr>
          <a:xfrm>
            <a:off x="3811483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Fluxograma: Disco magnético 9"/>
          <p:cNvSpPr/>
          <p:nvPr/>
        </p:nvSpPr>
        <p:spPr>
          <a:xfrm>
            <a:off x="4405549" y="49204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CaixaDeTexto 11"/>
          <p:cNvSpPr txBox="1"/>
          <p:nvPr/>
        </p:nvSpPr>
        <p:spPr>
          <a:xfrm>
            <a:off x="1131419" y="1592797"/>
            <a:ext cx="3921202" cy="784830"/>
          </a:xfrm>
          <a:prstGeom prst="rect">
            <a:avLst/>
          </a:prstGeom>
          <a:solidFill>
            <a:srgbClr val="F8FCF6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 (vouchers, plantas vivas, pólen)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mapas, gráficos, sínteses, catálogos (dinâmico)</a:t>
            </a:r>
          </a:p>
        </p:txBody>
      </p:sp>
      <p:sp>
        <p:nvSpPr>
          <p:cNvPr id="14" name="Cilindro 13"/>
          <p:cNvSpPr/>
          <p:nvPr/>
        </p:nvSpPr>
        <p:spPr>
          <a:xfrm>
            <a:off x="204244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Rosto feliz 14"/>
          <p:cNvSpPr/>
          <p:nvPr/>
        </p:nvSpPr>
        <p:spPr>
          <a:xfrm>
            <a:off x="198843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ilindro 16"/>
          <p:cNvSpPr/>
          <p:nvPr/>
        </p:nvSpPr>
        <p:spPr>
          <a:xfrm>
            <a:off x="177241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osto feliz 17"/>
          <p:cNvSpPr/>
          <p:nvPr/>
        </p:nvSpPr>
        <p:spPr>
          <a:xfrm>
            <a:off x="171840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ilindro 18"/>
          <p:cNvSpPr/>
          <p:nvPr/>
        </p:nvSpPr>
        <p:spPr>
          <a:xfrm>
            <a:off x="231247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Rosto feliz 19"/>
          <p:cNvSpPr/>
          <p:nvPr/>
        </p:nvSpPr>
        <p:spPr>
          <a:xfrm>
            <a:off x="225846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ilindro 20"/>
          <p:cNvSpPr/>
          <p:nvPr/>
        </p:nvSpPr>
        <p:spPr>
          <a:xfrm>
            <a:off x="285253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Rosto feliz 21"/>
          <p:cNvSpPr/>
          <p:nvPr/>
        </p:nvSpPr>
        <p:spPr>
          <a:xfrm>
            <a:off x="279852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Cilindro 22"/>
          <p:cNvSpPr/>
          <p:nvPr/>
        </p:nvSpPr>
        <p:spPr>
          <a:xfrm>
            <a:off x="258250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Rosto feliz 23"/>
          <p:cNvSpPr/>
          <p:nvPr/>
        </p:nvSpPr>
        <p:spPr>
          <a:xfrm>
            <a:off x="252849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ilindro 24"/>
          <p:cNvSpPr/>
          <p:nvPr/>
        </p:nvSpPr>
        <p:spPr>
          <a:xfrm>
            <a:off x="312256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Rosto feliz 25"/>
          <p:cNvSpPr/>
          <p:nvPr/>
        </p:nvSpPr>
        <p:spPr>
          <a:xfrm>
            <a:off x="306855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Cilindro 26"/>
          <p:cNvSpPr/>
          <p:nvPr/>
        </p:nvSpPr>
        <p:spPr>
          <a:xfrm>
            <a:off x="366262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Rosto feliz 27"/>
          <p:cNvSpPr/>
          <p:nvPr/>
        </p:nvSpPr>
        <p:spPr>
          <a:xfrm>
            <a:off x="360861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Cilindro 28"/>
          <p:cNvSpPr/>
          <p:nvPr/>
        </p:nvSpPr>
        <p:spPr>
          <a:xfrm>
            <a:off x="339259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Rosto feliz 29"/>
          <p:cNvSpPr/>
          <p:nvPr/>
        </p:nvSpPr>
        <p:spPr>
          <a:xfrm>
            <a:off x="333858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Cilindro 30"/>
          <p:cNvSpPr/>
          <p:nvPr/>
        </p:nvSpPr>
        <p:spPr>
          <a:xfrm>
            <a:off x="393265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osto feliz 31"/>
          <p:cNvSpPr/>
          <p:nvPr/>
        </p:nvSpPr>
        <p:spPr>
          <a:xfrm>
            <a:off x="387864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Cilindro 32"/>
          <p:cNvSpPr/>
          <p:nvPr/>
        </p:nvSpPr>
        <p:spPr>
          <a:xfrm>
            <a:off x="447271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Rosto feliz 33"/>
          <p:cNvSpPr/>
          <p:nvPr/>
        </p:nvSpPr>
        <p:spPr>
          <a:xfrm>
            <a:off x="441870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5" name="Cilindro 34"/>
          <p:cNvSpPr/>
          <p:nvPr/>
        </p:nvSpPr>
        <p:spPr>
          <a:xfrm>
            <a:off x="420268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Rosto feliz 35"/>
          <p:cNvSpPr/>
          <p:nvPr/>
        </p:nvSpPr>
        <p:spPr>
          <a:xfrm>
            <a:off x="414867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7" name="Cilindro 36"/>
          <p:cNvSpPr/>
          <p:nvPr/>
        </p:nvSpPr>
        <p:spPr>
          <a:xfrm>
            <a:off x="4742743" y="5637377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8" name="Rosto feliz 37"/>
          <p:cNvSpPr/>
          <p:nvPr/>
        </p:nvSpPr>
        <p:spPr>
          <a:xfrm>
            <a:off x="4688737" y="5529365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9" name="Cilindro 38"/>
          <p:cNvSpPr/>
          <p:nvPr/>
        </p:nvSpPr>
        <p:spPr>
          <a:xfrm>
            <a:off x="215674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0" name="Rosto feliz 39"/>
          <p:cNvSpPr/>
          <p:nvPr/>
        </p:nvSpPr>
        <p:spPr>
          <a:xfrm>
            <a:off x="210273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1" name="Cilindro 40"/>
          <p:cNvSpPr/>
          <p:nvPr/>
        </p:nvSpPr>
        <p:spPr>
          <a:xfrm>
            <a:off x="188671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2" name="Rosto feliz 41"/>
          <p:cNvSpPr/>
          <p:nvPr/>
        </p:nvSpPr>
        <p:spPr>
          <a:xfrm>
            <a:off x="183270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Cilindro 42"/>
          <p:cNvSpPr/>
          <p:nvPr/>
        </p:nvSpPr>
        <p:spPr>
          <a:xfrm>
            <a:off x="242677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4" name="Rosto feliz 43"/>
          <p:cNvSpPr/>
          <p:nvPr/>
        </p:nvSpPr>
        <p:spPr>
          <a:xfrm>
            <a:off x="237276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5" name="Cilindro 44"/>
          <p:cNvSpPr/>
          <p:nvPr/>
        </p:nvSpPr>
        <p:spPr>
          <a:xfrm>
            <a:off x="296683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6" name="Rosto feliz 45"/>
          <p:cNvSpPr/>
          <p:nvPr/>
        </p:nvSpPr>
        <p:spPr>
          <a:xfrm>
            <a:off x="291282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7" name="Cilindro 46"/>
          <p:cNvSpPr/>
          <p:nvPr/>
        </p:nvSpPr>
        <p:spPr>
          <a:xfrm>
            <a:off x="269680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8" name="Rosto feliz 47"/>
          <p:cNvSpPr/>
          <p:nvPr/>
        </p:nvSpPr>
        <p:spPr>
          <a:xfrm>
            <a:off x="264279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9" name="Cilindro 48"/>
          <p:cNvSpPr/>
          <p:nvPr/>
        </p:nvSpPr>
        <p:spPr>
          <a:xfrm>
            <a:off x="323686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0" name="Rosto feliz 49"/>
          <p:cNvSpPr/>
          <p:nvPr/>
        </p:nvSpPr>
        <p:spPr>
          <a:xfrm>
            <a:off x="318285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1" name="Cilindro 50"/>
          <p:cNvSpPr/>
          <p:nvPr/>
        </p:nvSpPr>
        <p:spPr>
          <a:xfrm>
            <a:off x="377692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Rosto feliz 51"/>
          <p:cNvSpPr/>
          <p:nvPr/>
        </p:nvSpPr>
        <p:spPr>
          <a:xfrm>
            <a:off x="372291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Cilindro 52"/>
          <p:cNvSpPr/>
          <p:nvPr/>
        </p:nvSpPr>
        <p:spPr>
          <a:xfrm>
            <a:off x="350689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Rosto feliz 53"/>
          <p:cNvSpPr/>
          <p:nvPr/>
        </p:nvSpPr>
        <p:spPr>
          <a:xfrm>
            <a:off x="345288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5" name="Cilindro 54"/>
          <p:cNvSpPr/>
          <p:nvPr/>
        </p:nvSpPr>
        <p:spPr>
          <a:xfrm>
            <a:off x="404695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6" name="Rosto feliz 55"/>
          <p:cNvSpPr/>
          <p:nvPr/>
        </p:nvSpPr>
        <p:spPr>
          <a:xfrm>
            <a:off x="399294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7" name="Cilindro 56"/>
          <p:cNvSpPr/>
          <p:nvPr/>
        </p:nvSpPr>
        <p:spPr>
          <a:xfrm>
            <a:off x="458701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8" name="Rosto feliz 57"/>
          <p:cNvSpPr/>
          <p:nvPr/>
        </p:nvSpPr>
        <p:spPr>
          <a:xfrm>
            <a:off x="453300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9" name="Cilindro 58"/>
          <p:cNvSpPr/>
          <p:nvPr/>
        </p:nvSpPr>
        <p:spPr>
          <a:xfrm>
            <a:off x="431698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0" name="Rosto feliz 59"/>
          <p:cNvSpPr/>
          <p:nvPr/>
        </p:nvSpPr>
        <p:spPr>
          <a:xfrm>
            <a:off x="426297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Cilindro 60"/>
          <p:cNvSpPr/>
          <p:nvPr/>
        </p:nvSpPr>
        <p:spPr>
          <a:xfrm>
            <a:off x="4857043" y="5751677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Rosto feliz 61"/>
          <p:cNvSpPr/>
          <p:nvPr/>
        </p:nvSpPr>
        <p:spPr>
          <a:xfrm>
            <a:off x="4803037" y="5643665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Cilindro 62"/>
          <p:cNvSpPr/>
          <p:nvPr/>
        </p:nvSpPr>
        <p:spPr>
          <a:xfrm>
            <a:off x="227104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Rosto feliz 63"/>
          <p:cNvSpPr/>
          <p:nvPr/>
        </p:nvSpPr>
        <p:spPr>
          <a:xfrm>
            <a:off x="221703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Cilindro 64"/>
          <p:cNvSpPr/>
          <p:nvPr/>
        </p:nvSpPr>
        <p:spPr>
          <a:xfrm>
            <a:off x="200101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osto feliz 65"/>
          <p:cNvSpPr/>
          <p:nvPr/>
        </p:nvSpPr>
        <p:spPr>
          <a:xfrm>
            <a:off x="194700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7" name="Cilindro 66"/>
          <p:cNvSpPr/>
          <p:nvPr/>
        </p:nvSpPr>
        <p:spPr>
          <a:xfrm>
            <a:off x="254107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8" name="Rosto feliz 67"/>
          <p:cNvSpPr/>
          <p:nvPr/>
        </p:nvSpPr>
        <p:spPr>
          <a:xfrm>
            <a:off x="248706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9" name="Cilindro 68"/>
          <p:cNvSpPr/>
          <p:nvPr/>
        </p:nvSpPr>
        <p:spPr>
          <a:xfrm>
            <a:off x="308113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0" name="Rosto feliz 69"/>
          <p:cNvSpPr/>
          <p:nvPr/>
        </p:nvSpPr>
        <p:spPr>
          <a:xfrm>
            <a:off x="302712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1" name="Cilindro 70"/>
          <p:cNvSpPr/>
          <p:nvPr/>
        </p:nvSpPr>
        <p:spPr>
          <a:xfrm>
            <a:off x="281110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2" name="Rosto feliz 71"/>
          <p:cNvSpPr/>
          <p:nvPr/>
        </p:nvSpPr>
        <p:spPr>
          <a:xfrm>
            <a:off x="275709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3" name="Cilindro 72"/>
          <p:cNvSpPr/>
          <p:nvPr/>
        </p:nvSpPr>
        <p:spPr>
          <a:xfrm>
            <a:off x="335116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4" name="Rosto feliz 73"/>
          <p:cNvSpPr/>
          <p:nvPr/>
        </p:nvSpPr>
        <p:spPr>
          <a:xfrm>
            <a:off x="329715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5" name="Cilindro 74"/>
          <p:cNvSpPr/>
          <p:nvPr/>
        </p:nvSpPr>
        <p:spPr>
          <a:xfrm>
            <a:off x="389122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6" name="Rosto feliz 75"/>
          <p:cNvSpPr/>
          <p:nvPr/>
        </p:nvSpPr>
        <p:spPr>
          <a:xfrm>
            <a:off x="383721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Cilindro 76"/>
          <p:cNvSpPr/>
          <p:nvPr/>
        </p:nvSpPr>
        <p:spPr>
          <a:xfrm>
            <a:off x="362119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8" name="Rosto feliz 77"/>
          <p:cNvSpPr/>
          <p:nvPr/>
        </p:nvSpPr>
        <p:spPr>
          <a:xfrm>
            <a:off x="356718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9" name="Cilindro 78"/>
          <p:cNvSpPr/>
          <p:nvPr/>
        </p:nvSpPr>
        <p:spPr>
          <a:xfrm>
            <a:off x="416125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0" name="Rosto feliz 79"/>
          <p:cNvSpPr/>
          <p:nvPr/>
        </p:nvSpPr>
        <p:spPr>
          <a:xfrm>
            <a:off x="410724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1" name="Cilindro 80"/>
          <p:cNvSpPr/>
          <p:nvPr/>
        </p:nvSpPr>
        <p:spPr>
          <a:xfrm>
            <a:off x="470131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2" name="Rosto feliz 81"/>
          <p:cNvSpPr/>
          <p:nvPr/>
        </p:nvSpPr>
        <p:spPr>
          <a:xfrm>
            <a:off x="464730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3" name="Cilindro 82"/>
          <p:cNvSpPr/>
          <p:nvPr/>
        </p:nvSpPr>
        <p:spPr>
          <a:xfrm>
            <a:off x="443128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4" name="Rosto feliz 83"/>
          <p:cNvSpPr/>
          <p:nvPr/>
        </p:nvSpPr>
        <p:spPr>
          <a:xfrm>
            <a:off x="437727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5" name="Cilindro 84"/>
          <p:cNvSpPr/>
          <p:nvPr/>
        </p:nvSpPr>
        <p:spPr>
          <a:xfrm>
            <a:off x="4971343" y="5865977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6" name="Rosto feliz 85"/>
          <p:cNvSpPr/>
          <p:nvPr/>
        </p:nvSpPr>
        <p:spPr>
          <a:xfrm>
            <a:off x="4917337" y="5757965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7" name="Seta para cima 86"/>
          <p:cNvSpPr/>
          <p:nvPr/>
        </p:nvSpPr>
        <p:spPr>
          <a:xfrm>
            <a:off x="3082118" y="3775314"/>
            <a:ext cx="147450" cy="193746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8" name="Cilindro 87"/>
          <p:cNvSpPr/>
          <p:nvPr/>
        </p:nvSpPr>
        <p:spPr>
          <a:xfrm>
            <a:off x="1803786" y="1052736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9" name="Rosto feliz 88"/>
          <p:cNvSpPr/>
          <p:nvPr/>
        </p:nvSpPr>
        <p:spPr>
          <a:xfrm>
            <a:off x="1749780" y="944724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0" name="Cilindro 89"/>
          <p:cNvSpPr/>
          <p:nvPr/>
        </p:nvSpPr>
        <p:spPr>
          <a:xfrm>
            <a:off x="1533756" y="1052736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1" name="Rosto feliz 90"/>
          <p:cNvSpPr/>
          <p:nvPr/>
        </p:nvSpPr>
        <p:spPr>
          <a:xfrm>
            <a:off x="1479750" y="944724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2" name="Cilindro 91"/>
          <p:cNvSpPr/>
          <p:nvPr/>
        </p:nvSpPr>
        <p:spPr>
          <a:xfrm>
            <a:off x="2073816" y="1052736"/>
            <a:ext cx="108012" cy="216024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3" name="Rosto feliz 92"/>
          <p:cNvSpPr/>
          <p:nvPr/>
        </p:nvSpPr>
        <p:spPr>
          <a:xfrm>
            <a:off x="2019810" y="944724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4" name="Cilindro 93"/>
          <p:cNvSpPr/>
          <p:nvPr/>
        </p:nvSpPr>
        <p:spPr>
          <a:xfrm>
            <a:off x="2613876" y="1052736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5" name="Rosto feliz 94"/>
          <p:cNvSpPr/>
          <p:nvPr/>
        </p:nvSpPr>
        <p:spPr>
          <a:xfrm>
            <a:off x="2559870" y="944724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6" name="Cilindro 95"/>
          <p:cNvSpPr/>
          <p:nvPr/>
        </p:nvSpPr>
        <p:spPr>
          <a:xfrm>
            <a:off x="2343846" y="1052736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7" name="Rosto feliz 96"/>
          <p:cNvSpPr/>
          <p:nvPr/>
        </p:nvSpPr>
        <p:spPr>
          <a:xfrm>
            <a:off x="2289840" y="944724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8" name="Cilindro 97"/>
          <p:cNvSpPr/>
          <p:nvPr/>
        </p:nvSpPr>
        <p:spPr>
          <a:xfrm>
            <a:off x="2883906" y="1052736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9" name="Rosto feliz 98"/>
          <p:cNvSpPr/>
          <p:nvPr/>
        </p:nvSpPr>
        <p:spPr>
          <a:xfrm>
            <a:off x="2829900" y="944724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0" name="Cilindro 99"/>
          <p:cNvSpPr/>
          <p:nvPr/>
        </p:nvSpPr>
        <p:spPr>
          <a:xfrm>
            <a:off x="3423966" y="1052736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Rosto feliz 100"/>
          <p:cNvSpPr/>
          <p:nvPr/>
        </p:nvSpPr>
        <p:spPr>
          <a:xfrm>
            <a:off x="3369960" y="944724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2" name="Cilindro 101"/>
          <p:cNvSpPr/>
          <p:nvPr/>
        </p:nvSpPr>
        <p:spPr>
          <a:xfrm>
            <a:off x="3153936" y="1052736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3" name="Rosto feliz 102"/>
          <p:cNvSpPr/>
          <p:nvPr/>
        </p:nvSpPr>
        <p:spPr>
          <a:xfrm>
            <a:off x="3099930" y="944724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4" name="Cilindro 103"/>
          <p:cNvSpPr/>
          <p:nvPr/>
        </p:nvSpPr>
        <p:spPr>
          <a:xfrm>
            <a:off x="3693996" y="10527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5" name="Rosto feliz 104"/>
          <p:cNvSpPr/>
          <p:nvPr/>
        </p:nvSpPr>
        <p:spPr>
          <a:xfrm>
            <a:off x="3639990" y="944724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6" name="Cilindro 105"/>
          <p:cNvSpPr/>
          <p:nvPr/>
        </p:nvSpPr>
        <p:spPr>
          <a:xfrm>
            <a:off x="4234056" y="10527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7" name="Rosto feliz 106"/>
          <p:cNvSpPr/>
          <p:nvPr/>
        </p:nvSpPr>
        <p:spPr>
          <a:xfrm>
            <a:off x="4180050" y="9447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8" name="Cilindro 107"/>
          <p:cNvSpPr/>
          <p:nvPr/>
        </p:nvSpPr>
        <p:spPr>
          <a:xfrm>
            <a:off x="3964026" y="10527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9" name="Rosto feliz 108"/>
          <p:cNvSpPr/>
          <p:nvPr/>
        </p:nvSpPr>
        <p:spPr>
          <a:xfrm>
            <a:off x="3910020" y="944724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0" name="Cilindro 109"/>
          <p:cNvSpPr/>
          <p:nvPr/>
        </p:nvSpPr>
        <p:spPr>
          <a:xfrm>
            <a:off x="4504086" y="10527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1" name="Rosto feliz 110"/>
          <p:cNvSpPr/>
          <p:nvPr/>
        </p:nvSpPr>
        <p:spPr>
          <a:xfrm>
            <a:off x="4450080" y="9447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2" name="Cilindro 111"/>
          <p:cNvSpPr/>
          <p:nvPr/>
        </p:nvSpPr>
        <p:spPr>
          <a:xfrm>
            <a:off x="1918086" y="1167036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3" name="Rosto feliz 112"/>
          <p:cNvSpPr/>
          <p:nvPr/>
        </p:nvSpPr>
        <p:spPr>
          <a:xfrm>
            <a:off x="1864080" y="1059024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4" name="Cilindro 113"/>
          <p:cNvSpPr/>
          <p:nvPr/>
        </p:nvSpPr>
        <p:spPr>
          <a:xfrm>
            <a:off x="1648056" y="1167036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5" name="Rosto feliz 114"/>
          <p:cNvSpPr/>
          <p:nvPr/>
        </p:nvSpPr>
        <p:spPr>
          <a:xfrm>
            <a:off x="1594050" y="1059024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6" name="Cilindro 115"/>
          <p:cNvSpPr/>
          <p:nvPr/>
        </p:nvSpPr>
        <p:spPr>
          <a:xfrm>
            <a:off x="2188116" y="1167036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7" name="Rosto feliz 116"/>
          <p:cNvSpPr/>
          <p:nvPr/>
        </p:nvSpPr>
        <p:spPr>
          <a:xfrm>
            <a:off x="2134110" y="1059024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8" name="Cilindro 117"/>
          <p:cNvSpPr/>
          <p:nvPr/>
        </p:nvSpPr>
        <p:spPr>
          <a:xfrm>
            <a:off x="2728176" y="1167036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9" name="Rosto feliz 118"/>
          <p:cNvSpPr/>
          <p:nvPr/>
        </p:nvSpPr>
        <p:spPr>
          <a:xfrm>
            <a:off x="2674170" y="1059024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0" name="Cilindro 119"/>
          <p:cNvSpPr/>
          <p:nvPr/>
        </p:nvSpPr>
        <p:spPr>
          <a:xfrm>
            <a:off x="2458146" y="1167036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1" name="Rosto feliz 120"/>
          <p:cNvSpPr/>
          <p:nvPr/>
        </p:nvSpPr>
        <p:spPr>
          <a:xfrm>
            <a:off x="2404140" y="1059024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2" name="Cilindro 121"/>
          <p:cNvSpPr/>
          <p:nvPr/>
        </p:nvSpPr>
        <p:spPr>
          <a:xfrm>
            <a:off x="2998206" y="1167036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Rosto feliz 122"/>
          <p:cNvSpPr/>
          <p:nvPr/>
        </p:nvSpPr>
        <p:spPr>
          <a:xfrm>
            <a:off x="2944200" y="1059024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4" name="Cilindro 123"/>
          <p:cNvSpPr/>
          <p:nvPr/>
        </p:nvSpPr>
        <p:spPr>
          <a:xfrm>
            <a:off x="3538266" y="1167036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5" name="Rosto feliz 124"/>
          <p:cNvSpPr/>
          <p:nvPr/>
        </p:nvSpPr>
        <p:spPr>
          <a:xfrm>
            <a:off x="3484260" y="1059024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6" name="Cilindro 125"/>
          <p:cNvSpPr/>
          <p:nvPr/>
        </p:nvSpPr>
        <p:spPr>
          <a:xfrm>
            <a:off x="3268236" y="1167036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7" name="Rosto feliz 126"/>
          <p:cNvSpPr/>
          <p:nvPr/>
        </p:nvSpPr>
        <p:spPr>
          <a:xfrm>
            <a:off x="3214230" y="1059024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8" name="Cilindro 127"/>
          <p:cNvSpPr/>
          <p:nvPr/>
        </p:nvSpPr>
        <p:spPr>
          <a:xfrm>
            <a:off x="3808296" y="11670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9" name="Rosto feliz 128"/>
          <p:cNvSpPr/>
          <p:nvPr/>
        </p:nvSpPr>
        <p:spPr>
          <a:xfrm>
            <a:off x="3754290" y="1059024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0" name="Cilindro 129"/>
          <p:cNvSpPr/>
          <p:nvPr/>
        </p:nvSpPr>
        <p:spPr>
          <a:xfrm>
            <a:off x="4348356" y="11670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1" name="Rosto feliz 130"/>
          <p:cNvSpPr/>
          <p:nvPr/>
        </p:nvSpPr>
        <p:spPr>
          <a:xfrm>
            <a:off x="4294350" y="10590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2" name="Cilindro 131"/>
          <p:cNvSpPr/>
          <p:nvPr/>
        </p:nvSpPr>
        <p:spPr>
          <a:xfrm>
            <a:off x="4078326" y="11670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3" name="Rosto feliz 132"/>
          <p:cNvSpPr/>
          <p:nvPr/>
        </p:nvSpPr>
        <p:spPr>
          <a:xfrm>
            <a:off x="4024320" y="1059024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4" name="Cilindro 133"/>
          <p:cNvSpPr/>
          <p:nvPr/>
        </p:nvSpPr>
        <p:spPr>
          <a:xfrm>
            <a:off x="4618386" y="11670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5" name="Rosto feliz 134"/>
          <p:cNvSpPr/>
          <p:nvPr/>
        </p:nvSpPr>
        <p:spPr>
          <a:xfrm>
            <a:off x="4564380" y="10590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6" name="Cilindro 135"/>
          <p:cNvSpPr/>
          <p:nvPr/>
        </p:nvSpPr>
        <p:spPr>
          <a:xfrm>
            <a:off x="2032386" y="1281336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7" name="Rosto feliz 136"/>
          <p:cNvSpPr/>
          <p:nvPr/>
        </p:nvSpPr>
        <p:spPr>
          <a:xfrm>
            <a:off x="1978380" y="1173324"/>
            <a:ext cx="216024" cy="162018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8" name="Cilindro 137"/>
          <p:cNvSpPr/>
          <p:nvPr/>
        </p:nvSpPr>
        <p:spPr>
          <a:xfrm>
            <a:off x="1762356" y="1281336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9" name="Rosto feliz 138"/>
          <p:cNvSpPr/>
          <p:nvPr/>
        </p:nvSpPr>
        <p:spPr>
          <a:xfrm>
            <a:off x="1708350" y="1173324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0" name="Cilindro 139"/>
          <p:cNvSpPr/>
          <p:nvPr/>
        </p:nvSpPr>
        <p:spPr>
          <a:xfrm>
            <a:off x="2302416" y="1281336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1" name="Rosto feliz 140"/>
          <p:cNvSpPr/>
          <p:nvPr/>
        </p:nvSpPr>
        <p:spPr>
          <a:xfrm>
            <a:off x="2248410" y="1173324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2" name="Cilindro 141"/>
          <p:cNvSpPr/>
          <p:nvPr/>
        </p:nvSpPr>
        <p:spPr>
          <a:xfrm>
            <a:off x="2842476" y="1281336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3" name="Rosto feliz 142"/>
          <p:cNvSpPr/>
          <p:nvPr/>
        </p:nvSpPr>
        <p:spPr>
          <a:xfrm>
            <a:off x="2788470" y="1173324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ilindro 143"/>
          <p:cNvSpPr/>
          <p:nvPr/>
        </p:nvSpPr>
        <p:spPr>
          <a:xfrm>
            <a:off x="2572446" y="1281336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5" name="Rosto feliz 144"/>
          <p:cNvSpPr/>
          <p:nvPr/>
        </p:nvSpPr>
        <p:spPr>
          <a:xfrm>
            <a:off x="2518440" y="1173324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ilindro 145"/>
          <p:cNvSpPr/>
          <p:nvPr/>
        </p:nvSpPr>
        <p:spPr>
          <a:xfrm>
            <a:off x="3112506" y="1281336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7" name="Rosto feliz 146"/>
          <p:cNvSpPr/>
          <p:nvPr/>
        </p:nvSpPr>
        <p:spPr>
          <a:xfrm>
            <a:off x="3058500" y="1173324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8" name="Cilindro 147"/>
          <p:cNvSpPr/>
          <p:nvPr/>
        </p:nvSpPr>
        <p:spPr>
          <a:xfrm>
            <a:off x="3652566" y="12813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Rosto feliz 148"/>
          <p:cNvSpPr/>
          <p:nvPr/>
        </p:nvSpPr>
        <p:spPr>
          <a:xfrm>
            <a:off x="3598560" y="1173324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0" name="Cilindro 149"/>
          <p:cNvSpPr/>
          <p:nvPr/>
        </p:nvSpPr>
        <p:spPr>
          <a:xfrm>
            <a:off x="3382536" y="1281336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1" name="Rosto feliz 150"/>
          <p:cNvSpPr/>
          <p:nvPr/>
        </p:nvSpPr>
        <p:spPr>
          <a:xfrm>
            <a:off x="3328530" y="1173324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2" name="Cilindro 151"/>
          <p:cNvSpPr/>
          <p:nvPr/>
        </p:nvSpPr>
        <p:spPr>
          <a:xfrm>
            <a:off x="3922596" y="1281336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3" name="Rosto feliz 152"/>
          <p:cNvSpPr/>
          <p:nvPr/>
        </p:nvSpPr>
        <p:spPr>
          <a:xfrm>
            <a:off x="3868590" y="1173324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4" name="Cilindro 153"/>
          <p:cNvSpPr/>
          <p:nvPr/>
        </p:nvSpPr>
        <p:spPr>
          <a:xfrm>
            <a:off x="4462656" y="12813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5" name="Rosto feliz 154"/>
          <p:cNvSpPr/>
          <p:nvPr/>
        </p:nvSpPr>
        <p:spPr>
          <a:xfrm>
            <a:off x="4408650" y="11733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6" name="Cilindro 155"/>
          <p:cNvSpPr/>
          <p:nvPr/>
        </p:nvSpPr>
        <p:spPr>
          <a:xfrm>
            <a:off x="4192626" y="12813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7" name="Rosto feliz 156"/>
          <p:cNvSpPr/>
          <p:nvPr/>
        </p:nvSpPr>
        <p:spPr>
          <a:xfrm>
            <a:off x="4138620" y="11733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8" name="Cilindro 157"/>
          <p:cNvSpPr/>
          <p:nvPr/>
        </p:nvSpPr>
        <p:spPr>
          <a:xfrm>
            <a:off x="4732686" y="1281336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9" name="Rosto feliz 158"/>
          <p:cNvSpPr/>
          <p:nvPr/>
        </p:nvSpPr>
        <p:spPr>
          <a:xfrm>
            <a:off x="4678680" y="1173324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0" name="CaixaDeTexto 159"/>
          <p:cNvSpPr txBox="1"/>
          <p:nvPr/>
        </p:nvSpPr>
        <p:spPr>
          <a:xfrm>
            <a:off x="1738497" y="4039354"/>
            <a:ext cx="282865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</p:txBody>
      </p:sp>
      <p:sp>
        <p:nvSpPr>
          <p:cNvPr id="163" name="Seta para a direita 162"/>
          <p:cNvSpPr/>
          <p:nvPr/>
        </p:nvSpPr>
        <p:spPr>
          <a:xfrm>
            <a:off x="5152159" y="3055534"/>
            <a:ext cx="748103" cy="1034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4" name="Texto explicativo em seta para baixo 163"/>
          <p:cNvSpPr/>
          <p:nvPr/>
        </p:nvSpPr>
        <p:spPr>
          <a:xfrm>
            <a:off x="6511813" y="3266982"/>
            <a:ext cx="1728192" cy="85051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Ferramentas</a:t>
            </a:r>
          </a:p>
        </p:txBody>
      </p:sp>
      <p:sp>
        <p:nvSpPr>
          <p:cNvPr id="165" name="CaixaDeTexto 164"/>
          <p:cNvSpPr txBox="1"/>
          <p:nvPr/>
        </p:nvSpPr>
        <p:spPr>
          <a:xfrm>
            <a:off x="6270654" y="4291398"/>
            <a:ext cx="2367703" cy="784830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qualidade dos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indicadores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uso </a:t>
            </a:r>
          </a:p>
        </p:txBody>
      </p:sp>
      <p:sp>
        <p:nvSpPr>
          <p:cNvPr id="166" name="Texto explicativo em seta para cima 165"/>
          <p:cNvSpPr/>
          <p:nvPr/>
        </p:nvSpPr>
        <p:spPr>
          <a:xfrm>
            <a:off x="6511813" y="2620348"/>
            <a:ext cx="1728192" cy="646635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Serviços Web </a:t>
            </a:r>
          </a:p>
        </p:txBody>
      </p:sp>
      <p:sp>
        <p:nvSpPr>
          <p:cNvPr id="168" name="CaixaDeTexto 167"/>
          <p:cNvSpPr txBox="1"/>
          <p:nvPr/>
        </p:nvSpPr>
        <p:spPr>
          <a:xfrm>
            <a:off x="6270653" y="1430780"/>
            <a:ext cx="2662126" cy="1015663"/>
          </a:xfrm>
          <a:prstGeom prst="rect">
            <a:avLst/>
          </a:prstGeom>
          <a:solidFill>
            <a:srgbClr val="F2F7FC"/>
          </a:solidFill>
        </p:spPr>
        <p:txBody>
          <a:bodyPr wrap="square" lIns="90000" r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en-US" sz="1500" dirty="0" err="1"/>
              <a:t>modelagem</a:t>
            </a:r>
            <a:r>
              <a:rPr lang="en-US" sz="1500" dirty="0"/>
              <a:t> de </a:t>
            </a:r>
            <a:r>
              <a:rPr lang="en-US" sz="1500" dirty="0" err="1"/>
              <a:t>nicho</a:t>
            </a:r>
            <a:r>
              <a:rPr lang="en-US" sz="1500" dirty="0"/>
              <a:t> </a:t>
            </a:r>
            <a:r>
              <a:rPr lang="en-US" sz="1500" dirty="0" err="1"/>
              <a:t>ecológico</a:t>
            </a:r>
            <a:endParaRPr lang="en-US" sz="1500" dirty="0"/>
          </a:p>
        </p:txBody>
      </p:sp>
      <p:sp>
        <p:nvSpPr>
          <p:cNvPr id="169" name="Texto explicativo em seta para cima 168"/>
          <p:cNvSpPr/>
          <p:nvPr/>
        </p:nvSpPr>
        <p:spPr>
          <a:xfrm>
            <a:off x="2289840" y="2402886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Interface de busca</a:t>
            </a:r>
          </a:p>
        </p:txBody>
      </p:sp>
      <p:sp>
        <p:nvSpPr>
          <p:cNvPr id="170" name="Seta para cima 169"/>
          <p:cNvSpPr/>
          <p:nvPr/>
        </p:nvSpPr>
        <p:spPr>
          <a:xfrm flipH="1">
            <a:off x="3099931" y="2996952"/>
            <a:ext cx="108012" cy="162018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1" name="Fluxograma: Disco magnético 170"/>
          <p:cNvSpPr/>
          <p:nvPr/>
        </p:nvSpPr>
        <p:spPr>
          <a:xfrm>
            <a:off x="1549519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2" name="Fluxograma: Disco magnético 171"/>
          <p:cNvSpPr/>
          <p:nvPr/>
        </p:nvSpPr>
        <p:spPr>
          <a:xfrm>
            <a:off x="2143585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3" name="Fluxograma: Disco magnético 172"/>
          <p:cNvSpPr/>
          <p:nvPr/>
        </p:nvSpPr>
        <p:spPr>
          <a:xfrm>
            <a:off x="2737651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4" name="Fluxograma: Disco magnético 173"/>
          <p:cNvSpPr/>
          <p:nvPr/>
        </p:nvSpPr>
        <p:spPr>
          <a:xfrm>
            <a:off x="3331717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5" name="Fluxograma: Disco magnético 174"/>
          <p:cNvSpPr/>
          <p:nvPr/>
        </p:nvSpPr>
        <p:spPr>
          <a:xfrm>
            <a:off x="3925783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6" name="Fluxograma: Disco magnético 175"/>
          <p:cNvSpPr/>
          <p:nvPr/>
        </p:nvSpPr>
        <p:spPr>
          <a:xfrm>
            <a:off x="4519849" y="50347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7" name="Fluxograma: Disco magnético 176"/>
          <p:cNvSpPr/>
          <p:nvPr/>
        </p:nvSpPr>
        <p:spPr>
          <a:xfrm>
            <a:off x="1663819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8" name="Fluxograma: Disco magnético 177"/>
          <p:cNvSpPr/>
          <p:nvPr/>
        </p:nvSpPr>
        <p:spPr>
          <a:xfrm>
            <a:off x="2257885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9" name="Fluxograma: Disco magnético 178"/>
          <p:cNvSpPr/>
          <p:nvPr/>
        </p:nvSpPr>
        <p:spPr>
          <a:xfrm>
            <a:off x="2851951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2" name="Fluxograma: Disco magnético 181"/>
          <p:cNvSpPr/>
          <p:nvPr/>
        </p:nvSpPr>
        <p:spPr>
          <a:xfrm>
            <a:off x="4040083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3" name="Fluxograma: Disco magnético 182"/>
          <p:cNvSpPr/>
          <p:nvPr/>
        </p:nvSpPr>
        <p:spPr>
          <a:xfrm>
            <a:off x="4634149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4" name="Fluxograma: Disco magnético 183"/>
          <p:cNvSpPr/>
          <p:nvPr/>
        </p:nvSpPr>
        <p:spPr>
          <a:xfrm>
            <a:off x="3446017" y="514903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8" name="Seta para a esquerda 187"/>
          <p:cNvSpPr/>
          <p:nvPr/>
        </p:nvSpPr>
        <p:spPr>
          <a:xfrm>
            <a:off x="5307033" y="4933470"/>
            <a:ext cx="486054" cy="108012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0" name="Seta para a direita 162"/>
          <p:cNvSpPr/>
          <p:nvPr/>
        </p:nvSpPr>
        <p:spPr>
          <a:xfrm>
            <a:off x="5152159" y="3429000"/>
            <a:ext cx="748103" cy="12858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1" name="Seta para a direita 162"/>
          <p:cNvSpPr/>
          <p:nvPr/>
        </p:nvSpPr>
        <p:spPr>
          <a:xfrm rot="10800000">
            <a:off x="5206164" y="1106742"/>
            <a:ext cx="270030" cy="5400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6" name="Seta para a esquerda 187"/>
          <p:cNvSpPr/>
          <p:nvPr/>
        </p:nvSpPr>
        <p:spPr>
          <a:xfrm flipV="1">
            <a:off x="5347220" y="5672610"/>
            <a:ext cx="486054" cy="101724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7" name="CaixaDeTexto 164"/>
          <p:cNvSpPr txBox="1"/>
          <p:nvPr/>
        </p:nvSpPr>
        <p:spPr>
          <a:xfrm>
            <a:off x="6270654" y="5250134"/>
            <a:ext cx="2353183" cy="1015663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Cibertaxonomia</a:t>
            </a:r>
            <a:r>
              <a:rPr lang="pt-BR" sz="15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Sistema de Anotação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Lacunas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BioGeo</a:t>
            </a:r>
            <a:endParaRPr lang="pt-BR" sz="15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71" y="227485"/>
            <a:ext cx="1038876" cy="102684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08756" y="82029"/>
            <a:ext cx="478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i="1" dirty="0" err="1">
                <a:solidFill>
                  <a:srgbClr val="FF7F1C"/>
                </a:solidFill>
              </a:rPr>
              <a:t>species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Link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e o Herbário Virtual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eta para a esquerda e para a direita 10"/>
          <p:cNvSpPr/>
          <p:nvPr/>
        </p:nvSpPr>
        <p:spPr>
          <a:xfrm>
            <a:off x="5206165" y="1876426"/>
            <a:ext cx="694097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996885" y="412012"/>
            <a:ext cx="358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Outras e-infraestruturas</a:t>
            </a:r>
            <a:br>
              <a:rPr lang="pt-BR" dirty="0" smtClean="0"/>
            </a:br>
            <a:r>
              <a:rPr lang="pt-BR" dirty="0" smtClean="0"/>
              <a:t>recebendo e compartilhando dados </a:t>
            </a:r>
            <a:br>
              <a:rPr lang="pt-BR" dirty="0" smtClean="0"/>
            </a:br>
            <a:r>
              <a:rPr lang="pt-BR" dirty="0" smtClean="0"/>
              <a:t>via serviços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227826" y="4553548"/>
            <a:ext cx="20313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49017"/>
                </a:solidFill>
              </a:rPr>
              <a:t>Desenvolvimentos</a:t>
            </a:r>
            <a:br>
              <a:rPr lang="pt-BR" dirty="0" smtClean="0">
                <a:solidFill>
                  <a:srgbClr val="149017"/>
                </a:solidFill>
              </a:rPr>
            </a:br>
            <a:r>
              <a:rPr lang="pt-BR" dirty="0" smtClean="0">
                <a:solidFill>
                  <a:srgbClr val="149017"/>
                </a:solidFill>
              </a:rPr>
              <a:t>resultantes da </a:t>
            </a:r>
            <a:br>
              <a:rPr lang="pt-BR" dirty="0" smtClean="0">
                <a:solidFill>
                  <a:srgbClr val="149017"/>
                </a:solidFill>
              </a:rPr>
            </a:br>
            <a:r>
              <a:rPr lang="pt-BR" dirty="0" smtClean="0">
                <a:solidFill>
                  <a:srgbClr val="149017"/>
                </a:solidFill>
              </a:rPr>
              <a:t>interação com os</a:t>
            </a:r>
            <a:br>
              <a:rPr lang="pt-BR" dirty="0" smtClean="0">
                <a:solidFill>
                  <a:srgbClr val="149017"/>
                </a:solidFill>
              </a:rPr>
            </a:br>
            <a:r>
              <a:rPr lang="pt-BR" dirty="0" smtClean="0">
                <a:solidFill>
                  <a:srgbClr val="149017"/>
                </a:solidFill>
              </a:rPr>
              <a:t>provedores e 	</a:t>
            </a:r>
          </a:p>
          <a:p>
            <a:r>
              <a:rPr lang="pt-BR" dirty="0">
                <a:solidFill>
                  <a:srgbClr val="149017"/>
                </a:solidFill>
              </a:rPr>
              <a:t>u</a:t>
            </a:r>
            <a:r>
              <a:rPr lang="pt-BR" dirty="0" smtClean="0">
                <a:solidFill>
                  <a:srgbClr val="149017"/>
                </a:solidFill>
              </a:rPr>
              <a:t>suários dos dados</a:t>
            </a:r>
            <a:endParaRPr lang="pt-BR" dirty="0">
              <a:solidFill>
                <a:srgbClr val="1490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00"/>
                            </p:stCondLst>
                            <p:childTnLst>
                              <p:par>
                                <p:cTn id="38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63" grpId="0" animBg="1"/>
      <p:bldP spid="164" grpId="0" animBg="1"/>
      <p:bldP spid="165" grpId="0" animBg="1"/>
      <p:bldP spid="166" grpId="0" animBg="1"/>
      <p:bldP spid="168" grpId="0" animBg="1"/>
      <p:bldP spid="188" grpId="0" animBg="1"/>
      <p:bldP spid="180" grpId="0" animBg="1"/>
      <p:bldP spid="181" grpId="0" animBg="1"/>
      <p:bldP spid="186" grpId="0" animBg="1"/>
      <p:bldP spid="187" grpId="0" animBg="1"/>
      <p:bldP spid="11" grpId="0" animBg="1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577"/>
          </a:xfrm>
        </p:spPr>
        <p:txBody>
          <a:bodyPr>
            <a:normAutofit/>
          </a:bodyPr>
          <a:lstStyle/>
          <a:p>
            <a:r>
              <a:rPr lang="pt-BR" dirty="0" smtClean="0"/>
              <a:t>A importância das e-infraestruturas locais</a:t>
            </a:r>
            <a:endParaRPr lang="pt-BR" dirty="0"/>
          </a:p>
        </p:txBody>
      </p:sp>
      <p:sp>
        <p:nvSpPr>
          <p:cNvPr id="3" name="Fluxograma: Disco magnético 2"/>
          <p:cNvSpPr/>
          <p:nvPr/>
        </p:nvSpPr>
        <p:spPr>
          <a:xfrm>
            <a:off x="207647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Fluxograma: Disco magnético 3"/>
          <p:cNvSpPr/>
          <p:nvPr/>
        </p:nvSpPr>
        <p:spPr>
          <a:xfrm>
            <a:off x="1931702" y="4552134"/>
            <a:ext cx="3699695" cy="459486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schemeClr val="bg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2670537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6" name="Fluxograma: Disco magnético 5"/>
          <p:cNvSpPr/>
          <p:nvPr/>
        </p:nvSpPr>
        <p:spPr>
          <a:xfrm>
            <a:off x="3264603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7" name="Fluxograma: Disco magnético 6"/>
          <p:cNvSpPr/>
          <p:nvPr/>
        </p:nvSpPr>
        <p:spPr>
          <a:xfrm>
            <a:off x="3858669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8" name="Fluxograma: Disco magnético 7"/>
          <p:cNvSpPr/>
          <p:nvPr/>
        </p:nvSpPr>
        <p:spPr>
          <a:xfrm>
            <a:off x="4452735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9" name="Fluxograma: Disco magnético 8"/>
          <p:cNvSpPr/>
          <p:nvPr/>
        </p:nvSpPr>
        <p:spPr>
          <a:xfrm>
            <a:off x="504680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3913513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2" name="Texto explicativo em seta para cima 11"/>
          <p:cNvSpPr/>
          <p:nvPr/>
        </p:nvSpPr>
        <p:spPr>
          <a:xfrm>
            <a:off x="2917452" y="3352625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prstClr val="black"/>
                </a:solidFill>
              </a:rPr>
              <a:t>Interface de Busca</a:t>
            </a:r>
          </a:p>
        </p:txBody>
      </p:sp>
      <p:sp>
        <p:nvSpPr>
          <p:cNvPr id="13" name="Seta para cima 12"/>
          <p:cNvSpPr/>
          <p:nvPr/>
        </p:nvSpPr>
        <p:spPr>
          <a:xfrm flipH="1">
            <a:off x="3741183" y="4054678"/>
            <a:ext cx="117486" cy="41688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4" name="Fluxograma: Disco magnético 13"/>
          <p:cNvSpPr/>
          <p:nvPr/>
        </p:nvSpPr>
        <p:spPr>
          <a:xfrm>
            <a:off x="219077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5" name="Fluxograma: Disco magnético 14"/>
          <p:cNvSpPr/>
          <p:nvPr/>
        </p:nvSpPr>
        <p:spPr>
          <a:xfrm>
            <a:off x="2784837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6" name="Fluxograma: Disco magnético 15"/>
          <p:cNvSpPr/>
          <p:nvPr/>
        </p:nvSpPr>
        <p:spPr>
          <a:xfrm>
            <a:off x="3378903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7" name="Fluxograma: Disco magnético 16"/>
          <p:cNvSpPr/>
          <p:nvPr/>
        </p:nvSpPr>
        <p:spPr>
          <a:xfrm>
            <a:off x="3972969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8" name="Fluxograma: Disco magnético 17"/>
          <p:cNvSpPr/>
          <p:nvPr/>
        </p:nvSpPr>
        <p:spPr>
          <a:xfrm>
            <a:off x="4567035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9" name="Fluxograma: Disco magnético 18"/>
          <p:cNvSpPr/>
          <p:nvPr/>
        </p:nvSpPr>
        <p:spPr>
          <a:xfrm>
            <a:off x="516110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0" name="Fluxograma: Disco magnético 19"/>
          <p:cNvSpPr/>
          <p:nvPr/>
        </p:nvSpPr>
        <p:spPr>
          <a:xfrm>
            <a:off x="230507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1" name="Fluxograma: Disco magnético 20"/>
          <p:cNvSpPr/>
          <p:nvPr/>
        </p:nvSpPr>
        <p:spPr>
          <a:xfrm>
            <a:off x="2899137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2" name="Fluxograma: Disco magnético 21"/>
          <p:cNvSpPr/>
          <p:nvPr/>
        </p:nvSpPr>
        <p:spPr>
          <a:xfrm>
            <a:off x="3493203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3" name="Fluxograma: Disco magnético 22"/>
          <p:cNvSpPr/>
          <p:nvPr/>
        </p:nvSpPr>
        <p:spPr>
          <a:xfrm>
            <a:off x="4681335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4" name="Fluxograma: Disco magnético 23"/>
          <p:cNvSpPr/>
          <p:nvPr/>
        </p:nvSpPr>
        <p:spPr>
          <a:xfrm>
            <a:off x="527540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5" name="Fluxograma: Disco magnético 24"/>
          <p:cNvSpPr/>
          <p:nvPr/>
        </p:nvSpPr>
        <p:spPr>
          <a:xfrm>
            <a:off x="4087269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2164" y="1971749"/>
            <a:ext cx="1257300" cy="1257300"/>
          </a:xfrm>
          <a:prstGeom prst="rect">
            <a:avLst/>
          </a:prstGeom>
        </p:spPr>
      </p:pic>
      <p:sp>
        <p:nvSpPr>
          <p:cNvPr id="27" name="CaixaDeTexto 2"/>
          <p:cNvSpPr txBox="1"/>
          <p:nvPr/>
        </p:nvSpPr>
        <p:spPr>
          <a:xfrm>
            <a:off x="2730531" y="1308894"/>
            <a:ext cx="213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Avanços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TIC</a:t>
            </a:r>
          </a:p>
        </p:txBody>
      </p:sp>
      <p:sp>
        <p:nvSpPr>
          <p:cNvPr id="28" name="Seta para cima 27"/>
          <p:cNvSpPr/>
          <p:nvPr/>
        </p:nvSpPr>
        <p:spPr>
          <a:xfrm>
            <a:off x="4300798" y="50854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4702454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0" name="Seta para cima 29"/>
          <p:cNvSpPr/>
          <p:nvPr/>
        </p:nvSpPr>
        <p:spPr>
          <a:xfrm>
            <a:off x="5145829" y="50998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1" name="Seta para cima 30"/>
          <p:cNvSpPr/>
          <p:nvPr/>
        </p:nvSpPr>
        <p:spPr>
          <a:xfrm>
            <a:off x="3507632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2" name="Seta para cima 31"/>
          <p:cNvSpPr/>
          <p:nvPr/>
        </p:nvSpPr>
        <p:spPr>
          <a:xfrm>
            <a:off x="3150962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3" name="Seta para cima 32"/>
          <p:cNvSpPr/>
          <p:nvPr/>
        </p:nvSpPr>
        <p:spPr>
          <a:xfrm>
            <a:off x="2706435" y="5110180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4" name="Seta para cima 33"/>
          <p:cNvSpPr/>
          <p:nvPr/>
        </p:nvSpPr>
        <p:spPr>
          <a:xfrm>
            <a:off x="2231105" y="5099186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868" y="988583"/>
            <a:ext cx="276782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Qualidade dos dados – algumas premissas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0507" y="1778972"/>
            <a:ext cx="10422292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A qualidade dos dados depende da pergunta do usuário (Arthur Chapman)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O provedor do dado tem que ter controle absoluto sobre seus dados</a:t>
            </a:r>
          </a:p>
          <a:p>
            <a:pPr marL="1028700" lvl="1" indent="-342900"/>
            <a:r>
              <a:rPr lang="pt-BR" dirty="0" smtClean="0"/>
              <a:t>Escolha do software de gerenciamento</a:t>
            </a:r>
          </a:p>
          <a:p>
            <a:pPr marL="1028700" lvl="1" indent="-342900"/>
            <a:r>
              <a:rPr lang="pt-BR" dirty="0" smtClean="0"/>
              <a:t>Decisão sobre quais dados são de acesso livre e aberto e bloquear dados sensíveis</a:t>
            </a:r>
          </a:p>
          <a:p>
            <a:pPr marL="1028700" lvl="1" indent="-342900"/>
            <a:r>
              <a:rPr lang="pt-BR" dirty="0" smtClean="0"/>
              <a:t>Todas as correções dos dados devem ser feitas pela coleção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Complexidade do sistema deve estar com CRIA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Uso de protocolos e padrões internacionais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770" y="3488245"/>
            <a:ext cx="3943030" cy="28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Entrada dos dados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55037"/>
            <a:ext cx="10515600" cy="43513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Os dados recebidos não são filtrados por dados incorretos ou </a:t>
            </a:r>
            <a:r>
              <a:rPr lang="pt-BR" dirty="0" smtClean="0"/>
              <a:t>incompletos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Dados </a:t>
            </a:r>
            <a:r>
              <a:rPr lang="pt-BR" dirty="0"/>
              <a:t>sensíveis ou confidenciais não devem ser enviados para a </a:t>
            </a:r>
            <a:r>
              <a:rPr lang="pt-BR" dirty="0" smtClean="0"/>
              <a:t>rede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O </a:t>
            </a:r>
            <a:r>
              <a:rPr lang="pt-BR" dirty="0"/>
              <a:t>status taxonômico dos nomes é verificado e sinalizado: aceito, sinônimo, não </a:t>
            </a:r>
            <a:r>
              <a:rPr lang="pt-BR" dirty="0" smtClean="0"/>
              <a:t>encontrado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As </a:t>
            </a:r>
            <a:r>
              <a:rPr lang="pt-BR" dirty="0"/>
              <a:t>coordenadas geográficas são verificadas quanto a inconsistências e </a:t>
            </a:r>
            <a:r>
              <a:rPr lang="pt-BR" dirty="0" smtClean="0"/>
              <a:t>sinalizadas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err="1" smtClean="0"/>
              <a:t>Georreferenciamento</a:t>
            </a:r>
            <a:r>
              <a:rPr lang="pt-BR" dirty="0" smtClean="0"/>
              <a:t> </a:t>
            </a:r>
            <a:r>
              <a:rPr lang="pt-BR" dirty="0"/>
              <a:t>automático por município (~ 31% dos dados </a:t>
            </a:r>
            <a:r>
              <a:rPr lang="pt-BR" dirty="0" err="1"/>
              <a:t>georreferenciados</a:t>
            </a:r>
            <a:r>
              <a:rPr lang="pt-BR" dirty="0"/>
              <a:t>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55" y="4208106"/>
            <a:ext cx="4094345" cy="20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0916" y="0"/>
            <a:ext cx="2136448" cy="564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78" y="0"/>
            <a:ext cx="7135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Anotação/Comentário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9" y="1153548"/>
            <a:ext cx="7848600" cy="14573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568" y="1669611"/>
            <a:ext cx="1762125" cy="34480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045" y="3027228"/>
            <a:ext cx="5876925" cy="296227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72" y="6181725"/>
            <a:ext cx="11353800" cy="676275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2226045" y="3027229"/>
            <a:ext cx="5943956" cy="30583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8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575"/>
            <a:ext cx="12192000" cy="516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Anotação/Comentário</a:t>
            </a:r>
            <a:endParaRPr lang="pt-BR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921439" y="3279142"/>
            <a:ext cx="7976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921439" y="1213167"/>
            <a:ext cx="309664" cy="97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de cantos arredondados 3"/>
          <p:cNvSpPr/>
          <p:nvPr/>
        </p:nvSpPr>
        <p:spPr>
          <a:xfrm>
            <a:off x="593558" y="2687217"/>
            <a:ext cx="9176084" cy="29360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9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96"/>
            <a:ext cx="12192000" cy="65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961"/>
            <a:ext cx="12192000" cy="629803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871557" y="82342"/>
            <a:ext cx="232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  <a:hlinkClick r:id="rId3"/>
              </a:rPr>
              <a:t>specieslink.net/</a:t>
            </a:r>
            <a:r>
              <a:rPr lang="pt-BR" dirty="0" err="1" smtClean="0">
                <a:solidFill>
                  <a:srgbClr val="002060"/>
                </a:solidFill>
                <a:hlinkClick r:id="rId3"/>
              </a:rPr>
              <a:t>search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8279223" y="4831405"/>
            <a:ext cx="1789888" cy="1882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0411731" y="4823682"/>
            <a:ext cx="1595334" cy="1754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3108" y="2447471"/>
            <a:ext cx="856034" cy="262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0" y="4934184"/>
            <a:ext cx="1772653" cy="1882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337498" y="2262805"/>
            <a:ext cx="16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Tabebuia aurea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6186" y="237774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x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9381762" y="1370202"/>
            <a:ext cx="1827636" cy="28115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36186" y="569084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51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1514" y="606444"/>
            <a:ext cx="455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Tabebuia aurea, busca fonética com sinônimos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1" y="975776"/>
            <a:ext cx="4995420" cy="569755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483046" y="77717"/>
            <a:ext cx="1870753" cy="528727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</a:rPr>
              <a:t>Números</a:t>
            </a:r>
            <a:endParaRPr lang="pt-B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47687" y="599939"/>
            <a:ext cx="635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Tabebuia aurea, espécime preservado, coordenadas consistentes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604" y="975776"/>
            <a:ext cx="5086134" cy="58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7" y="1743075"/>
            <a:ext cx="91916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Outros sistemas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Biogeografia da Flora e Fungos do Brasil - </a:t>
            </a:r>
            <a:r>
              <a:rPr lang="pt-BR" dirty="0" smtClean="0">
                <a:hlinkClick r:id="rId2"/>
              </a:rPr>
              <a:t>biogeo.inct.florabrasil.net</a:t>
            </a:r>
            <a:r>
              <a:rPr lang="pt-BR" dirty="0" smtClean="0"/>
              <a:t> </a:t>
            </a:r>
          </a:p>
          <a:p>
            <a:r>
              <a:rPr lang="pt-BR" dirty="0" smtClean="0"/>
              <a:t>Lacunas:</a:t>
            </a:r>
          </a:p>
          <a:p>
            <a:r>
              <a:rPr lang="pt-BR" dirty="0" smtClean="0"/>
              <a:t>    Lacunas </a:t>
            </a:r>
            <a:r>
              <a:rPr lang="pt-BR" dirty="0"/>
              <a:t>de conhecimento da flora e dos fungos do Brasil - </a:t>
            </a:r>
            <a:r>
              <a:rPr lang="pt-BR" dirty="0" smtClean="0">
                <a:hlinkClick r:id="rId3"/>
              </a:rPr>
              <a:t>lacunas.inct.florabrasil.net</a:t>
            </a:r>
            <a:r>
              <a:rPr lang="pt-BR" dirty="0" smtClean="0"/>
              <a:t> </a:t>
            </a:r>
          </a:p>
          <a:p>
            <a:r>
              <a:rPr lang="pt-BR" dirty="0"/>
              <a:t>    Lacunas de conhecimento das abelhas no Brasil - </a:t>
            </a:r>
            <a:r>
              <a:rPr lang="pt-BR" dirty="0" smtClean="0">
                <a:hlinkClick r:id="rId4"/>
              </a:rPr>
              <a:t>moure.cria.org.br/lacunas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40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de cantos arredondados 77"/>
          <p:cNvSpPr/>
          <p:nvPr/>
        </p:nvSpPr>
        <p:spPr>
          <a:xfrm>
            <a:off x="2225750" y="493842"/>
            <a:ext cx="8397001" cy="36365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prstClr val="white"/>
                </a:solidFill>
              </a:rPr>
              <a:t>sp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0" name="Cilindro 39"/>
          <p:cNvSpPr>
            <a:spLocks noChangeAspect="1"/>
          </p:cNvSpPr>
          <p:nvPr/>
        </p:nvSpPr>
        <p:spPr>
          <a:xfrm>
            <a:off x="8979819" y="1226120"/>
            <a:ext cx="683226" cy="248077"/>
          </a:xfrm>
          <a:prstGeom prst="can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6" name="Cilindro 45"/>
          <p:cNvSpPr>
            <a:spLocks noChangeAspect="1"/>
          </p:cNvSpPr>
          <p:nvPr/>
        </p:nvSpPr>
        <p:spPr>
          <a:xfrm>
            <a:off x="5948481" y="78172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7" name="Cilindro 46"/>
          <p:cNvSpPr>
            <a:spLocks noChangeAspect="1"/>
          </p:cNvSpPr>
          <p:nvPr/>
        </p:nvSpPr>
        <p:spPr>
          <a:xfrm>
            <a:off x="5965006" y="165029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8" name="Cilindro 47"/>
          <p:cNvSpPr>
            <a:spLocks noChangeAspect="1"/>
          </p:cNvSpPr>
          <p:nvPr/>
        </p:nvSpPr>
        <p:spPr>
          <a:xfrm>
            <a:off x="5960890" y="136077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9" name="Cilindro 48"/>
          <p:cNvSpPr>
            <a:spLocks noChangeAspect="1"/>
          </p:cNvSpPr>
          <p:nvPr/>
        </p:nvSpPr>
        <p:spPr>
          <a:xfrm>
            <a:off x="5960890" y="107124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0" name="Cilindro 49"/>
          <p:cNvSpPr>
            <a:spLocks noChangeAspect="1"/>
          </p:cNvSpPr>
          <p:nvPr/>
        </p:nvSpPr>
        <p:spPr>
          <a:xfrm>
            <a:off x="6693459" y="1225431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1" name="Cruz 50"/>
          <p:cNvSpPr>
            <a:spLocks noChangeAspect="1"/>
          </p:cNvSpPr>
          <p:nvPr/>
        </p:nvSpPr>
        <p:spPr>
          <a:xfrm>
            <a:off x="6976846" y="1494986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52" name="Conector reto 51"/>
          <p:cNvCxnSpPr>
            <a:stCxn id="46" idx="4"/>
          </p:cNvCxnSpPr>
          <p:nvPr/>
        </p:nvCxnSpPr>
        <p:spPr>
          <a:xfrm>
            <a:off x="6292307" y="843744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stCxn id="49" idx="4"/>
            <a:endCxn id="50" idx="2"/>
          </p:cNvCxnSpPr>
          <p:nvPr/>
        </p:nvCxnSpPr>
        <p:spPr>
          <a:xfrm>
            <a:off x="6304717" y="1133269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stCxn id="48" idx="4"/>
            <a:endCxn id="50" idx="2"/>
          </p:cNvCxnSpPr>
          <p:nvPr/>
        </p:nvCxnSpPr>
        <p:spPr>
          <a:xfrm flipV="1">
            <a:off x="6304717" y="1349469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stCxn id="47" idx="4"/>
            <a:endCxn id="50" idx="2"/>
          </p:cNvCxnSpPr>
          <p:nvPr/>
        </p:nvCxnSpPr>
        <p:spPr>
          <a:xfrm flipV="1">
            <a:off x="6308833" y="1349470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Diagrama 55"/>
          <p:cNvGraphicFramePr/>
          <p:nvPr>
            <p:extLst/>
          </p:nvPr>
        </p:nvGraphicFramePr>
        <p:xfrm>
          <a:off x="2945910" y="1956623"/>
          <a:ext cx="7280802" cy="29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9" name="Conector reto 58"/>
          <p:cNvCxnSpPr/>
          <p:nvPr/>
        </p:nvCxnSpPr>
        <p:spPr>
          <a:xfrm>
            <a:off x="4701097" y="1550097"/>
            <a:ext cx="16137" cy="139755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>
            <a:stCxn id="51" idx="2"/>
          </p:cNvCxnSpPr>
          <p:nvPr/>
        </p:nvCxnSpPr>
        <p:spPr>
          <a:xfrm>
            <a:off x="7033060" y="1560271"/>
            <a:ext cx="20218" cy="1387377"/>
          </a:xfrm>
          <a:prstGeom prst="line">
            <a:avLst/>
          </a:prstGeom>
          <a:ln w="31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9315210" y="1439365"/>
            <a:ext cx="6223" cy="1508283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ítulo 1"/>
          <p:cNvSpPr txBox="1">
            <a:spLocks/>
          </p:cNvSpPr>
          <p:nvPr/>
        </p:nvSpPr>
        <p:spPr>
          <a:xfrm>
            <a:off x="2347116" y="1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200" b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</a:t>
            </a:r>
            <a:r>
              <a:rPr lang="pt-BR" sz="3200" b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BR" sz="3200" b="1" i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e-Science: </a:t>
            </a:r>
            <a:r>
              <a:rPr lang="pt-BR" sz="3200" b="1" i="1" dirty="0" err="1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BioGeo</a:t>
            </a:r>
            <a:r>
              <a:rPr lang="pt-BR" sz="3200" b="1" i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(workflow)</a:t>
            </a:r>
            <a:endParaRPr lang="pt-BR" sz="32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m 7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45175" y="5643572"/>
            <a:ext cx="908383" cy="676715"/>
          </a:xfrm>
          <a:prstGeom prst="rect">
            <a:avLst/>
          </a:prstGeom>
        </p:spPr>
      </p:pic>
      <p:cxnSp>
        <p:nvCxnSpPr>
          <p:cNvPr id="80" name="Conector reto 79"/>
          <p:cNvCxnSpPr/>
          <p:nvPr/>
        </p:nvCxnSpPr>
        <p:spPr>
          <a:xfrm flipV="1">
            <a:off x="6223932" y="4178292"/>
            <a:ext cx="1" cy="1310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1769657" y="4503654"/>
            <a:ext cx="3566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prstClr val="black"/>
                </a:solidFill>
                <a:latin typeface="Calibri"/>
              </a:rPr>
              <a:t>http://biogeo.inct.florabrasil.net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80750" y="4526717"/>
            <a:ext cx="4214780" cy="2370814"/>
          </a:xfrm>
          <a:prstGeom prst="rect">
            <a:avLst/>
          </a:prstGeom>
        </p:spPr>
      </p:pic>
      <p:pic>
        <p:nvPicPr>
          <p:cNvPr id="1026" name="Picture 2" descr="http://biogeo.inct.florabrasil.net/proj/35108/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58" y="4554369"/>
            <a:ext cx="25812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757745" y="825187"/>
            <a:ext cx="11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prstClr val="black"/>
                </a:solidFill>
                <a:latin typeface="Calibri"/>
              </a:rPr>
              <a:t>WorldClim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2" descr="Ho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7071" y="1144750"/>
            <a:ext cx="1020127" cy="233362"/>
          </a:xfrm>
          <a:prstGeom prst="rect">
            <a:avLst/>
          </a:prstGeom>
          <a:noFill/>
        </p:spPr>
      </p:pic>
      <p:pic>
        <p:nvPicPr>
          <p:cNvPr id="35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53740" y="843744"/>
            <a:ext cx="1295400" cy="238125"/>
          </a:xfrm>
          <a:prstGeom prst="rect">
            <a:avLst/>
          </a:prstGeom>
          <a:noFill/>
        </p:spPr>
      </p:pic>
      <p:pic>
        <p:nvPicPr>
          <p:cNvPr id="36" name="Picture 4" descr="http://openmodeller.cria.org.br/imgs/logo_3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325657" y="3884050"/>
            <a:ext cx="916160" cy="225986"/>
          </a:xfrm>
          <a:prstGeom prst="rect">
            <a:avLst/>
          </a:prstGeom>
          <a:noFill/>
        </p:spPr>
      </p:pic>
      <p:sp>
        <p:nvSpPr>
          <p:cNvPr id="33" name="Cilindro 32"/>
          <p:cNvSpPr>
            <a:spLocks noChangeAspect="1"/>
          </p:cNvSpPr>
          <p:nvPr/>
        </p:nvSpPr>
        <p:spPr>
          <a:xfrm>
            <a:off x="4365394" y="1658661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Cruz 33"/>
          <p:cNvSpPr>
            <a:spLocks noChangeAspect="1"/>
          </p:cNvSpPr>
          <p:nvPr/>
        </p:nvSpPr>
        <p:spPr>
          <a:xfrm>
            <a:off x="4644007" y="1914603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7" name="Picture 4" descr="Reflor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02" y="811932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4470917" y="1017866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  <a:latin typeface="Calibri"/>
              </a:rPr>
              <a:t>IPT</a:t>
            </a:r>
          </a:p>
        </p:txBody>
      </p:sp>
      <p:cxnSp>
        <p:nvCxnSpPr>
          <p:cNvPr id="39" name="Conector de seta reta 38"/>
          <p:cNvCxnSpPr>
            <a:stCxn id="38" idx="2"/>
          </p:cNvCxnSpPr>
          <p:nvPr/>
        </p:nvCxnSpPr>
        <p:spPr>
          <a:xfrm flipH="1">
            <a:off x="4707007" y="1387198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stCxn id="43" idx="2"/>
          </p:cNvCxnSpPr>
          <p:nvPr/>
        </p:nvCxnSpPr>
        <p:spPr>
          <a:xfrm>
            <a:off x="3642774" y="1964350"/>
            <a:ext cx="1059879" cy="92861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ilindro 41"/>
          <p:cNvSpPr>
            <a:spLocks noChangeAspect="1"/>
          </p:cNvSpPr>
          <p:nvPr/>
        </p:nvSpPr>
        <p:spPr>
          <a:xfrm>
            <a:off x="3307946" y="1643123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3" name="Cruz 42"/>
          <p:cNvSpPr>
            <a:spLocks noChangeAspect="1"/>
          </p:cNvSpPr>
          <p:nvPr/>
        </p:nvSpPr>
        <p:spPr>
          <a:xfrm>
            <a:off x="3586559" y="1899065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25749" y="1998030"/>
            <a:ext cx="1535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Nomes alternativos e relações taxonômicas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19710" y="2162846"/>
            <a:ext cx="1577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/>
              <a:t>Seleção espécies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6100904" y="2175145"/>
            <a:ext cx="18938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Dados de </a:t>
            </a:r>
            <a:r>
              <a:rPr lang="en-US" sz="1600" dirty="0" err="1"/>
              <a:t>ocorrência</a:t>
            </a:r>
            <a:endParaRPr lang="en-US" sz="1600" dirty="0"/>
          </a:p>
        </p:txBody>
      </p:sp>
      <p:sp>
        <p:nvSpPr>
          <p:cNvPr id="45" name="CaixaDeTexto 3"/>
          <p:cNvSpPr txBox="1"/>
          <p:nvPr/>
        </p:nvSpPr>
        <p:spPr>
          <a:xfrm>
            <a:off x="8314684" y="2158214"/>
            <a:ext cx="18986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dirty="0"/>
              <a:t>Camadas ambientais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9656" y="5235250"/>
            <a:ext cx="3609033" cy="13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6000" y="55167"/>
            <a:ext cx="7501890" cy="488156"/>
          </a:xfrm>
        </p:spPr>
        <p:txBody>
          <a:bodyPr>
            <a:normAutofit/>
          </a:bodyPr>
          <a:lstStyle/>
          <a:p>
            <a:r>
              <a:rPr lang="pt-BR" sz="2800" dirty="0" err="1"/>
              <a:t>BioGeo</a:t>
            </a:r>
            <a:r>
              <a:rPr lang="pt-BR" sz="2800" dirty="0"/>
              <a:t> – Biogeografia da Flora e Fungos do Brasil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255030" y="1353169"/>
            <a:ext cx="314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 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63" y="912320"/>
            <a:ext cx="3779306" cy="5686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17" y="1773690"/>
            <a:ext cx="3559399" cy="11622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96" y="3459273"/>
            <a:ext cx="2433575" cy="275156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217032" y="543323"/>
            <a:ext cx="326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accent6">
                    <a:lumMod val="75000"/>
                  </a:schemeClr>
                </a:solidFill>
                <a:hlinkClick r:id="rId6"/>
              </a:rPr>
              <a:t>http://biogeo.inct.florabrasil.net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3228" y="309517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1º. modelo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813373" y="297542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4º. modelo</a:t>
            </a:r>
          </a:p>
        </p:txBody>
      </p:sp>
      <p:sp>
        <p:nvSpPr>
          <p:cNvPr id="7" name="Elipse 6"/>
          <p:cNvSpPr/>
          <p:nvPr/>
        </p:nvSpPr>
        <p:spPr>
          <a:xfrm>
            <a:off x="4653168" y="4702629"/>
            <a:ext cx="226354" cy="383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1016" y="2454418"/>
            <a:ext cx="2258481" cy="31986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168" y="3459273"/>
            <a:ext cx="2324100" cy="22669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803" y="5805195"/>
            <a:ext cx="2800350" cy="5048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5452" y="2682910"/>
            <a:ext cx="3337216" cy="29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lindro 2"/>
          <p:cNvSpPr>
            <a:spLocks noChangeAspect="1"/>
          </p:cNvSpPr>
          <p:nvPr/>
        </p:nvSpPr>
        <p:spPr>
          <a:xfrm>
            <a:off x="3065953" y="2111199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ruz 3"/>
          <p:cNvSpPr>
            <a:spLocks noChangeAspect="1"/>
          </p:cNvSpPr>
          <p:nvPr/>
        </p:nvSpPr>
        <p:spPr>
          <a:xfrm>
            <a:off x="3344566" y="2367141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ilindro 4"/>
          <p:cNvSpPr>
            <a:spLocks noChangeAspect="1"/>
          </p:cNvSpPr>
          <p:nvPr/>
        </p:nvSpPr>
        <p:spPr>
          <a:xfrm>
            <a:off x="4985172" y="133330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ilindro 5"/>
          <p:cNvSpPr>
            <a:spLocks noChangeAspect="1"/>
          </p:cNvSpPr>
          <p:nvPr/>
        </p:nvSpPr>
        <p:spPr>
          <a:xfrm>
            <a:off x="5001697" y="220188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ilindro 6"/>
          <p:cNvSpPr>
            <a:spLocks noChangeAspect="1"/>
          </p:cNvSpPr>
          <p:nvPr/>
        </p:nvSpPr>
        <p:spPr>
          <a:xfrm>
            <a:off x="4997581" y="191235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ilindro 7"/>
          <p:cNvSpPr>
            <a:spLocks noChangeAspect="1"/>
          </p:cNvSpPr>
          <p:nvPr/>
        </p:nvSpPr>
        <p:spPr>
          <a:xfrm>
            <a:off x="4997581" y="162283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ilindro 8"/>
          <p:cNvSpPr>
            <a:spLocks noChangeAspect="1"/>
          </p:cNvSpPr>
          <p:nvPr/>
        </p:nvSpPr>
        <p:spPr>
          <a:xfrm>
            <a:off x="5730150" y="1777016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ruz 9"/>
          <p:cNvSpPr>
            <a:spLocks noChangeAspect="1"/>
          </p:cNvSpPr>
          <p:nvPr/>
        </p:nvSpPr>
        <p:spPr>
          <a:xfrm>
            <a:off x="6013537" y="2046571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>
            <a:stCxn id="5" idx="4"/>
          </p:cNvCxnSpPr>
          <p:nvPr/>
        </p:nvCxnSpPr>
        <p:spPr>
          <a:xfrm>
            <a:off x="5328998" y="1395329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4"/>
            <a:endCxn id="9" idx="2"/>
          </p:cNvCxnSpPr>
          <p:nvPr/>
        </p:nvCxnSpPr>
        <p:spPr>
          <a:xfrm>
            <a:off x="5341408" y="1684854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>
            <a:stCxn id="7" idx="4"/>
            <a:endCxn id="9" idx="2"/>
          </p:cNvCxnSpPr>
          <p:nvPr/>
        </p:nvCxnSpPr>
        <p:spPr>
          <a:xfrm flipV="1">
            <a:off x="5341408" y="1901054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6" idx="4"/>
            <a:endCxn id="9" idx="2"/>
          </p:cNvCxnSpPr>
          <p:nvPr/>
        </p:nvCxnSpPr>
        <p:spPr>
          <a:xfrm flipV="1">
            <a:off x="5345524" y="1901055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3151" y="1395329"/>
            <a:ext cx="1295400" cy="238125"/>
          </a:xfrm>
          <a:prstGeom prst="rect">
            <a:avLst/>
          </a:prstGeom>
          <a:noFill/>
        </p:spPr>
      </p:pic>
      <p:pic>
        <p:nvPicPr>
          <p:cNvPr id="17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61" y="1095656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/>
          <p:cNvSpPr/>
          <p:nvPr/>
        </p:nvSpPr>
        <p:spPr>
          <a:xfrm>
            <a:off x="2625774" y="3042340"/>
            <a:ext cx="6907342" cy="836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Filtro nomes aceitos e sinônimos (fonético)</a:t>
            </a:r>
          </a:p>
        </p:txBody>
      </p:sp>
      <p:pic>
        <p:nvPicPr>
          <p:cNvPr id="22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28" y="3367550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to 23"/>
          <p:cNvCxnSpPr>
            <a:stCxn id="4" idx="2"/>
            <a:endCxn id="21" idx="0"/>
          </p:cNvCxnSpPr>
          <p:nvPr/>
        </p:nvCxnSpPr>
        <p:spPr>
          <a:xfrm>
            <a:off x="3400781" y="2432425"/>
            <a:ext cx="2678665" cy="60991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3171476" y="1329724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IPT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470474" y="89165"/>
            <a:ext cx="198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Nomes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aceitos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Sinônimos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estados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975956" y="149443"/>
            <a:ext cx="1935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Espécies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estados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ano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ocorrência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status dos dados</a:t>
            </a:r>
          </a:p>
        </p:txBody>
      </p:sp>
      <p:cxnSp>
        <p:nvCxnSpPr>
          <p:cNvPr id="31" name="Conector reto 30"/>
          <p:cNvCxnSpPr>
            <a:stCxn id="10" idx="2"/>
            <a:endCxn id="21" idx="0"/>
          </p:cNvCxnSpPr>
          <p:nvPr/>
        </p:nvCxnSpPr>
        <p:spPr>
          <a:xfrm>
            <a:off x="6069751" y="2111855"/>
            <a:ext cx="9694" cy="9304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23" idx="2"/>
            <a:endCxn id="21" idx="0"/>
          </p:cNvCxnSpPr>
          <p:nvPr/>
        </p:nvCxnSpPr>
        <p:spPr>
          <a:xfrm flipH="1">
            <a:off x="6079445" y="2268491"/>
            <a:ext cx="2746388" cy="7738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25" idx="2"/>
          </p:cNvCxnSpPr>
          <p:nvPr/>
        </p:nvCxnSpPr>
        <p:spPr>
          <a:xfrm flipH="1">
            <a:off x="3407566" y="1699056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ilindro 41"/>
          <p:cNvSpPr/>
          <p:nvPr/>
        </p:nvSpPr>
        <p:spPr>
          <a:xfrm>
            <a:off x="3787878" y="4637016"/>
            <a:ext cx="4698459" cy="661481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>
                <a:solidFill>
                  <a:schemeClr val="accent6">
                    <a:lumMod val="50000"/>
                  </a:schemeClr>
                </a:solidFill>
              </a:rPr>
              <a:t>Banco de dados Lacunas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699577" y="3628655"/>
            <a:ext cx="683707" cy="12192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5" cstate="print"/>
          <a:srcRect t="7476"/>
          <a:stretch/>
        </p:blipFill>
        <p:spPr>
          <a:xfrm>
            <a:off x="5157085" y="5628985"/>
            <a:ext cx="1893682" cy="1098913"/>
          </a:xfrm>
          <a:prstGeom prst="rect">
            <a:avLst/>
          </a:prstGeom>
        </p:spPr>
      </p:pic>
      <p:cxnSp>
        <p:nvCxnSpPr>
          <p:cNvPr id="43" name="Conector reto 42"/>
          <p:cNvCxnSpPr/>
          <p:nvPr/>
        </p:nvCxnSpPr>
        <p:spPr>
          <a:xfrm>
            <a:off x="6062730" y="5255465"/>
            <a:ext cx="14041" cy="43578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 cstate="print"/>
          <a:srcRect l="1617" t="15622" r="22376" b="4862"/>
          <a:stretch/>
        </p:blipFill>
        <p:spPr>
          <a:xfrm>
            <a:off x="8218162" y="968298"/>
            <a:ext cx="1215343" cy="1300192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7739032" y="202256"/>
            <a:ext cx="222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Portaria 443</a:t>
            </a:r>
          </a:p>
          <a:p>
            <a:pPr algn="ctr"/>
            <a:r>
              <a:rPr lang="pt-BR" dirty="0"/>
              <a:t>(espécies ameaçadas)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7951" y="202256"/>
            <a:ext cx="1568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LACUNAS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162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8" y="279919"/>
            <a:ext cx="624218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946848" y="68664"/>
            <a:ext cx="8080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É </a:t>
            </a:r>
            <a:r>
              <a:rPr lang="pt-BR" sz="1200" dirty="0"/>
              <a:t>uma espécie herbácea encontrada principalmente em </a:t>
            </a:r>
            <a:r>
              <a:rPr lang="pt-BR" sz="1200" dirty="0" err="1"/>
              <a:t>Inselbergs</a:t>
            </a:r>
            <a:r>
              <a:rPr lang="pt-BR" sz="1200" dirty="0"/>
              <a:t> do Espírito Santo, tendo uma distribuição restrita (EOO=2886.63 Km², AOO=68 Km²) e especificidade de habitat. Essas formações graníticas vêm sofrendo intensa exploração por mineradoras, o que poderá causar a extinção de subpopulações que ocorrem nas áreas exploradas. Além disso, é possível haver uma subpopulação em Manhuaçu, Minas Gerais, distante do restante das demais subpopulações no Espírito Santo. Suspeita-se, portanto, que a espécie seja severamente fragmentada.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3200400" y="585826"/>
            <a:ext cx="634482" cy="0"/>
          </a:xfrm>
          <a:prstGeom prst="straightConnector1">
            <a:avLst/>
          </a:prstGeom>
          <a:ln w="1905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6366588" y="2407507"/>
            <a:ext cx="634482" cy="0"/>
          </a:xfrm>
          <a:prstGeom prst="straightConnector1">
            <a:avLst/>
          </a:prstGeom>
          <a:ln w="1905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300" y="1135810"/>
            <a:ext cx="1132904" cy="170361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242204" y="1202787"/>
            <a:ext cx="3287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Distribuição </a:t>
            </a:r>
            <a:r>
              <a:rPr lang="pt-BR" sz="1200" dirty="0"/>
              <a:t>Geográfica</a:t>
            </a:r>
          </a:p>
          <a:p>
            <a:r>
              <a:rPr lang="pt-BR" sz="1200" dirty="0"/>
              <a:t>Ocorrências confirmadas</a:t>
            </a:r>
            <a:r>
              <a:rPr lang="pt-BR" sz="1200" dirty="0" smtClean="0"/>
              <a:t>: Sudeste </a:t>
            </a:r>
            <a:r>
              <a:rPr lang="pt-BR" sz="1200" dirty="0"/>
              <a:t>(Espírito Santo, Minas Gerais</a:t>
            </a:r>
            <a:r>
              <a:rPr lang="pt-BR" sz="1200" dirty="0" smtClean="0"/>
              <a:t>)</a:t>
            </a:r>
          </a:p>
          <a:p>
            <a:endParaRPr lang="pt-BR" sz="1200" dirty="0"/>
          </a:p>
          <a:p>
            <a:r>
              <a:rPr lang="pt-BR" sz="1200" dirty="0"/>
              <a:t>Domínios </a:t>
            </a:r>
            <a:r>
              <a:rPr lang="pt-BR" sz="1200" dirty="0" smtClean="0"/>
              <a:t>Fitogeográficos: Mata Atlântica</a:t>
            </a:r>
          </a:p>
          <a:p>
            <a:endParaRPr lang="pt-BR" sz="1200" dirty="0"/>
          </a:p>
          <a:p>
            <a:r>
              <a:rPr lang="pt-BR" sz="1200" dirty="0"/>
              <a:t>Tipo de </a:t>
            </a:r>
            <a:r>
              <a:rPr lang="pt-BR" sz="1200" dirty="0" smtClean="0"/>
              <a:t>Vegetação: Campo </a:t>
            </a:r>
            <a:r>
              <a:rPr lang="pt-BR" sz="1200" dirty="0"/>
              <a:t>de Altitude, Vegetação Sobre Afloramentos Rochosos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6366588" y="6058887"/>
            <a:ext cx="634482" cy="0"/>
          </a:xfrm>
          <a:prstGeom prst="straightConnector1">
            <a:avLst/>
          </a:prstGeom>
          <a:ln w="1905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300" y="2957885"/>
            <a:ext cx="5034610" cy="2088000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>
            <a:off x="6366588" y="4192764"/>
            <a:ext cx="634482" cy="0"/>
          </a:xfrm>
          <a:prstGeom prst="straightConnector1">
            <a:avLst/>
          </a:prstGeom>
          <a:ln w="1905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300" y="5188860"/>
            <a:ext cx="1132904" cy="1667172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8509518" y="5551714"/>
            <a:ext cx="30607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Situação: modelo aprovado 20-09-2013</a:t>
            </a:r>
          </a:p>
          <a:p>
            <a:r>
              <a:rPr lang="pt-BR" sz="1400" dirty="0" smtClean="0"/>
              <a:t>No. Pontos: 13</a:t>
            </a:r>
          </a:p>
          <a:p>
            <a:r>
              <a:rPr lang="pt-BR" sz="1400" dirty="0" smtClean="0"/>
              <a:t>Algoritmo: Consenso </a:t>
            </a:r>
            <a:r>
              <a:rPr lang="pt-BR" sz="1400" dirty="0" err="1" smtClean="0"/>
              <a:t>Maxent</a:t>
            </a:r>
            <a:r>
              <a:rPr lang="pt-BR" sz="1400" dirty="0" smtClean="0"/>
              <a:t>, GARP BS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312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</a:rPr>
              <a:t>Lacunas de conhecimento da flora e dos fungos do Brasil</a:t>
            </a:r>
            <a:endParaRPr lang="pt-B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EF0202"/>
              </a:buClr>
            </a:pPr>
            <a:r>
              <a:rPr lang="pt-BR" sz="2800" dirty="0">
                <a:latin typeface="Arial"/>
                <a:cs typeface="Arial"/>
              </a:rPr>
              <a:t>Objetivo: dar elementos ao especialista para</a:t>
            </a:r>
          </a:p>
          <a:p>
            <a:pPr lvl="1">
              <a:buClr>
                <a:srgbClr val="EF0202"/>
              </a:buClr>
            </a:pPr>
            <a:r>
              <a:rPr lang="pt-BR" sz="2400" dirty="0">
                <a:latin typeface="Arial"/>
                <a:cs typeface="Arial"/>
              </a:rPr>
              <a:t>Orientar novas coletas</a:t>
            </a:r>
          </a:p>
          <a:p>
            <a:pPr lvl="1">
              <a:buClr>
                <a:srgbClr val="EF0202"/>
              </a:buClr>
            </a:pPr>
            <a:r>
              <a:rPr lang="pt-BR" sz="2400" dirty="0">
                <a:latin typeface="Arial"/>
                <a:cs typeface="Arial"/>
              </a:rPr>
              <a:t>Priorizar a digitação de dados</a:t>
            </a:r>
          </a:p>
          <a:p>
            <a:pPr lvl="1">
              <a:buClr>
                <a:srgbClr val="EF0202"/>
              </a:buClr>
            </a:pPr>
            <a:r>
              <a:rPr lang="pt-BR" sz="2400" dirty="0">
                <a:latin typeface="Arial"/>
                <a:cs typeface="Arial"/>
              </a:rPr>
              <a:t>Priorizar a integração de novos acervos à rede</a:t>
            </a:r>
          </a:p>
          <a:p>
            <a:pPr lvl="1">
              <a:buClr>
                <a:srgbClr val="EF0202"/>
              </a:buClr>
            </a:pPr>
            <a:r>
              <a:rPr lang="pt-BR" sz="2400" dirty="0">
                <a:latin typeface="Arial"/>
                <a:cs typeface="Arial"/>
              </a:rPr>
              <a:t>Melhorar a qualidade dos dados</a:t>
            </a:r>
          </a:p>
          <a:p>
            <a:pPr lvl="1">
              <a:buClr>
                <a:srgbClr val="EF0202"/>
              </a:buClr>
            </a:pPr>
            <a:r>
              <a:rPr lang="pt-BR" sz="2400" dirty="0">
                <a:latin typeface="Arial"/>
                <a:cs typeface="Arial"/>
              </a:rPr>
              <a:t>Reavaliar o status de conservação das </a:t>
            </a:r>
            <a:r>
              <a:rPr lang="pt-BR" sz="2400" dirty="0" smtClean="0">
                <a:latin typeface="Arial"/>
                <a:cs typeface="Arial"/>
              </a:rPr>
              <a:t>espécies</a:t>
            </a:r>
          </a:p>
          <a:p>
            <a:pPr lvl="1">
              <a:buClr>
                <a:srgbClr val="EF0202"/>
              </a:buClr>
            </a:pPr>
            <a:r>
              <a:rPr lang="pt-BR" sz="2400" dirty="0" smtClean="0">
                <a:latin typeface="Arial"/>
                <a:cs typeface="Arial"/>
              </a:rPr>
              <a:t>Validar a Flora 2020</a:t>
            </a:r>
            <a:endParaRPr lang="pt-BR" sz="2400" dirty="0">
              <a:latin typeface="Arial"/>
              <a:cs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14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" y="1045481"/>
            <a:ext cx="6648438" cy="3324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ttp://www.splink.org.br/imgs/splin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7" y="81075"/>
            <a:ext cx="203835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14"/>
          <p:cNvGraphicFramePr/>
          <p:nvPr>
            <p:extLst/>
          </p:nvPr>
        </p:nvGraphicFramePr>
        <p:xfrm>
          <a:off x="7654720" y="273332"/>
          <a:ext cx="3643338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379255" y="2103930"/>
            <a:ext cx="4661694" cy="4086478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Processos de tomada de decisão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Formulação de políticas públicas</a:t>
            </a:r>
          </a:p>
          <a:p>
            <a:pPr lvl="1">
              <a:lnSpc>
                <a:spcPct val="100000"/>
              </a:lnSpc>
            </a:pPr>
            <a:r>
              <a:rPr lang="pt-BR" i="1" dirty="0" smtClean="0">
                <a:latin typeface="+mn-lt"/>
              </a:rPr>
              <a:t>Cyber-</a:t>
            </a:r>
            <a:r>
              <a:rPr lang="pt-BR" i="1" dirty="0" err="1" smtClean="0">
                <a:latin typeface="+mn-lt"/>
              </a:rPr>
              <a:t>taxonomy</a:t>
            </a:r>
            <a:endParaRPr lang="pt-BR" i="1" dirty="0" smtClean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Ensino, estudos taxonômicos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Recuperação de áreas degradadas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Lacunas taxonômicas e geográficas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Estudos de impacto ambiental</a:t>
            </a:r>
          </a:p>
          <a:p>
            <a:pPr lvl="1">
              <a:lnSpc>
                <a:spcPct val="100000"/>
              </a:lnSpc>
            </a:pPr>
            <a:endParaRPr lang="pt-BR" dirty="0" smtClean="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Suporte às coleções biológicas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Melhoria da qualidade de dados na fonte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Maior visibilidade das coleções biológicas</a:t>
            </a:r>
          </a:p>
        </p:txBody>
      </p:sp>
      <p:pic>
        <p:nvPicPr>
          <p:cNvPr id="8" name="Picture 45" descr="22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65795" y="5046587"/>
            <a:ext cx="602511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6" descr="269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4086" y="5766667"/>
            <a:ext cx="809625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1" descr="298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26134" y="5046587"/>
            <a:ext cx="809625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71" descr="413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990" y="5515186"/>
            <a:ext cx="809625" cy="53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65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78532"/>
            <a:ext cx="8712968" cy="974204"/>
          </a:xfrm>
        </p:spPr>
        <p:txBody>
          <a:bodyPr>
            <a:noAutofit/>
          </a:bodyPr>
          <a:lstStyle/>
          <a:p>
            <a:r>
              <a:rPr lang="pt-BR" sz="3000" dirty="0"/>
              <a:t>Ciência Aberta: novas demandas para a comunicação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01131" cy="4351338"/>
          </a:xfrm>
        </p:spPr>
        <p:txBody>
          <a:bodyPr>
            <a:normAutofit/>
          </a:bodyPr>
          <a:lstStyle/>
          <a:p>
            <a:r>
              <a:rPr lang="pt-BR" dirty="0" smtClean="0"/>
              <a:t> Modo de produção de conhecimento (</a:t>
            </a:r>
            <a:r>
              <a:rPr lang="pt-BR" dirty="0" err="1" smtClean="0"/>
              <a:t>Gibbons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1994)</a:t>
            </a:r>
          </a:p>
          <a:p>
            <a:pPr lvl="1"/>
            <a:r>
              <a:rPr lang="pt-BR" i="1" dirty="0" smtClean="0"/>
              <a:t>Modo 1</a:t>
            </a:r>
            <a:r>
              <a:rPr lang="pt-BR" dirty="0" smtClean="0"/>
              <a:t>: disciplinar, resultados avaliados por pares, comunicado por meio de </a:t>
            </a:r>
            <a:r>
              <a:rPr lang="pt-BR" dirty="0" smtClean="0"/>
              <a:t>canais </a:t>
            </a:r>
            <a:r>
              <a:rPr lang="pt-BR" dirty="0" smtClean="0"/>
              <a:t>institucionais</a:t>
            </a:r>
            <a:br>
              <a:rPr lang="pt-BR" dirty="0" smtClean="0"/>
            </a:br>
            <a:r>
              <a:rPr lang="pt-BR" dirty="0" smtClean="0"/>
              <a:t>Foco na divulgação dos resultados</a:t>
            </a:r>
          </a:p>
          <a:p>
            <a:pPr lvl="1"/>
            <a:r>
              <a:rPr lang="pt-BR" i="1" dirty="0" smtClean="0"/>
              <a:t>Modo 2</a:t>
            </a:r>
            <a:r>
              <a:rPr lang="pt-BR" dirty="0" smtClean="0"/>
              <a:t>: resolução de problemas</a:t>
            </a:r>
          </a:p>
          <a:p>
            <a:pPr lvl="2"/>
            <a:r>
              <a:rPr lang="pt-BR" dirty="0" smtClean="0"/>
              <a:t>Envolvimento de diferentes atores na gênese do conhecimento (≠ disciplinas, especialidades, instituições, países, culturas, ...)</a:t>
            </a:r>
          </a:p>
          <a:p>
            <a:pPr lvl="2"/>
            <a:r>
              <a:rPr lang="pt-BR" dirty="0" smtClean="0"/>
              <a:t>Comunicação é crucial durante todo o processo</a:t>
            </a:r>
          </a:p>
          <a:p>
            <a:pPr lvl="2"/>
            <a:r>
              <a:rPr lang="pt-BR" dirty="0" smtClean="0"/>
              <a:t>Novas estruturas de governança</a:t>
            </a:r>
          </a:p>
          <a:p>
            <a:pPr lvl="2"/>
            <a:r>
              <a:rPr lang="pt-BR" dirty="0" smtClean="0"/>
              <a:t>Ciência objeto de discussão pública</a:t>
            </a:r>
          </a:p>
          <a:p>
            <a:pPr lvl="2"/>
            <a:r>
              <a:rPr lang="pt-BR" dirty="0" smtClean="0"/>
              <a:t>Necessidade de novos mecanismos de reconhecimento e valorização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15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0040" t="13882" r="14052" b="7424"/>
          <a:stretch/>
        </p:blipFill>
        <p:spPr>
          <a:xfrm>
            <a:off x="7159993" y="258248"/>
            <a:ext cx="2684769" cy="1893907"/>
          </a:xfrm>
          <a:prstGeom prst="rect">
            <a:avLst/>
          </a:prstGeom>
        </p:spPr>
      </p:pic>
      <p:grpSp>
        <p:nvGrpSpPr>
          <p:cNvPr id="3" name="Group 111"/>
          <p:cNvGrpSpPr/>
          <p:nvPr/>
        </p:nvGrpSpPr>
        <p:grpSpPr>
          <a:xfrm>
            <a:off x="3764299" y="2438401"/>
            <a:ext cx="4866602" cy="4022896"/>
            <a:chOff x="3509785" y="2109475"/>
            <a:chExt cx="5307785" cy="4442745"/>
          </a:xfrm>
          <a:solidFill>
            <a:schemeClr val="bg1">
              <a:lumMod val="85000"/>
            </a:schemeClr>
          </a:solidFill>
        </p:grpSpPr>
        <p:sp>
          <p:nvSpPr>
            <p:cNvPr id="4" name="Oval 112"/>
            <p:cNvSpPr/>
            <p:nvPr/>
          </p:nvSpPr>
          <p:spPr>
            <a:xfrm>
              <a:off x="8378712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5" name="Oval 113"/>
            <p:cNvSpPr/>
            <p:nvPr/>
          </p:nvSpPr>
          <p:spPr>
            <a:xfrm>
              <a:off x="8223218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6" name="Oval 115"/>
            <p:cNvSpPr/>
            <p:nvPr/>
          </p:nvSpPr>
          <p:spPr>
            <a:xfrm>
              <a:off x="8143923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7" name="Oval 116"/>
            <p:cNvSpPr/>
            <p:nvPr/>
          </p:nvSpPr>
          <p:spPr>
            <a:xfrm>
              <a:off x="829323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8" name="Oval 117"/>
            <p:cNvSpPr/>
            <p:nvPr/>
          </p:nvSpPr>
          <p:spPr>
            <a:xfrm>
              <a:off x="8442555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9" name="Oval 118"/>
            <p:cNvSpPr/>
            <p:nvPr/>
          </p:nvSpPr>
          <p:spPr>
            <a:xfrm>
              <a:off x="8591871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0" name="Oval 119"/>
            <p:cNvSpPr/>
            <p:nvPr/>
          </p:nvSpPr>
          <p:spPr>
            <a:xfrm>
              <a:off x="851258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1" name="Straight Connector 120"/>
            <p:cNvCxnSpPr>
              <a:stCxn id="18" idx="3"/>
              <a:endCxn id="4" idx="0"/>
            </p:cNvCxnSpPr>
            <p:nvPr/>
          </p:nvCxnSpPr>
          <p:spPr>
            <a:xfrm>
              <a:off x="8271558" y="5792160"/>
              <a:ext cx="131339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21"/>
            <p:cNvCxnSpPr>
              <a:stCxn id="47" idx="2"/>
              <a:endCxn id="6" idx="0"/>
            </p:cNvCxnSpPr>
            <p:nvPr/>
          </p:nvCxnSpPr>
          <p:spPr>
            <a:xfrm flipH="1">
              <a:off x="8168108" y="5886326"/>
              <a:ext cx="120153" cy="61650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2"/>
            <p:cNvCxnSpPr>
              <a:stCxn id="47" idx="2"/>
              <a:endCxn id="5" idx="4"/>
            </p:cNvCxnSpPr>
            <p:nvPr/>
          </p:nvCxnSpPr>
          <p:spPr>
            <a:xfrm flipH="1">
              <a:off x="8247403" y="5886326"/>
              <a:ext cx="40858" cy="661593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23"/>
            <p:cNvCxnSpPr>
              <a:stCxn id="18" idx="3"/>
              <a:endCxn id="7" idx="0"/>
            </p:cNvCxnSpPr>
            <p:nvPr/>
          </p:nvCxnSpPr>
          <p:spPr>
            <a:xfrm>
              <a:off x="8271558" y="5792160"/>
              <a:ext cx="45866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4"/>
            <p:cNvCxnSpPr>
              <a:stCxn id="18" idx="1"/>
              <a:endCxn id="8" idx="0"/>
            </p:cNvCxnSpPr>
            <p:nvPr/>
          </p:nvCxnSpPr>
          <p:spPr>
            <a:xfrm>
              <a:off x="8271558" y="5784819"/>
              <a:ext cx="195182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25"/>
            <p:cNvCxnSpPr>
              <a:stCxn id="18" idx="0"/>
              <a:endCxn id="10" idx="0"/>
            </p:cNvCxnSpPr>
            <p:nvPr/>
          </p:nvCxnSpPr>
          <p:spPr>
            <a:xfrm>
              <a:off x="8278052" y="5783298"/>
              <a:ext cx="258713" cy="71953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26"/>
            <p:cNvCxnSpPr>
              <a:stCxn id="18" idx="1"/>
              <a:endCxn id="9" idx="0"/>
            </p:cNvCxnSpPr>
            <p:nvPr/>
          </p:nvCxnSpPr>
          <p:spPr>
            <a:xfrm>
              <a:off x="8271558" y="5784819"/>
              <a:ext cx="344498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27"/>
            <p:cNvSpPr/>
            <p:nvPr/>
          </p:nvSpPr>
          <p:spPr>
            <a:xfrm>
              <a:off x="8268868" y="578329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9" name="Oval 128"/>
            <p:cNvSpPr/>
            <p:nvPr/>
          </p:nvSpPr>
          <p:spPr>
            <a:xfrm rot="10800000">
              <a:off x="8588810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20" name="Oval 129"/>
            <p:cNvSpPr/>
            <p:nvPr/>
          </p:nvSpPr>
          <p:spPr>
            <a:xfrm rot="10800000">
              <a:off x="8140862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21" name="Straight Connector 130"/>
            <p:cNvCxnSpPr>
              <a:endCxn id="20" idx="0"/>
            </p:cNvCxnSpPr>
            <p:nvPr/>
          </p:nvCxnSpPr>
          <p:spPr>
            <a:xfrm flipH="1" flipV="1">
              <a:off x="8165047" y="4989567"/>
              <a:ext cx="115868" cy="83469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31"/>
            <p:cNvCxnSpPr>
              <a:endCxn id="46" idx="2"/>
            </p:cNvCxnSpPr>
            <p:nvPr/>
          </p:nvCxnSpPr>
          <p:spPr>
            <a:xfrm flipV="1">
              <a:off x="8276216" y="2233598"/>
              <a:ext cx="398563" cy="359710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2"/>
            <p:cNvCxnSpPr>
              <a:endCxn id="19" idx="0"/>
            </p:cNvCxnSpPr>
            <p:nvPr/>
          </p:nvCxnSpPr>
          <p:spPr>
            <a:xfrm flipV="1">
              <a:off x="8279076" y="4989567"/>
              <a:ext cx="333919" cy="85738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133"/>
            <p:cNvSpPr/>
            <p:nvPr/>
          </p:nvSpPr>
          <p:spPr>
            <a:xfrm rot="10800000">
              <a:off x="8269891" y="5840658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25" name="Straight Connector 134"/>
            <p:cNvCxnSpPr>
              <a:stCxn id="48" idx="2"/>
              <a:endCxn id="87" idx="0"/>
            </p:cNvCxnSpPr>
            <p:nvPr/>
          </p:nvCxnSpPr>
          <p:spPr>
            <a:xfrm flipH="1">
              <a:off x="4397529" y="3904454"/>
              <a:ext cx="2928615" cy="106418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303"/>
            <p:cNvGrpSpPr/>
            <p:nvPr/>
          </p:nvGrpSpPr>
          <p:grpSpPr>
            <a:xfrm>
              <a:off x="5002950" y="3904454"/>
              <a:ext cx="2297956" cy="2644966"/>
              <a:chOff x="2310294" y="-1586438"/>
              <a:chExt cx="6326460" cy="8046782"/>
            </a:xfrm>
            <a:grpFill/>
          </p:grpSpPr>
          <p:grpSp>
            <p:nvGrpSpPr>
              <p:cNvPr id="179" name="Group 105"/>
              <p:cNvGrpSpPr/>
              <p:nvPr/>
            </p:nvGrpSpPr>
            <p:grpSpPr>
              <a:xfrm>
                <a:off x="2310294" y="-1586438"/>
                <a:ext cx="6326460" cy="8046782"/>
                <a:chOff x="3914215" y="-2272377"/>
                <a:chExt cx="6326460" cy="8046782"/>
              </a:xfrm>
              <a:grpFill/>
            </p:grpSpPr>
            <p:sp>
              <p:nvSpPr>
                <p:cNvPr id="181" name="Oval 290"/>
                <p:cNvSpPr/>
                <p:nvPr/>
              </p:nvSpPr>
              <p:spPr>
                <a:xfrm>
                  <a:off x="391421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2" name="Oval 291"/>
                <p:cNvSpPr/>
                <p:nvPr/>
              </p:nvSpPr>
              <p:spPr>
                <a:xfrm>
                  <a:off x="411975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3" name="Oval 393"/>
                <p:cNvSpPr/>
                <p:nvPr/>
              </p:nvSpPr>
              <p:spPr>
                <a:xfrm>
                  <a:off x="432529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4" name="Oval 394"/>
                <p:cNvSpPr/>
                <p:nvPr/>
              </p:nvSpPr>
              <p:spPr>
                <a:xfrm>
                  <a:off x="453083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5" name="Oval 395"/>
                <p:cNvSpPr/>
                <p:nvPr/>
              </p:nvSpPr>
              <p:spPr>
                <a:xfrm>
                  <a:off x="473637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6" name="Oval 396"/>
                <p:cNvSpPr/>
                <p:nvPr/>
              </p:nvSpPr>
              <p:spPr>
                <a:xfrm>
                  <a:off x="49419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7" name="Oval 397"/>
                <p:cNvSpPr/>
                <p:nvPr/>
              </p:nvSpPr>
              <p:spPr>
                <a:xfrm>
                  <a:off x="51474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8" name="Oval 398"/>
                <p:cNvSpPr/>
                <p:nvPr/>
              </p:nvSpPr>
              <p:spPr>
                <a:xfrm>
                  <a:off x="53529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89" name="Oval 399"/>
                <p:cNvSpPr/>
                <p:nvPr/>
              </p:nvSpPr>
              <p:spPr>
                <a:xfrm>
                  <a:off x="55585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0" name="Oval 400"/>
                <p:cNvSpPr/>
                <p:nvPr/>
              </p:nvSpPr>
              <p:spPr>
                <a:xfrm>
                  <a:off x="57640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1" name="Oval 401"/>
                <p:cNvSpPr/>
                <p:nvPr/>
              </p:nvSpPr>
              <p:spPr>
                <a:xfrm>
                  <a:off x="59696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2" name="Oval 402"/>
                <p:cNvSpPr/>
                <p:nvPr/>
              </p:nvSpPr>
              <p:spPr>
                <a:xfrm>
                  <a:off x="61751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3" name="Oval 403"/>
                <p:cNvSpPr/>
                <p:nvPr/>
              </p:nvSpPr>
              <p:spPr>
                <a:xfrm>
                  <a:off x="63806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4" name="Oval 404"/>
                <p:cNvSpPr/>
                <p:nvPr/>
              </p:nvSpPr>
              <p:spPr>
                <a:xfrm>
                  <a:off x="65862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5" name="Oval 405"/>
                <p:cNvSpPr/>
                <p:nvPr/>
              </p:nvSpPr>
              <p:spPr>
                <a:xfrm>
                  <a:off x="67917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6" name="Oval 406"/>
                <p:cNvSpPr/>
                <p:nvPr/>
              </p:nvSpPr>
              <p:spPr>
                <a:xfrm>
                  <a:off x="69973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7" name="Oval 407"/>
                <p:cNvSpPr/>
                <p:nvPr/>
              </p:nvSpPr>
              <p:spPr>
                <a:xfrm>
                  <a:off x="72028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8" name="Oval 408"/>
                <p:cNvSpPr/>
                <p:nvPr/>
              </p:nvSpPr>
              <p:spPr>
                <a:xfrm>
                  <a:off x="74083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199" name="Oval 409"/>
                <p:cNvSpPr/>
                <p:nvPr/>
              </p:nvSpPr>
              <p:spPr>
                <a:xfrm>
                  <a:off x="761393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00" name="Oval 410"/>
                <p:cNvSpPr/>
                <p:nvPr/>
              </p:nvSpPr>
              <p:spPr>
                <a:xfrm>
                  <a:off x="781947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01" name="Oval 411"/>
                <p:cNvSpPr/>
                <p:nvPr/>
              </p:nvSpPr>
              <p:spPr>
                <a:xfrm>
                  <a:off x="80250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b="1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02" name="Oval 412"/>
                <p:cNvSpPr/>
                <p:nvPr/>
              </p:nvSpPr>
              <p:spPr>
                <a:xfrm>
                  <a:off x="82305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03" name="Oval 413"/>
                <p:cNvSpPr/>
                <p:nvPr/>
              </p:nvSpPr>
              <p:spPr>
                <a:xfrm>
                  <a:off x="84360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04" name="Oval 414"/>
                <p:cNvSpPr/>
                <p:nvPr/>
              </p:nvSpPr>
              <p:spPr>
                <a:xfrm>
                  <a:off x="8641639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205" name="Straight Connector 415"/>
                <p:cNvCxnSpPr>
                  <a:stCxn id="227" idx="1"/>
                </p:cNvCxnSpPr>
                <p:nvPr/>
              </p:nvCxnSpPr>
              <p:spPr>
                <a:xfrm rot="16200000" flipH="1" flipV="1">
                  <a:off x="4570701" y="3886936"/>
                  <a:ext cx="2163228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416"/>
                <p:cNvCxnSpPr>
                  <a:stCxn id="227" idx="1"/>
                  <a:endCxn id="185" idx="0"/>
                </p:cNvCxnSpPr>
                <p:nvPr/>
              </p:nvCxnSpPr>
              <p:spPr>
                <a:xfrm flipH="1">
                  <a:off x="4802959" y="3474017"/>
                  <a:ext cx="1518050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417"/>
                <p:cNvCxnSpPr>
                  <a:stCxn id="227" idx="3"/>
                  <a:endCxn id="187" idx="0"/>
                </p:cNvCxnSpPr>
                <p:nvPr/>
              </p:nvCxnSpPr>
              <p:spPr>
                <a:xfrm flipH="1">
                  <a:off x="5214040" y="3496352"/>
                  <a:ext cx="1106969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418"/>
                <p:cNvCxnSpPr>
                  <a:endCxn id="191" idx="0"/>
                </p:cNvCxnSpPr>
                <p:nvPr/>
              </p:nvCxnSpPr>
              <p:spPr>
                <a:xfrm flipH="1">
                  <a:off x="6036200" y="3525968"/>
                  <a:ext cx="26369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419"/>
                <p:cNvCxnSpPr>
                  <a:endCxn id="189" idx="0"/>
                </p:cNvCxnSpPr>
                <p:nvPr/>
              </p:nvCxnSpPr>
              <p:spPr>
                <a:xfrm flipH="1">
                  <a:off x="5625120" y="3488272"/>
                  <a:ext cx="693320" cy="214897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420"/>
                <p:cNvCxnSpPr>
                  <a:endCxn id="192" idx="0"/>
                </p:cNvCxnSpPr>
                <p:nvPr/>
              </p:nvCxnSpPr>
              <p:spPr>
                <a:xfrm flipH="1">
                  <a:off x="6241740" y="3525968"/>
                  <a:ext cx="81976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421"/>
                <p:cNvCxnSpPr>
                  <a:stCxn id="227" idx="3"/>
                  <a:endCxn id="193" idx="0"/>
                </p:cNvCxnSpPr>
                <p:nvPr/>
              </p:nvCxnSpPr>
              <p:spPr>
                <a:xfrm>
                  <a:off x="6321009" y="3496352"/>
                  <a:ext cx="126271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422"/>
                <p:cNvCxnSpPr>
                  <a:endCxn id="194" idx="0"/>
                </p:cNvCxnSpPr>
                <p:nvPr/>
              </p:nvCxnSpPr>
              <p:spPr>
                <a:xfrm>
                  <a:off x="6333828" y="3542132"/>
                  <a:ext cx="318992" cy="209511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423"/>
                <p:cNvCxnSpPr>
                  <a:stCxn id="227" idx="1"/>
                  <a:endCxn id="195" idx="0"/>
                </p:cNvCxnSpPr>
                <p:nvPr/>
              </p:nvCxnSpPr>
              <p:spPr>
                <a:xfrm>
                  <a:off x="6321009" y="3474017"/>
                  <a:ext cx="537351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424"/>
                <p:cNvCxnSpPr>
                  <a:stCxn id="227" idx="4"/>
                  <a:endCxn id="198" idx="0"/>
                </p:cNvCxnSpPr>
                <p:nvPr/>
              </p:nvCxnSpPr>
              <p:spPr>
                <a:xfrm>
                  <a:off x="6338888" y="3500978"/>
                  <a:ext cx="1136093" cy="213626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425"/>
                <p:cNvCxnSpPr>
                  <a:stCxn id="227" idx="0"/>
                  <a:endCxn id="199" idx="0"/>
                </p:cNvCxnSpPr>
                <p:nvPr/>
              </p:nvCxnSpPr>
              <p:spPr>
                <a:xfrm>
                  <a:off x="6338888" y="3469391"/>
                  <a:ext cx="1341633" cy="21678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426"/>
                <p:cNvCxnSpPr>
                  <a:stCxn id="227" idx="1"/>
                  <a:endCxn id="197" idx="0"/>
                </p:cNvCxnSpPr>
                <p:nvPr/>
              </p:nvCxnSpPr>
              <p:spPr>
                <a:xfrm>
                  <a:off x="6321009" y="3474017"/>
                  <a:ext cx="948432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427"/>
                <p:cNvCxnSpPr>
                  <a:stCxn id="227" idx="6"/>
                  <a:endCxn id="202" idx="0"/>
                </p:cNvCxnSpPr>
                <p:nvPr/>
              </p:nvCxnSpPr>
              <p:spPr>
                <a:xfrm>
                  <a:off x="6364173" y="3485185"/>
                  <a:ext cx="193296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428"/>
                <p:cNvCxnSpPr/>
                <p:nvPr/>
              </p:nvCxnSpPr>
              <p:spPr>
                <a:xfrm rot="5400000">
                  <a:off x="4298611" y="3555160"/>
                  <a:ext cx="2167857" cy="199631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429"/>
                <p:cNvCxnSpPr/>
                <p:nvPr/>
              </p:nvCxnSpPr>
              <p:spPr>
                <a:xfrm rot="5400000">
                  <a:off x="4219574" y="3479950"/>
                  <a:ext cx="2157979" cy="213685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430"/>
                <p:cNvCxnSpPr>
                  <a:stCxn id="227" idx="2"/>
                  <a:endCxn id="181" idx="7"/>
                </p:cNvCxnSpPr>
                <p:nvPr/>
              </p:nvCxnSpPr>
              <p:spPr>
                <a:xfrm flipH="1">
                  <a:off x="4027880" y="3485185"/>
                  <a:ext cx="2285723" cy="217214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431"/>
                <p:cNvCxnSpPr>
                  <a:endCxn id="190" idx="0"/>
                </p:cNvCxnSpPr>
                <p:nvPr/>
              </p:nvCxnSpPr>
              <p:spPr>
                <a:xfrm flipH="1">
                  <a:off x="5830660" y="3525968"/>
                  <a:ext cx="46923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432"/>
                <p:cNvCxnSpPr>
                  <a:stCxn id="227" idx="2"/>
                  <a:endCxn id="196" idx="0"/>
                </p:cNvCxnSpPr>
                <p:nvPr/>
              </p:nvCxnSpPr>
              <p:spPr>
                <a:xfrm>
                  <a:off x="6313603" y="3485185"/>
                  <a:ext cx="75029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433"/>
                <p:cNvCxnSpPr>
                  <a:stCxn id="227" idx="6"/>
                  <a:endCxn id="203" idx="0"/>
                </p:cNvCxnSpPr>
                <p:nvPr/>
              </p:nvCxnSpPr>
              <p:spPr>
                <a:xfrm>
                  <a:off x="6364173" y="3485185"/>
                  <a:ext cx="213850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434"/>
                <p:cNvCxnSpPr>
                  <a:endCxn id="200" idx="0"/>
                </p:cNvCxnSpPr>
                <p:nvPr/>
              </p:nvCxnSpPr>
              <p:spPr>
                <a:xfrm>
                  <a:off x="6356880" y="3469390"/>
                  <a:ext cx="1529181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435"/>
                <p:cNvCxnSpPr>
                  <a:endCxn id="184" idx="0"/>
                </p:cNvCxnSpPr>
                <p:nvPr/>
              </p:nvCxnSpPr>
              <p:spPr>
                <a:xfrm flipH="1">
                  <a:off x="4597419" y="3474017"/>
                  <a:ext cx="1744286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436"/>
                <p:cNvCxnSpPr>
                  <a:stCxn id="227" idx="1"/>
                  <a:endCxn id="188" idx="0"/>
                </p:cNvCxnSpPr>
                <p:nvPr/>
              </p:nvCxnSpPr>
              <p:spPr>
                <a:xfrm flipH="1">
                  <a:off x="5419580" y="3474017"/>
                  <a:ext cx="901429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Oval 437"/>
                <p:cNvSpPr/>
                <p:nvPr/>
              </p:nvSpPr>
              <p:spPr>
                <a:xfrm>
                  <a:off x="6313603" y="3469391"/>
                  <a:ext cx="50570" cy="31587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228" name="Straight Connector 438"/>
                <p:cNvCxnSpPr>
                  <a:stCxn id="227" idx="6"/>
                  <a:endCxn id="204" idx="0"/>
                </p:cNvCxnSpPr>
                <p:nvPr/>
              </p:nvCxnSpPr>
              <p:spPr>
                <a:xfrm>
                  <a:off x="6364173" y="3485185"/>
                  <a:ext cx="2344050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439"/>
                <p:cNvCxnSpPr>
                  <a:endCxn id="201" idx="0"/>
                </p:cNvCxnSpPr>
                <p:nvPr/>
              </p:nvCxnSpPr>
              <p:spPr>
                <a:xfrm>
                  <a:off x="6341705" y="3469390"/>
                  <a:ext cx="1749896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0" name="Oval 440"/>
                <p:cNvSpPr/>
                <p:nvPr/>
              </p:nvSpPr>
              <p:spPr>
                <a:xfrm rot="10800000">
                  <a:off x="760551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1" name="Oval 441"/>
                <p:cNvSpPr/>
                <p:nvPr/>
              </p:nvSpPr>
              <p:spPr>
                <a:xfrm rot="10800000">
                  <a:off x="739997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2" name="Oval 442"/>
                <p:cNvSpPr/>
                <p:nvPr/>
              </p:nvSpPr>
              <p:spPr>
                <a:xfrm rot="10800000">
                  <a:off x="719443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3" name="Oval 443"/>
                <p:cNvSpPr/>
                <p:nvPr/>
              </p:nvSpPr>
              <p:spPr>
                <a:xfrm rot="10800000">
                  <a:off x="69888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4" name="Oval 444"/>
                <p:cNvSpPr/>
                <p:nvPr/>
              </p:nvSpPr>
              <p:spPr>
                <a:xfrm rot="10800000">
                  <a:off x="67833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5" name="Oval 445"/>
                <p:cNvSpPr/>
                <p:nvPr/>
              </p:nvSpPr>
              <p:spPr>
                <a:xfrm rot="10800000">
                  <a:off x="657781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6" name="Oval 446"/>
                <p:cNvSpPr/>
                <p:nvPr/>
              </p:nvSpPr>
              <p:spPr>
                <a:xfrm rot="10800000">
                  <a:off x="637227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7" name="Oval 447"/>
                <p:cNvSpPr/>
                <p:nvPr/>
              </p:nvSpPr>
              <p:spPr>
                <a:xfrm rot="10800000">
                  <a:off x="616673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8" name="Oval 448"/>
                <p:cNvSpPr/>
                <p:nvPr/>
              </p:nvSpPr>
              <p:spPr>
                <a:xfrm rot="10800000">
                  <a:off x="59611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39" name="Oval 449"/>
                <p:cNvSpPr/>
                <p:nvPr/>
              </p:nvSpPr>
              <p:spPr>
                <a:xfrm rot="10800000">
                  <a:off x="57556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0" name="Oval 450"/>
                <p:cNvSpPr/>
                <p:nvPr/>
              </p:nvSpPr>
              <p:spPr>
                <a:xfrm rot="10800000">
                  <a:off x="555011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1" name="Oval 451"/>
                <p:cNvSpPr/>
                <p:nvPr/>
              </p:nvSpPr>
              <p:spPr>
                <a:xfrm rot="10800000">
                  <a:off x="53445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2" name="Oval 452"/>
                <p:cNvSpPr/>
                <p:nvPr/>
              </p:nvSpPr>
              <p:spPr>
                <a:xfrm rot="10800000">
                  <a:off x="513902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3" name="Oval 453"/>
                <p:cNvSpPr/>
                <p:nvPr/>
              </p:nvSpPr>
              <p:spPr>
                <a:xfrm rot="10800000">
                  <a:off x="493348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4" name="Oval 454"/>
                <p:cNvSpPr/>
                <p:nvPr/>
              </p:nvSpPr>
              <p:spPr>
                <a:xfrm rot="10800000">
                  <a:off x="472794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5" name="Oval 455"/>
                <p:cNvSpPr/>
                <p:nvPr/>
              </p:nvSpPr>
              <p:spPr>
                <a:xfrm rot="10800000">
                  <a:off x="452240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46" name="Oval 456"/>
                <p:cNvSpPr/>
                <p:nvPr/>
              </p:nvSpPr>
              <p:spPr>
                <a:xfrm rot="10800000">
                  <a:off x="43168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247" name="Straight Connector 457"/>
                <p:cNvCxnSpPr>
                  <a:stCxn id="265" idx="1"/>
                </p:cNvCxnSpPr>
                <p:nvPr/>
              </p:nvCxnSpPr>
              <p:spPr>
                <a:xfrm rot="5400000" flipH="1" flipV="1">
                  <a:off x="5717301" y="1696907"/>
                  <a:ext cx="2621954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458"/>
                <p:cNvCxnSpPr>
                  <a:stCxn id="265" idx="1"/>
                </p:cNvCxnSpPr>
                <p:nvPr/>
              </p:nvCxnSpPr>
              <p:spPr>
                <a:xfrm flipV="1">
                  <a:off x="6359586" y="-2272377"/>
                  <a:ext cx="3881089" cy="59489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459"/>
                <p:cNvCxnSpPr>
                  <a:stCxn id="265" idx="3"/>
                  <a:endCxn id="231" idx="0"/>
                </p:cNvCxnSpPr>
                <p:nvPr/>
              </p:nvCxnSpPr>
              <p:spPr>
                <a:xfrm flipV="1">
                  <a:off x="6359583" y="1054623"/>
                  <a:ext cx="1106971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460"/>
                <p:cNvCxnSpPr>
                  <a:stCxn id="265" idx="4"/>
                  <a:endCxn id="235" idx="0"/>
                </p:cNvCxnSpPr>
                <p:nvPr/>
              </p:nvCxnSpPr>
              <p:spPr>
                <a:xfrm flipV="1">
                  <a:off x="6341704" y="1054624"/>
                  <a:ext cx="302689" cy="258927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461"/>
                <p:cNvCxnSpPr>
                  <a:stCxn id="265" idx="3"/>
                  <a:endCxn id="233" idx="0"/>
                </p:cNvCxnSpPr>
                <p:nvPr/>
              </p:nvCxnSpPr>
              <p:spPr>
                <a:xfrm flipV="1">
                  <a:off x="6359583" y="1054623"/>
                  <a:ext cx="695890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462"/>
                <p:cNvCxnSpPr>
                  <a:endCxn id="236" idx="0"/>
                </p:cNvCxnSpPr>
                <p:nvPr/>
              </p:nvCxnSpPr>
              <p:spPr>
                <a:xfrm flipV="1">
                  <a:off x="6356878" y="1054624"/>
                  <a:ext cx="81975" cy="255898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463"/>
                <p:cNvCxnSpPr>
                  <a:stCxn id="265" idx="3"/>
                  <a:endCxn id="237" idx="0"/>
                </p:cNvCxnSpPr>
                <p:nvPr/>
              </p:nvCxnSpPr>
              <p:spPr>
                <a:xfrm flipH="1" flipV="1">
                  <a:off x="6233313" y="1054624"/>
                  <a:ext cx="126270" cy="2594881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464"/>
                <p:cNvCxnSpPr>
                  <a:endCxn id="238" idx="0"/>
                </p:cNvCxnSpPr>
                <p:nvPr/>
              </p:nvCxnSpPr>
              <p:spPr>
                <a:xfrm flipH="1" flipV="1">
                  <a:off x="6027773" y="1054623"/>
                  <a:ext cx="318994" cy="253939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465"/>
                <p:cNvCxnSpPr>
                  <a:stCxn id="265" idx="1"/>
                  <a:endCxn id="239" idx="0"/>
                </p:cNvCxnSpPr>
                <p:nvPr/>
              </p:nvCxnSpPr>
              <p:spPr>
                <a:xfrm flipH="1" flipV="1">
                  <a:off x="5822233" y="1054623"/>
                  <a:ext cx="537350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466"/>
                <p:cNvCxnSpPr>
                  <a:endCxn id="242" idx="0"/>
                </p:cNvCxnSpPr>
                <p:nvPr/>
              </p:nvCxnSpPr>
              <p:spPr>
                <a:xfrm flipH="1" flipV="1">
                  <a:off x="5205612" y="1054623"/>
                  <a:ext cx="115126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467"/>
                <p:cNvCxnSpPr>
                  <a:endCxn id="243" idx="0"/>
                </p:cNvCxnSpPr>
                <p:nvPr/>
              </p:nvCxnSpPr>
              <p:spPr>
                <a:xfrm flipH="1" flipV="1">
                  <a:off x="5000072" y="1054623"/>
                  <a:ext cx="1341634" cy="25687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468"/>
                <p:cNvCxnSpPr>
                  <a:endCxn id="241" idx="0"/>
                </p:cNvCxnSpPr>
                <p:nvPr/>
              </p:nvCxnSpPr>
              <p:spPr>
                <a:xfrm flipH="1" flipV="1">
                  <a:off x="5411152" y="1054623"/>
                  <a:ext cx="955842" cy="260842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469"/>
                <p:cNvCxnSpPr>
                  <a:endCxn id="246" idx="0"/>
                </p:cNvCxnSpPr>
                <p:nvPr/>
              </p:nvCxnSpPr>
              <p:spPr>
                <a:xfrm flipH="1" flipV="1">
                  <a:off x="4383452" y="1054623"/>
                  <a:ext cx="1973426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470"/>
                <p:cNvCxnSpPr>
                  <a:stCxn id="180" idx="3"/>
                  <a:endCxn id="178" idx="6"/>
                </p:cNvCxnSpPr>
                <p:nvPr/>
              </p:nvCxnSpPr>
              <p:spPr>
                <a:xfrm>
                  <a:off x="6680490" y="3542132"/>
                  <a:ext cx="3362745" cy="11297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471"/>
                <p:cNvCxnSpPr>
                  <a:stCxn id="265" idx="4"/>
                  <a:endCxn id="234" idx="0"/>
                </p:cNvCxnSpPr>
                <p:nvPr/>
              </p:nvCxnSpPr>
              <p:spPr>
                <a:xfrm flipV="1">
                  <a:off x="6341704" y="1054623"/>
                  <a:ext cx="508229" cy="258927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472"/>
                <p:cNvCxnSpPr>
                  <a:stCxn id="265" idx="2"/>
                  <a:endCxn id="240" idx="0"/>
                </p:cNvCxnSpPr>
                <p:nvPr/>
              </p:nvCxnSpPr>
              <p:spPr>
                <a:xfrm flipH="1" flipV="1">
                  <a:off x="5616693" y="1054623"/>
                  <a:ext cx="750296" cy="260841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473"/>
                <p:cNvCxnSpPr>
                  <a:endCxn id="244" idx="0"/>
                </p:cNvCxnSpPr>
                <p:nvPr/>
              </p:nvCxnSpPr>
              <p:spPr>
                <a:xfrm flipH="1" flipV="1">
                  <a:off x="4794532" y="1054623"/>
                  <a:ext cx="153929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474"/>
                <p:cNvCxnSpPr>
                  <a:endCxn id="232" idx="0"/>
                </p:cNvCxnSpPr>
                <p:nvPr/>
              </p:nvCxnSpPr>
              <p:spPr>
                <a:xfrm flipV="1">
                  <a:off x="6341706" y="1054623"/>
                  <a:ext cx="919307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475"/>
                <p:cNvSpPr/>
                <p:nvPr/>
              </p:nvSpPr>
              <p:spPr>
                <a:xfrm rot="10800000">
                  <a:off x="6316419" y="3643898"/>
                  <a:ext cx="50570" cy="38286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266" name="Straight Connector 476"/>
                <p:cNvCxnSpPr>
                  <a:stCxn id="265" idx="1"/>
                  <a:endCxn id="245" idx="0"/>
                </p:cNvCxnSpPr>
                <p:nvPr/>
              </p:nvCxnSpPr>
              <p:spPr>
                <a:xfrm flipH="1" flipV="1">
                  <a:off x="4588992" y="1054623"/>
                  <a:ext cx="1770591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0" name="Rectangle 289"/>
              <p:cNvSpPr/>
              <p:nvPr/>
            </p:nvSpPr>
            <p:spPr>
              <a:xfrm>
                <a:off x="4393365" y="4039257"/>
                <a:ext cx="683204" cy="377629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Group 105"/>
            <p:cNvGrpSpPr/>
            <p:nvPr/>
          </p:nvGrpSpPr>
          <p:grpSpPr>
            <a:xfrm>
              <a:off x="6580608" y="2215744"/>
              <a:ext cx="2088691" cy="4331055"/>
              <a:chOff x="4530835" y="-7402057"/>
              <a:chExt cx="5750351" cy="13176462"/>
            </a:xfrm>
            <a:grpFill/>
          </p:grpSpPr>
          <p:sp>
            <p:nvSpPr>
              <p:cNvPr id="122" name="Oval 231"/>
              <p:cNvSpPr/>
              <p:nvPr/>
            </p:nvSpPr>
            <p:spPr>
              <a:xfrm>
                <a:off x="453083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3" name="Oval 232"/>
              <p:cNvSpPr/>
              <p:nvPr/>
            </p:nvSpPr>
            <p:spPr>
              <a:xfrm>
                <a:off x="473637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4" name="Oval 233"/>
              <p:cNvSpPr/>
              <p:nvPr/>
            </p:nvSpPr>
            <p:spPr>
              <a:xfrm>
                <a:off x="49419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5" name="Oval 234"/>
              <p:cNvSpPr/>
              <p:nvPr/>
            </p:nvSpPr>
            <p:spPr>
              <a:xfrm>
                <a:off x="51474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6" name="Oval 235"/>
              <p:cNvSpPr/>
              <p:nvPr/>
            </p:nvSpPr>
            <p:spPr>
              <a:xfrm>
                <a:off x="53529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7" name="Oval 236"/>
              <p:cNvSpPr/>
              <p:nvPr/>
            </p:nvSpPr>
            <p:spPr>
              <a:xfrm>
                <a:off x="55585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8" name="Oval 237"/>
              <p:cNvSpPr/>
              <p:nvPr/>
            </p:nvSpPr>
            <p:spPr>
              <a:xfrm>
                <a:off x="57640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9" name="Oval 238"/>
              <p:cNvSpPr/>
              <p:nvPr/>
            </p:nvSpPr>
            <p:spPr>
              <a:xfrm>
                <a:off x="59696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0" name="Oval 239"/>
              <p:cNvSpPr/>
              <p:nvPr/>
            </p:nvSpPr>
            <p:spPr>
              <a:xfrm>
                <a:off x="61751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1" name="Oval 240"/>
              <p:cNvSpPr/>
              <p:nvPr/>
            </p:nvSpPr>
            <p:spPr>
              <a:xfrm>
                <a:off x="63806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2" name="Oval 241"/>
              <p:cNvSpPr/>
              <p:nvPr/>
            </p:nvSpPr>
            <p:spPr>
              <a:xfrm>
                <a:off x="65862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3" name="Oval 242"/>
              <p:cNvSpPr/>
              <p:nvPr/>
            </p:nvSpPr>
            <p:spPr>
              <a:xfrm>
                <a:off x="67917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4" name="Oval 243"/>
              <p:cNvSpPr/>
              <p:nvPr/>
            </p:nvSpPr>
            <p:spPr>
              <a:xfrm>
                <a:off x="69973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5" name="Oval 244"/>
              <p:cNvSpPr/>
              <p:nvPr/>
            </p:nvSpPr>
            <p:spPr>
              <a:xfrm>
                <a:off x="72028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6" name="Oval 245"/>
              <p:cNvSpPr/>
              <p:nvPr/>
            </p:nvSpPr>
            <p:spPr>
              <a:xfrm>
                <a:off x="740839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7" name="Oval 246"/>
              <p:cNvSpPr/>
              <p:nvPr/>
            </p:nvSpPr>
            <p:spPr>
              <a:xfrm>
                <a:off x="761393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8" name="Oval 247"/>
              <p:cNvSpPr/>
              <p:nvPr/>
            </p:nvSpPr>
            <p:spPr>
              <a:xfrm>
                <a:off x="781947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39" name="Oval 248"/>
              <p:cNvSpPr/>
              <p:nvPr/>
            </p:nvSpPr>
            <p:spPr>
              <a:xfrm>
                <a:off x="80250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140" name="Oval 249"/>
              <p:cNvSpPr/>
              <p:nvPr/>
            </p:nvSpPr>
            <p:spPr>
              <a:xfrm>
                <a:off x="82305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41" name="Straight Connector 250"/>
              <p:cNvCxnSpPr>
                <a:stCxn id="159" idx="1"/>
              </p:cNvCxnSpPr>
              <p:nvPr/>
            </p:nvCxnSpPr>
            <p:spPr>
              <a:xfrm rot="16200000" flipH="1" flipV="1">
                <a:off x="4570701" y="3886936"/>
                <a:ext cx="2163228" cy="133738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251"/>
              <p:cNvCxnSpPr>
                <a:stCxn id="159" idx="1"/>
                <a:endCxn id="123" idx="0"/>
              </p:cNvCxnSpPr>
              <p:nvPr/>
            </p:nvCxnSpPr>
            <p:spPr>
              <a:xfrm flipH="1">
                <a:off x="4802959" y="3474017"/>
                <a:ext cx="1518050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252"/>
              <p:cNvCxnSpPr>
                <a:stCxn id="159" idx="3"/>
                <a:endCxn id="125" idx="0"/>
              </p:cNvCxnSpPr>
              <p:nvPr/>
            </p:nvCxnSpPr>
            <p:spPr>
              <a:xfrm flipH="1">
                <a:off x="5214040" y="3496352"/>
                <a:ext cx="1106969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253"/>
              <p:cNvCxnSpPr>
                <a:endCxn id="129" idx="0"/>
              </p:cNvCxnSpPr>
              <p:nvPr/>
            </p:nvCxnSpPr>
            <p:spPr>
              <a:xfrm flipH="1">
                <a:off x="6036200" y="3525968"/>
                <a:ext cx="26369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254"/>
              <p:cNvCxnSpPr>
                <a:endCxn id="127" idx="0"/>
              </p:cNvCxnSpPr>
              <p:nvPr/>
            </p:nvCxnSpPr>
            <p:spPr>
              <a:xfrm flipH="1">
                <a:off x="5625120" y="3488272"/>
                <a:ext cx="693320" cy="21489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55"/>
              <p:cNvCxnSpPr>
                <a:endCxn id="130" idx="0"/>
              </p:cNvCxnSpPr>
              <p:nvPr/>
            </p:nvCxnSpPr>
            <p:spPr>
              <a:xfrm flipH="1">
                <a:off x="6241740" y="3525968"/>
                <a:ext cx="81976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56"/>
              <p:cNvCxnSpPr>
                <a:stCxn id="159" idx="3"/>
                <a:endCxn id="131" idx="0"/>
              </p:cNvCxnSpPr>
              <p:nvPr/>
            </p:nvCxnSpPr>
            <p:spPr>
              <a:xfrm>
                <a:off x="6321009" y="3496352"/>
                <a:ext cx="126271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57"/>
              <p:cNvCxnSpPr>
                <a:endCxn id="132" idx="0"/>
              </p:cNvCxnSpPr>
              <p:nvPr/>
            </p:nvCxnSpPr>
            <p:spPr>
              <a:xfrm>
                <a:off x="6333828" y="3542132"/>
                <a:ext cx="318992" cy="209511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58"/>
              <p:cNvCxnSpPr>
                <a:stCxn id="159" idx="1"/>
                <a:endCxn id="133" idx="0"/>
              </p:cNvCxnSpPr>
              <p:nvPr/>
            </p:nvCxnSpPr>
            <p:spPr>
              <a:xfrm>
                <a:off x="6321009" y="3474017"/>
                <a:ext cx="537351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59"/>
              <p:cNvCxnSpPr>
                <a:stCxn id="159" idx="4"/>
                <a:endCxn id="136" idx="0"/>
              </p:cNvCxnSpPr>
              <p:nvPr/>
            </p:nvCxnSpPr>
            <p:spPr>
              <a:xfrm>
                <a:off x="6338888" y="3500978"/>
                <a:ext cx="1136093" cy="213626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60"/>
              <p:cNvCxnSpPr>
                <a:stCxn id="159" idx="0"/>
                <a:endCxn id="137" idx="0"/>
              </p:cNvCxnSpPr>
              <p:nvPr/>
            </p:nvCxnSpPr>
            <p:spPr>
              <a:xfrm>
                <a:off x="6338888" y="3469391"/>
                <a:ext cx="1341633" cy="21678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61"/>
              <p:cNvCxnSpPr>
                <a:stCxn id="159" idx="1"/>
                <a:endCxn id="135" idx="0"/>
              </p:cNvCxnSpPr>
              <p:nvPr/>
            </p:nvCxnSpPr>
            <p:spPr>
              <a:xfrm>
                <a:off x="6321009" y="3474017"/>
                <a:ext cx="948432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262"/>
              <p:cNvCxnSpPr>
                <a:stCxn id="159" idx="6"/>
                <a:endCxn id="140" idx="0"/>
              </p:cNvCxnSpPr>
              <p:nvPr/>
            </p:nvCxnSpPr>
            <p:spPr>
              <a:xfrm>
                <a:off x="6364173" y="3485185"/>
                <a:ext cx="193296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263"/>
              <p:cNvCxnSpPr>
                <a:endCxn id="128" idx="0"/>
              </p:cNvCxnSpPr>
              <p:nvPr/>
            </p:nvCxnSpPr>
            <p:spPr>
              <a:xfrm flipH="1">
                <a:off x="5830660" y="3525968"/>
                <a:ext cx="46923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264"/>
              <p:cNvCxnSpPr>
                <a:stCxn id="159" idx="2"/>
                <a:endCxn id="134" idx="0"/>
              </p:cNvCxnSpPr>
              <p:nvPr/>
            </p:nvCxnSpPr>
            <p:spPr>
              <a:xfrm>
                <a:off x="6313603" y="3485185"/>
                <a:ext cx="75029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265"/>
              <p:cNvCxnSpPr>
                <a:endCxn id="138" idx="0"/>
              </p:cNvCxnSpPr>
              <p:nvPr/>
            </p:nvCxnSpPr>
            <p:spPr>
              <a:xfrm>
                <a:off x="6356880" y="3469390"/>
                <a:ext cx="1529181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266"/>
              <p:cNvCxnSpPr>
                <a:endCxn id="122" idx="0"/>
              </p:cNvCxnSpPr>
              <p:nvPr/>
            </p:nvCxnSpPr>
            <p:spPr>
              <a:xfrm flipH="1">
                <a:off x="4597419" y="3474017"/>
                <a:ext cx="1744286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267"/>
              <p:cNvCxnSpPr>
                <a:stCxn id="159" idx="1"/>
                <a:endCxn id="126" idx="0"/>
              </p:cNvCxnSpPr>
              <p:nvPr/>
            </p:nvCxnSpPr>
            <p:spPr>
              <a:xfrm flipH="1">
                <a:off x="5419580" y="3474017"/>
                <a:ext cx="901429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Oval 268"/>
              <p:cNvSpPr/>
              <p:nvPr/>
            </p:nvSpPr>
            <p:spPr>
              <a:xfrm>
                <a:off x="6313603" y="3469391"/>
                <a:ext cx="50570" cy="31587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60" name="Straight Connector 269"/>
              <p:cNvCxnSpPr>
                <a:endCxn id="139" idx="0"/>
              </p:cNvCxnSpPr>
              <p:nvPr/>
            </p:nvCxnSpPr>
            <p:spPr>
              <a:xfrm>
                <a:off x="6341705" y="3469390"/>
                <a:ext cx="1749896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Oval 270"/>
              <p:cNvSpPr/>
              <p:nvPr/>
            </p:nvSpPr>
            <p:spPr>
              <a:xfrm rot="10800000">
                <a:off x="801659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2" name="Oval 271"/>
              <p:cNvSpPr/>
              <p:nvPr/>
            </p:nvSpPr>
            <p:spPr>
              <a:xfrm rot="10800000">
                <a:off x="739997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3" name="Oval 272"/>
              <p:cNvSpPr/>
              <p:nvPr/>
            </p:nvSpPr>
            <p:spPr>
              <a:xfrm rot="10800000">
                <a:off x="698889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4" name="Oval 273"/>
              <p:cNvSpPr/>
              <p:nvPr/>
            </p:nvSpPr>
            <p:spPr>
              <a:xfrm rot="10800000">
                <a:off x="657781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5" name="Oval 274"/>
              <p:cNvSpPr/>
              <p:nvPr/>
            </p:nvSpPr>
            <p:spPr>
              <a:xfrm rot="10800000">
                <a:off x="616673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6" name="Oval 275"/>
              <p:cNvSpPr/>
              <p:nvPr/>
            </p:nvSpPr>
            <p:spPr>
              <a:xfrm rot="10800000">
                <a:off x="575565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7" name="Oval 276"/>
              <p:cNvSpPr/>
              <p:nvPr/>
            </p:nvSpPr>
            <p:spPr>
              <a:xfrm rot="10800000">
                <a:off x="534456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68" name="Oval 277"/>
              <p:cNvSpPr/>
              <p:nvPr/>
            </p:nvSpPr>
            <p:spPr>
              <a:xfrm rot="10800000">
                <a:off x="493348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69" name="Straight Connector 278"/>
              <p:cNvCxnSpPr>
                <a:stCxn id="159" idx="5"/>
                <a:endCxn id="45" idx="7"/>
              </p:cNvCxnSpPr>
              <p:nvPr/>
            </p:nvCxnSpPr>
            <p:spPr>
              <a:xfrm flipV="1">
                <a:off x="6356765" y="-7402057"/>
                <a:ext cx="3924421" cy="1089840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279"/>
              <p:cNvCxnSpPr>
                <a:stCxn id="178" idx="3"/>
              </p:cNvCxnSpPr>
              <p:nvPr/>
            </p:nvCxnSpPr>
            <p:spPr>
              <a:xfrm flipV="1">
                <a:off x="6359587" y="1054625"/>
                <a:ext cx="1320935" cy="259488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280"/>
              <p:cNvCxnSpPr>
                <a:stCxn id="178" idx="4"/>
                <a:endCxn id="164" idx="0"/>
              </p:cNvCxnSpPr>
              <p:nvPr/>
            </p:nvCxnSpPr>
            <p:spPr>
              <a:xfrm flipV="1">
                <a:off x="6341704" y="1054624"/>
                <a:ext cx="302689" cy="258927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281"/>
              <p:cNvCxnSpPr>
                <a:stCxn id="178" idx="3"/>
                <a:endCxn id="163" idx="0"/>
              </p:cNvCxnSpPr>
              <p:nvPr/>
            </p:nvCxnSpPr>
            <p:spPr>
              <a:xfrm flipV="1">
                <a:off x="6359583" y="1054623"/>
                <a:ext cx="695890" cy="25948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282"/>
              <p:cNvCxnSpPr>
                <a:stCxn id="178" idx="3"/>
                <a:endCxn id="165" idx="0"/>
              </p:cNvCxnSpPr>
              <p:nvPr/>
            </p:nvCxnSpPr>
            <p:spPr>
              <a:xfrm flipH="1" flipV="1">
                <a:off x="6233313" y="1054624"/>
                <a:ext cx="126270" cy="259488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283"/>
              <p:cNvCxnSpPr>
                <a:stCxn id="178" idx="1"/>
                <a:endCxn id="166" idx="0"/>
              </p:cNvCxnSpPr>
              <p:nvPr/>
            </p:nvCxnSpPr>
            <p:spPr>
              <a:xfrm flipH="1" flipV="1">
                <a:off x="5822233" y="1054623"/>
                <a:ext cx="537350" cy="26219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284"/>
              <p:cNvCxnSpPr>
                <a:endCxn id="168" idx="0"/>
              </p:cNvCxnSpPr>
              <p:nvPr/>
            </p:nvCxnSpPr>
            <p:spPr>
              <a:xfrm flipH="1" flipV="1">
                <a:off x="5000072" y="1054623"/>
                <a:ext cx="1341634" cy="25687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285"/>
              <p:cNvCxnSpPr>
                <a:endCxn id="167" idx="0"/>
              </p:cNvCxnSpPr>
              <p:nvPr/>
            </p:nvCxnSpPr>
            <p:spPr>
              <a:xfrm flipH="1" flipV="1">
                <a:off x="5411152" y="1054623"/>
                <a:ext cx="955842" cy="260842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286"/>
              <p:cNvCxnSpPr>
                <a:endCxn id="161" idx="0"/>
              </p:cNvCxnSpPr>
              <p:nvPr/>
            </p:nvCxnSpPr>
            <p:spPr>
              <a:xfrm flipV="1">
                <a:off x="6341706" y="1054623"/>
                <a:ext cx="1741468" cy="262756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287"/>
              <p:cNvSpPr/>
              <p:nvPr/>
            </p:nvSpPr>
            <p:spPr>
              <a:xfrm rot="10800000">
                <a:off x="6316419" y="3643898"/>
                <a:ext cx="50570" cy="38286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28" name="Oval 137"/>
            <p:cNvSpPr/>
            <p:nvPr/>
          </p:nvSpPr>
          <p:spPr>
            <a:xfrm>
              <a:off x="803664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29" name="Straight Connector 138"/>
            <p:cNvCxnSpPr>
              <a:stCxn id="48" idx="2"/>
              <a:endCxn id="28" idx="0"/>
            </p:cNvCxnSpPr>
            <p:nvPr/>
          </p:nvCxnSpPr>
          <p:spPr>
            <a:xfrm>
              <a:off x="7326144" y="3904454"/>
              <a:ext cx="734681" cy="2598381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39"/>
            <p:cNvCxnSpPr>
              <a:stCxn id="48" idx="0"/>
              <a:endCxn id="204" idx="0"/>
            </p:cNvCxnSpPr>
            <p:nvPr/>
          </p:nvCxnSpPr>
          <p:spPr>
            <a:xfrm flipH="1">
              <a:off x="6744275" y="3780328"/>
              <a:ext cx="581869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40"/>
            <p:cNvCxnSpPr>
              <a:stCxn id="48" idx="0"/>
              <a:endCxn id="202" idx="0"/>
            </p:cNvCxnSpPr>
            <p:nvPr/>
          </p:nvCxnSpPr>
          <p:spPr>
            <a:xfrm flipH="1">
              <a:off x="6594958" y="3780328"/>
              <a:ext cx="731186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41"/>
            <p:cNvCxnSpPr>
              <a:stCxn id="48" idx="2"/>
              <a:endCxn id="18" idx="6"/>
            </p:cNvCxnSpPr>
            <p:nvPr/>
          </p:nvCxnSpPr>
          <p:spPr>
            <a:xfrm>
              <a:off x="7326144" y="3904454"/>
              <a:ext cx="961094" cy="188403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42"/>
            <p:cNvCxnSpPr>
              <a:stCxn id="48" idx="0"/>
              <a:endCxn id="46" idx="2"/>
            </p:cNvCxnSpPr>
            <p:nvPr/>
          </p:nvCxnSpPr>
          <p:spPr>
            <a:xfrm flipV="1">
              <a:off x="7326144" y="2233598"/>
              <a:ext cx="1348637" cy="1546730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143"/>
            <p:cNvSpPr/>
            <p:nvPr/>
          </p:nvSpPr>
          <p:spPr>
            <a:xfrm>
              <a:off x="868001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35" name="Oval 144"/>
            <p:cNvSpPr/>
            <p:nvPr/>
          </p:nvSpPr>
          <p:spPr>
            <a:xfrm>
              <a:off x="876920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36" name="Straight Connector 145"/>
            <p:cNvCxnSpPr>
              <a:stCxn id="38" idx="6"/>
              <a:endCxn id="35" idx="0"/>
            </p:cNvCxnSpPr>
            <p:nvPr/>
          </p:nvCxnSpPr>
          <p:spPr>
            <a:xfrm>
              <a:off x="8683974" y="2152820"/>
              <a:ext cx="109411" cy="435001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46"/>
            <p:cNvCxnSpPr>
              <a:stCxn id="46" idx="2"/>
              <a:endCxn id="34" idx="7"/>
            </p:cNvCxnSpPr>
            <p:nvPr/>
          </p:nvCxnSpPr>
          <p:spPr>
            <a:xfrm>
              <a:off x="8674791" y="2233602"/>
              <a:ext cx="46514" cy="427583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147"/>
            <p:cNvSpPr/>
            <p:nvPr/>
          </p:nvSpPr>
          <p:spPr>
            <a:xfrm>
              <a:off x="8665606" y="214762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45" name="Oval 154"/>
            <p:cNvSpPr/>
            <p:nvPr/>
          </p:nvSpPr>
          <p:spPr>
            <a:xfrm rot="10800000">
              <a:off x="8666629" y="2204989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46" name="Rectangle 155"/>
            <p:cNvSpPr/>
            <p:nvPr/>
          </p:nvSpPr>
          <p:spPr>
            <a:xfrm>
              <a:off x="8550711" y="2109475"/>
              <a:ext cx="248159" cy="124127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0C0C0">
                  <a:alpha val="20000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Rectangle 156"/>
            <p:cNvSpPr/>
            <p:nvPr/>
          </p:nvSpPr>
          <p:spPr>
            <a:xfrm>
              <a:off x="8164181" y="5762200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Rectangle 157"/>
            <p:cNvSpPr/>
            <p:nvPr/>
          </p:nvSpPr>
          <p:spPr>
            <a:xfrm>
              <a:off x="7202064" y="3780328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0EFE2B">
                  <a:alpha val="18824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9" name="Group 811"/>
            <p:cNvGrpSpPr/>
            <p:nvPr/>
          </p:nvGrpSpPr>
          <p:grpSpPr>
            <a:xfrm>
              <a:off x="3509785" y="3228482"/>
              <a:ext cx="1765510" cy="3323738"/>
              <a:chOff x="573335" y="3167895"/>
              <a:chExt cx="1765510" cy="3323738"/>
            </a:xfrm>
            <a:grpFill/>
          </p:grpSpPr>
          <p:cxnSp>
            <p:nvCxnSpPr>
              <p:cNvPr id="51" name="Straight Connector 160"/>
              <p:cNvCxnSpPr>
                <a:stCxn id="73" idx="1"/>
              </p:cNvCxnSpPr>
              <p:nvPr/>
            </p:nvCxnSpPr>
            <p:spPr>
              <a:xfrm rot="16200000" flipH="1" flipV="1">
                <a:off x="429186" y="5432118"/>
                <a:ext cx="1534644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161"/>
              <p:cNvCxnSpPr>
                <a:stCxn id="73" idx="1"/>
              </p:cNvCxnSpPr>
              <p:nvPr/>
            </p:nvCxnSpPr>
            <p:spPr>
              <a:xfrm flipH="1">
                <a:off x="887997" y="4907686"/>
                <a:ext cx="551400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162"/>
              <p:cNvCxnSpPr>
                <a:stCxn id="73" idx="3"/>
              </p:cNvCxnSpPr>
              <p:nvPr/>
            </p:nvCxnSpPr>
            <p:spPr>
              <a:xfrm flipH="1">
                <a:off x="1037314" y="4923531"/>
                <a:ext cx="402084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163"/>
              <p:cNvCxnSpPr/>
              <p:nvPr/>
            </p:nvCxnSpPr>
            <p:spPr>
              <a:xfrm flipH="1">
                <a:off x="1335947" y="4944541"/>
                <a:ext cx="95783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64"/>
              <p:cNvCxnSpPr/>
              <p:nvPr/>
            </p:nvCxnSpPr>
            <p:spPr>
              <a:xfrm flipH="1">
                <a:off x="1186630" y="4917799"/>
                <a:ext cx="251834" cy="152453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165"/>
              <p:cNvCxnSpPr/>
              <p:nvPr/>
            </p:nvCxnSpPr>
            <p:spPr>
              <a:xfrm flipH="1">
                <a:off x="1410605" y="4944541"/>
                <a:ext cx="29776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166"/>
              <p:cNvCxnSpPr>
                <a:stCxn id="73" idx="3"/>
              </p:cNvCxnSpPr>
              <p:nvPr/>
            </p:nvCxnSpPr>
            <p:spPr>
              <a:xfrm>
                <a:off x="1439398" y="4923531"/>
                <a:ext cx="45865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7"/>
              <p:cNvCxnSpPr/>
              <p:nvPr/>
            </p:nvCxnSpPr>
            <p:spPr>
              <a:xfrm>
                <a:off x="1444054" y="4956008"/>
                <a:ext cx="115867" cy="14863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68"/>
              <p:cNvCxnSpPr>
                <a:stCxn id="73" idx="1"/>
              </p:cNvCxnSpPr>
              <p:nvPr/>
            </p:nvCxnSpPr>
            <p:spPr>
              <a:xfrm>
                <a:off x="1439398" y="4907686"/>
                <a:ext cx="195182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169"/>
              <p:cNvCxnSpPr>
                <a:stCxn id="73" idx="4"/>
              </p:cNvCxnSpPr>
              <p:nvPr/>
            </p:nvCxnSpPr>
            <p:spPr>
              <a:xfrm>
                <a:off x="1445892" y="4926813"/>
                <a:ext cx="412662" cy="151551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170"/>
              <p:cNvCxnSpPr>
                <a:stCxn id="73" idx="0"/>
              </p:cNvCxnSpPr>
              <p:nvPr/>
            </p:nvCxnSpPr>
            <p:spPr>
              <a:xfrm>
                <a:off x="1445892" y="4904404"/>
                <a:ext cx="487321" cy="153792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171"/>
              <p:cNvCxnSpPr>
                <a:stCxn id="73" idx="1"/>
              </p:cNvCxnSpPr>
              <p:nvPr/>
            </p:nvCxnSpPr>
            <p:spPr>
              <a:xfrm>
                <a:off x="1439398" y="4907686"/>
                <a:ext cx="344498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172"/>
              <p:cNvCxnSpPr>
                <a:stCxn id="73" idx="6"/>
              </p:cNvCxnSpPr>
              <p:nvPr/>
            </p:nvCxnSpPr>
            <p:spPr>
              <a:xfrm>
                <a:off x="1455076" y="4915609"/>
                <a:ext cx="702111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173"/>
              <p:cNvCxnSpPr/>
              <p:nvPr/>
            </p:nvCxnSpPr>
            <p:spPr>
              <a:xfrm rot="5400000">
                <a:off x="329554" y="5310807"/>
                <a:ext cx="1537928" cy="72512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174"/>
              <p:cNvCxnSpPr/>
              <p:nvPr/>
            </p:nvCxnSpPr>
            <p:spPr>
              <a:xfrm rot="5400000">
                <a:off x="302555" y="5281779"/>
                <a:ext cx="1530921" cy="77617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75"/>
              <p:cNvCxnSpPr>
                <a:stCxn id="73" idx="2"/>
              </p:cNvCxnSpPr>
              <p:nvPr/>
            </p:nvCxnSpPr>
            <p:spPr>
              <a:xfrm flipH="1">
                <a:off x="606466" y="4915609"/>
                <a:ext cx="830242" cy="154097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176"/>
              <p:cNvCxnSpPr/>
              <p:nvPr/>
            </p:nvCxnSpPr>
            <p:spPr>
              <a:xfrm flipH="1">
                <a:off x="1261289" y="4944541"/>
                <a:ext cx="170441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177"/>
              <p:cNvCxnSpPr>
                <a:stCxn id="73" idx="2"/>
              </p:cNvCxnSpPr>
              <p:nvPr/>
            </p:nvCxnSpPr>
            <p:spPr>
              <a:xfrm>
                <a:off x="1436708" y="4915609"/>
                <a:ext cx="272530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178"/>
              <p:cNvCxnSpPr>
                <a:stCxn id="73" idx="6"/>
              </p:cNvCxnSpPr>
              <p:nvPr/>
            </p:nvCxnSpPr>
            <p:spPr>
              <a:xfrm>
                <a:off x="1455076" y="4915609"/>
                <a:ext cx="776769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179"/>
              <p:cNvCxnSpPr/>
              <p:nvPr/>
            </p:nvCxnSpPr>
            <p:spPr>
              <a:xfrm>
                <a:off x="1452427" y="4904404"/>
                <a:ext cx="55544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180"/>
              <p:cNvCxnSpPr/>
              <p:nvPr/>
            </p:nvCxnSpPr>
            <p:spPr>
              <a:xfrm flipH="1">
                <a:off x="813339" y="4907686"/>
                <a:ext cx="63357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181"/>
              <p:cNvCxnSpPr>
                <a:stCxn id="73" idx="1"/>
              </p:cNvCxnSpPr>
              <p:nvPr/>
            </p:nvCxnSpPr>
            <p:spPr>
              <a:xfrm flipH="1">
                <a:off x="1111972" y="4907686"/>
                <a:ext cx="32742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182"/>
              <p:cNvSpPr/>
              <p:nvPr/>
            </p:nvSpPr>
            <p:spPr>
              <a:xfrm>
                <a:off x="1436708" y="4904404"/>
                <a:ext cx="18369" cy="22409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74" name="Straight Connector 183"/>
              <p:cNvCxnSpPr>
                <a:stCxn id="73" idx="6"/>
              </p:cNvCxnSpPr>
              <p:nvPr/>
            </p:nvCxnSpPr>
            <p:spPr>
              <a:xfrm>
                <a:off x="1455076" y="4915609"/>
                <a:ext cx="851428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84"/>
              <p:cNvCxnSpPr/>
              <p:nvPr/>
            </p:nvCxnSpPr>
            <p:spPr>
              <a:xfrm>
                <a:off x="1446915" y="4904404"/>
                <a:ext cx="63561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185"/>
              <p:cNvCxnSpPr>
                <a:stCxn id="86" idx="1"/>
              </p:cNvCxnSpPr>
              <p:nvPr/>
            </p:nvCxnSpPr>
            <p:spPr>
              <a:xfrm rot="5400000" flipH="1" flipV="1">
                <a:off x="766261" y="3878461"/>
                <a:ext cx="1860075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186"/>
              <p:cNvCxnSpPr/>
              <p:nvPr/>
            </p:nvCxnSpPr>
            <p:spPr>
              <a:xfrm flipV="1">
                <a:off x="1452426" y="3191312"/>
                <a:ext cx="29776" cy="181540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187"/>
              <p:cNvCxnSpPr/>
              <p:nvPr/>
            </p:nvCxnSpPr>
            <p:spPr>
              <a:xfrm flipH="1" flipV="1">
                <a:off x="1332886" y="3191312"/>
                <a:ext cx="115868" cy="180150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188"/>
              <p:cNvCxnSpPr/>
              <p:nvPr/>
            </p:nvCxnSpPr>
            <p:spPr>
              <a:xfrm flipH="1" flipV="1">
                <a:off x="1034253" y="3191312"/>
                <a:ext cx="418174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189"/>
              <p:cNvCxnSpPr/>
              <p:nvPr/>
            </p:nvCxnSpPr>
            <p:spPr>
              <a:xfrm flipH="1" flipV="1">
                <a:off x="735620" y="3191312"/>
                <a:ext cx="716806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90"/>
              <p:cNvCxnSpPr>
                <a:stCxn id="86" idx="4"/>
              </p:cNvCxnSpPr>
              <p:nvPr/>
            </p:nvCxnSpPr>
            <p:spPr>
              <a:xfrm flipV="1">
                <a:off x="1446915" y="3191312"/>
                <a:ext cx="184604" cy="183689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191"/>
              <p:cNvCxnSpPr>
                <a:stCxn id="86" idx="2"/>
              </p:cNvCxnSpPr>
              <p:nvPr/>
            </p:nvCxnSpPr>
            <p:spPr>
              <a:xfrm flipH="1" flipV="1">
                <a:off x="1183569" y="3191312"/>
                <a:ext cx="272530" cy="18504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192"/>
              <p:cNvCxnSpPr/>
              <p:nvPr/>
            </p:nvCxnSpPr>
            <p:spPr>
              <a:xfrm flipH="1" flipV="1">
                <a:off x="884936" y="3191312"/>
                <a:ext cx="559118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193"/>
              <p:cNvCxnSpPr/>
              <p:nvPr/>
            </p:nvCxnSpPr>
            <p:spPr>
              <a:xfrm flipV="1">
                <a:off x="1446915" y="3191312"/>
                <a:ext cx="632552" cy="18640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194"/>
              <p:cNvCxnSpPr/>
              <p:nvPr/>
            </p:nvCxnSpPr>
            <p:spPr>
              <a:xfrm flipV="1">
                <a:off x="1446915" y="3191312"/>
                <a:ext cx="333919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195"/>
              <p:cNvSpPr/>
              <p:nvPr/>
            </p:nvSpPr>
            <p:spPr>
              <a:xfrm rot="10800000">
                <a:off x="1437731" y="5028204"/>
                <a:ext cx="18369" cy="27161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87" name="Rectangle 196"/>
              <p:cNvSpPr/>
              <p:nvPr/>
            </p:nvSpPr>
            <p:spPr>
              <a:xfrm>
                <a:off x="1336999" y="4908056"/>
                <a:ext cx="248160" cy="124126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8" name="Oval 197"/>
              <p:cNvSpPr/>
              <p:nvPr/>
            </p:nvSpPr>
            <p:spPr>
              <a:xfrm>
                <a:off x="57333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89" name="Oval 198"/>
              <p:cNvSpPr/>
              <p:nvPr/>
            </p:nvSpPr>
            <p:spPr>
              <a:xfrm>
                <a:off x="64799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0" name="Oval 199"/>
              <p:cNvSpPr/>
              <p:nvPr/>
            </p:nvSpPr>
            <p:spPr>
              <a:xfrm>
                <a:off x="72265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1" name="Oval 200"/>
              <p:cNvSpPr/>
              <p:nvPr/>
            </p:nvSpPr>
            <p:spPr>
              <a:xfrm>
                <a:off x="79731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2" name="Oval 201"/>
              <p:cNvSpPr/>
              <p:nvPr/>
            </p:nvSpPr>
            <p:spPr>
              <a:xfrm>
                <a:off x="87196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3" name="Oval 202"/>
              <p:cNvSpPr/>
              <p:nvPr/>
            </p:nvSpPr>
            <p:spPr>
              <a:xfrm>
                <a:off x="94662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4" name="Oval 203"/>
              <p:cNvSpPr/>
              <p:nvPr/>
            </p:nvSpPr>
            <p:spPr>
              <a:xfrm>
                <a:off x="102128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5" name="Oval 204"/>
              <p:cNvSpPr/>
              <p:nvPr/>
            </p:nvSpPr>
            <p:spPr>
              <a:xfrm>
                <a:off x="109594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6" name="Oval 205"/>
              <p:cNvSpPr/>
              <p:nvPr/>
            </p:nvSpPr>
            <p:spPr>
              <a:xfrm>
                <a:off x="117060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7" name="Oval 206"/>
              <p:cNvSpPr/>
              <p:nvPr/>
            </p:nvSpPr>
            <p:spPr>
              <a:xfrm>
                <a:off x="124525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8" name="Oval 207"/>
              <p:cNvSpPr/>
              <p:nvPr/>
            </p:nvSpPr>
            <p:spPr>
              <a:xfrm>
                <a:off x="131991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99" name="Oval 208"/>
              <p:cNvSpPr/>
              <p:nvPr/>
            </p:nvSpPr>
            <p:spPr>
              <a:xfrm>
                <a:off x="139457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0" name="Oval 209"/>
              <p:cNvSpPr/>
              <p:nvPr/>
            </p:nvSpPr>
            <p:spPr>
              <a:xfrm>
                <a:off x="1469234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1" name="Oval 210"/>
              <p:cNvSpPr/>
              <p:nvPr/>
            </p:nvSpPr>
            <p:spPr>
              <a:xfrm>
                <a:off x="154389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2" name="Oval 211"/>
              <p:cNvSpPr/>
              <p:nvPr/>
            </p:nvSpPr>
            <p:spPr>
              <a:xfrm>
                <a:off x="161855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3" name="Oval 212"/>
              <p:cNvSpPr/>
              <p:nvPr/>
            </p:nvSpPr>
            <p:spPr>
              <a:xfrm>
                <a:off x="169320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4" name="Oval 213"/>
              <p:cNvSpPr/>
              <p:nvPr/>
            </p:nvSpPr>
            <p:spPr>
              <a:xfrm>
                <a:off x="176786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5" name="Oval 214"/>
              <p:cNvSpPr/>
              <p:nvPr/>
            </p:nvSpPr>
            <p:spPr>
              <a:xfrm>
                <a:off x="184252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6" name="Oval 215"/>
              <p:cNvSpPr/>
              <p:nvPr/>
            </p:nvSpPr>
            <p:spPr>
              <a:xfrm>
                <a:off x="191718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7" name="Oval 216"/>
              <p:cNvSpPr/>
              <p:nvPr/>
            </p:nvSpPr>
            <p:spPr>
              <a:xfrm>
                <a:off x="199184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08" name="Oval 217"/>
              <p:cNvSpPr/>
              <p:nvPr/>
            </p:nvSpPr>
            <p:spPr>
              <a:xfrm>
                <a:off x="206650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109" name="Oval 218"/>
              <p:cNvSpPr/>
              <p:nvPr/>
            </p:nvSpPr>
            <p:spPr>
              <a:xfrm>
                <a:off x="214115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0" name="Oval 219"/>
              <p:cNvSpPr/>
              <p:nvPr/>
            </p:nvSpPr>
            <p:spPr>
              <a:xfrm>
                <a:off x="221581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1" name="Oval 220"/>
              <p:cNvSpPr/>
              <p:nvPr/>
            </p:nvSpPr>
            <p:spPr>
              <a:xfrm>
                <a:off x="229047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2" name="Oval 221"/>
              <p:cNvSpPr/>
              <p:nvPr/>
            </p:nvSpPr>
            <p:spPr>
              <a:xfrm rot="10800000">
                <a:off x="205806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3" name="Oval 222"/>
              <p:cNvSpPr/>
              <p:nvPr/>
            </p:nvSpPr>
            <p:spPr>
              <a:xfrm rot="10800000">
                <a:off x="1908745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4" name="Oval 223"/>
              <p:cNvSpPr/>
              <p:nvPr/>
            </p:nvSpPr>
            <p:spPr>
              <a:xfrm rot="10800000">
                <a:off x="1759429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5" name="Oval 224"/>
              <p:cNvSpPr/>
              <p:nvPr/>
            </p:nvSpPr>
            <p:spPr>
              <a:xfrm rot="10800000">
                <a:off x="161011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6" name="Oval 225"/>
              <p:cNvSpPr/>
              <p:nvPr/>
            </p:nvSpPr>
            <p:spPr>
              <a:xfrm rot="10800000">
                <a:off x="146079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7" name="Oval 226"/>
              <p:cNvSpPr/>
              <p:nvPr/>
            </p:nvSpPr>
            <p:spPr>
              <a:xfrm rot="10800000">
                <a:off x="131148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8" name="Oval 227"/>
              <p:cNvSpPr/>
              <p:nvPr/>
            </p:nvSpPr>
            <p:spPr>
              <a:xfrm rot="10800000">
                <a:off x="116216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19" name="Oval 228"/>
              <p:cNvSpPr/>
              <p:nvPr/>
            </p:nvSpPr>
            <p:spPr>
              <a:xfrm rot="10800000">
                <a:off x="101284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0" name="Oval 229"/>
              <p:cNvSpPr/>
              <p:nvPr/>
            </p:nvSpPr>
            <p:spPr>
              <a:xfrm rot="10800000">
                <a:off x="86353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21" name="Oval 230"/>
              <p:cNvSpPr/>
              <p:nvPr/>
            </p:nvSpPr>
            <p:spPr>
              <a:xfrm rot="10800000">
                <a:off x="71421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50" name="Rectangle 159"/>
            <p:cNvSpPr/>
            <p:nvPr/>
          </p:nvSpPr>
          <p:spPr>
            <a:xfrm>
              <a:off x="7111434" y="5780326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CCC00">
                  <a:alpha val="16863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9" name="Título 38"/>
          <p:cNvSpPr>
            <a:spLocks noGrp="1"/>
          </p:cNvSpPr>
          <p:nvPr>
            <p:ph type="title"/>
          </p:nvPr>
        </p:nvSpPr>
        <p:spPr>
          <a:xfrm>
            <a:off x="1660265" y="805435"/>
            <a:ext cx="5261872" cy="799531"/>
          </a:xfrm>
        </p:spPr>
        <p:txBody>
          <a:bodyPr>
            <a:normAutofit/>
          </a:bodyPr>
          <a:lstStyle/>
          <a:p>
            <a:r>
              <a:rPr lang="en-US" sz="3200" dirty="0" err="1"/>
              <a:t>Caminho</a:t>
            </a:r>
            <a:r>
              <a:rPr lang="en-US" sz="3200" dirty="0"/>
              <a:t> para o </a:t>
            </a:r>
            <a:r>
              <a:rPr lang="en-US" sz="3200" dirty="0" err="1"/>
              <a:t>futuro</a:t>
            </a:r>
            <a:r>
              <a:rPr lang="en-US" sz="3200" dirty="0"/>
              <a:t> …</a:t>
            </a:r>
          </a:p>
        </p:txBody>
      </p:sp>
      <p:cxnSp>
        <p:nvCxnSpPr>
          <p:cNvPr id="267" name="Conector reto 266"/>
          <p:cNvCxnSpPr>
            <a:endCxn id="46" idx="0"/>
          </p:cNvCxnSpPr>
          <p:nvPr/>
        </p:nvCxnSpPr>
        <p:spPr>
          <a:xfrm>
            <a:off x="8491569" y="1205201"/>
            <a:ext cx="8421" cy="12332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6706"/>
          <a:stretch/>
        </p:blipFill>
        <p:spPr>
          <a:xfrm>
            <a:off x="0" y="0"/>
            <a:ext cx="8299258" cy="34593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725" y="3459347"/>
            <a:ext cx="7047369" cy="338065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" y="3794144"/>
            <a:ext cx="2110906" cy="396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t="21191" b="7895"/>
          <a:stretch/>
        </p:blipFill>
        <p:spPr>
          <a:xfrm>
            <a:off x="2037881" y="5838665"/>
            <a:ext cx="1900596" cy="3960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0" y="427628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Ocorrência de espécimes: </a:t>
            </a:r>
            <a:r>
              <a:rPr lang="pt-BR" dirty="0" smtClean="0"/>
              <a:t>1638 – 2021                               	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084969" y="6234665"/>
            <a:ext cx="256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Uso da terra: </a:t>
            </a:r>
            <a:r>
              <a:rPr lang="pt-BR" dirty="0"/>
              <a:t>1985 - 2020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490693" y="185630"/>
            <a:ext cx="2937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Próximos passos ...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504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65125"/>
            <a:ext cx="10515600" cy="5536641"/>
          </a:xfrm>
        </p:spPr>
        <p:txBody>
          <a:bodyPr>
            <a:normAutofit lnSpcReduction="100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Herbarium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vivum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brasiliensis – coletas de Georg </a:t>
            </a: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Marcgrave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no Brasil (1638 – 1644) - 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blog.cria.org.br/2021/02/imagens-de-plantas-coletadas-no-seculo.html</a:t>
            </a: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Parceria: INCT-HVFF, Natural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History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Museum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of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Denmark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e CRIA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Flora brasiliensis online (1840 – 1906) - </a:t>
            </a:r>
            <a:r>
              <a:rPr lang="pt-B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florabrasiliensis.cria.org.br</a:t>
            </a:r>
            <a:endParaRPr lang="pt-BR" i="1" dirty="0" smtClean="0">
              <a:solidFill>
                <a:schemeClr val="tx1">
                  <a:lumMod val="50000"/>
                  <a:lumOff val="50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parceria Unicamp, Missouri </a:t>
            </a:r>
            <a:r>
              <a:rPr lang="pt-B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Botanical</a:t>
            </a: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Garden, CRIA</a:t>
            </a:r>
          </a:p>
          <a:p>
            <a:pPr lvl="2">
              <a:lnSpc>
                <a:spcPct val="100000"/>
              </a:lnSpc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Herbário Virtual A. de Saint-</a:t>
            </a: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Hilaire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(coletas 1816 – 1822)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- </a:t>
            </a:r>
            <a:r>
              <a:rPr lang="pt-B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hvsh.cria.org.br</a:t>
            </a: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parceria Instituto de Botânica SP, Museu de História Natural de Paris, CRIA</a:t>
            </a: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Coletas realizadas no Brasil e cadernos de campo</a:t>
            </a:r>
          </a:p>
          <a:p>
            <a:pPr lvl="2">
              <a:lnSpc>
                <a:spcPct val="100000"/>
              </a:lnSpc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Herbário Virtual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uguste </a:t>
            </a:r>
            <a:r>
              <a:rPr lang="pt-B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Glaziou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(coletas 1858-1893)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- </a:t>
            </a:r>
            <a:r>
              <a:rPr lang="pt-BR" i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glaziou.cria.org.br</a:t>
            </a: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Parceria: Museu Nacional, Museu de História Natural de Paris, CRIA</a:t>
            </a:r>
          </a:p>
          <a:p>
            <a:pPr lvl="2">
              <a:lnSpc>
                <a:spcPct val="100000"/>
              </a:lnSpc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Catálogo de Abelhas Moure (publicações desde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1938) - </a:t>
            </a:r>
            <a:r>
              <a:rPr lang="pt-B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moure.cria.org.br</a:t>
            </a:r>
          </a:p>
          <a:p>
            <a:pPr lvl="2">
              <a:lnSpc>
                <a:spcPct val="100000"/>
              </a:lnSpc>
              <a:buClr>
                <a:srgbClr val="FF9966"/>
              </a:buClr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Parceria com a UFPR e rede de especialistas</a:t>
            </a:r>
          </a:p>
          <a:p>
            <a:pPr lvl="2">
              <a:lnSpc>
                <a:spcPct val="100000"/>
              </a:lnSpc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lvl="1">
              <a:lnSpc>
                <a:spcPct val="100000"/>
              </a:lnSpc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82306" y="73324"/>
            <a:ext cx="10794501" cy="504072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1484CB"/>
                </a:solidFill>
                <a:latin typeface="StCroce" panose="02000504000000020004" pitchFamily="50" charset="0"/>
              </a:rPr>
              <a:t>Acervos</a:t>
            </a:r>
            <a:r>
              <a:rPr lang="en-US" sz="2800" dirty="0" smtClean="0">
                <a:solidFill>
                  <a:srgbClr val="1484CB"/>
                </a:solidFill>
                <a:latin typeface="StCroce" panose="02000504000000020004" pitchFamily="50" charset="0"/>
              </a:rPr>
              <a:t> </a:t>
            </a:r>
            <a:r>
              <a:rPr lang="en-US" sz="2800" dirty="0" err="1" smtClean="0">
                <a:solidFill>
                  <a:srgbClr val="1484CB"/>
                </a:solidFill>
                <a:latin typeface="StCroce" panose="02000504000000020004" pitchFamily="50" charset="0"/>
              </a:rPr>
              <a:t>históricos</a:t>
            </a:r>
            <a:endParaRPr lang="en-US" sz="2800" dirty="0">
              <a:solidFill>
                <a:srgbClr val="1484CB"/>
              </a:solidFill>
              <a:latin typeface="StCroce" panose="02000504000000020004" pitchFamily="50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36" y="577396"/>
            <a:ext cx="5180127" cy="374803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3959260"/>
            <a:ext cx="1295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9663" y="4577444"/>
            <a:ext cx="3363671" cy="1095237"/>
          </a:xfrm>
        </p:spPr>
        <p:txBody>
          <a:bodyPr/>
          <a:lstStyle/>
          <a:p>
            <a:r>
              <a:rPr lang="pt-BR" dirty="0" smtClean="0"/>
              <a:t>obrigada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69663" y="5740860"/>
            <a:ext cx="3151574" cy="970658"/>
          </a:xfrm>
        </p:spPr>
        <p:txBody>
          <a:bodyPr/>
          <a:lstStyle/>
          <a:p>
            <a:r>
              <a:rPr lang="pt-BR" dirty="0" smtClean="0"/>
              <a:t>Dora Ann Lange Canhos</a:t>
            </a:r>
          </a:p>
          <a:p>
            <a:r>
              <a:rPr lang="pt-BR" dirty="0" smtClean="0">
                <a:hlinkClick r:id="rId2"/>
              </a:rPr>
              <a:t>dora@cria.org.br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00" y="106533"/>
            <a:ext cx="3776035" cy="262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559" y="106533"/>
            <a:ext cx="3152775" cy="36385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t="16811"/>
          <a:stretch/>
        </p:blipFill>
        <p:spPr>
          <a:xfrm>
            <a:off x="75140" y="710214"/>
            <a:ext cx="4238625" cy="298724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0" y="3796844"/>
            <a:ext cx="3807152" cy="30611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8400" y="2962317"/>
            <a:ext cx="3776035" cy="3336255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4269336" y="3976597"/>
            <a:ext cx="3375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pt-BR" dirty="0">
                <a:solidFill>
                  <a:srgbClr val="007BFF"/>
                </a:solidFill>
                <a:hlinkClick r:id="rId8"/>
              </a:rPr>
              <a:t>FCM</a:t>
            </a:r>
            <a:r>
              <a:rPr lang="pt-BR" dirty="0"/>
              <a:t> - </a:t>
            </a:r>
            <a:r>
              <a:rPr lang="pt-BR" dirty="0" err="1"/>
              <a:t>Fototeca</a:t>
            </a:r>
            <a:r>
              <a:rPr lang="pt-BR" dirty="0"/>
              <a:t> Cristiano Menezes</a:t>
            </a:r>
          </a:p>
        </p:txBody>
      </p:sp>
    </p:spTree>
    <p:extLst>
      <p:ext uri="{BB962C8B-B14F-4D97-AF65-F5344CB8AC3E}">
        <p14:creationId xmlns:p14="http://schemas.microsoft.com/office/powerpoint/2010/main" val="42683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bário Marcgraf &amp; Per Olof Ryding (C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72" y="640907"/>
            <a:ext cx="6059880" cy="4544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302" y="5185818"/>
            <a:ext cx="7551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 primeiro herbário com plantas brasileiras, </a:t>
            </a:r>
            <a:r>
              <a:rPr lang="pt-BR" sz="2000" i="1" dirty="0" err="1"/>
              <a:t>Herbarium</a:t>
            </a:r>
            <a:r>
              <a:rPr lang="pt-BR" sz="2000" i="1" dirty="0"/>
              <a:t> </a:t>
            </a:r>
            <a:r>
              <a:rPr lang="pt-BR" sz="2000" i="1" dirty="0" err="1"/>
              <a:t>vivum</a:t>
            </a:r>
            <a:r>
              <a:rPr lang="pt-BR" sz="2000" i="1" dirty="0"/>
              <a:t> brasiliense</a:t>
            </a:r>
            <a:r>
              <a:rPr lang="pt-BR" sz="2000" dirty="0"/>
              <a:t>, guardado no Museu de História Natural da Dinamarca (C), com plantas coletadas em Pernambuco por </a:t>
            </a:r>
            <a:r>
              <a:rPr lang="is-IS" sz="2000" dirty="0"/>
              <a:t>Marcgrave (</a:t>
            </a:r>
            <a:r>
              <a:rPr lang="is-IS" sz="2000" dirty="0" smtClean="0"/>
              <a:t>1638-1644</a:t>
            </a:r>
            <a:r>
              <a:rPr lang="pt-BR" sz="2000" dirty="0"/>
              <a:t>).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801" y="547064"/>
            <a:ext cx="2347401" cy="3713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92439"/>
            <a:ext cx="9144000" cy="369332"/>
          </a:xfrm>
          <a:prstGeom prst="rect">
            <a:avLst/>
          </a:prstGeom>
          <a:solidFill>
            <a:srgbClr val="EBF1DE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dirty="0"/>
              <a:t>HERBÁRIO BHCB (1969-2019): 50 anos</a:t>
            </a:r>
          </a:p>
        </p:txBody>
      </p:sp>
      <p:sp>
        <p:nvSpPr>
          <p:cNvPr id="6" name="Line 2"/>
          <p:cNvSpPr/>
          <p:nvPr/>
        </p:nvSpPr>
        <p:spPr>
          <a:xfrm>
            <a:off x="1524000" y="520847"/>
            <a:ext cx="9144000" cy="1800"/>
          </a:xfrm>
          <a:prstGeom prst="line">
            <a:avLst/>
          </a:prstGeom>
          <a:ln w="9360">
            <a:solidFill>
              <a:srgbClr val="669900"/>
            </a:solidFill>
            <a:round/>
          </a:ln>
        </p:spPr>
      </p:sp>
    </p:spTree>
    <p:extLst>
      <p:ext uri="{BB962C8B-B14F-4D97-AF65-F5344CB8AC3E}">
        <p14:creationId xmlns:p14="http://schemas.microsoft.com/office/powerpoint/2010/main" val="20449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Ima</a:t>
            </a:r>
            <a:endParaRPr lang="en-US" dirty="0"/>
          </a:p>
        </p:txBody>
      </p:sp>
      <p:pic>
        <p:nvPicPr>
          <p:cNvPr id="3" name="Imagem 2" descr="Cavalo puxando carroça com homem em cima de caminhão&#10;&#10;Descrição gerada automaticamente com confiança média">
            <a:extLst>
              <a:ext uri="{FF2B5EF4-FFF2-40B4-BE49-F238E27FC236}">
                <a16:creationId xmlns:a16="http://schemas.microsoft.com/office/drawing/2014/main" xmlns="" id="{4834D488-CE6F-490C-82C2-4DFFC4AC0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3" r="18636" b="2"/>
          <a:stretch/>
        </p:blipFill>
        <p:spPr>
          <a:xfrm>
            <a:off x="8251897" y="0"/>
            <a:ext cx="3794884" cy="6465205"/>
          </a:xfrm>
          <a:prstGeom prst="rect">
            <a:avLst/>
          </a:prstGeom>
        </p:spPr>
      </p:pic>
      <p:pic>
        <p:nvPicPr>
          <p:cNvPr id="11" name="Imagem 10" descr="Grupo de pessoas sentadas ao redor de uma mesa de madeira&#10;&#10;Descrição gerada automaticamente">
            <a:extLst>
              <a:ext uri="{FF2B5EF4-FFF2-40B4-BE49-F238E27FC236}">
                <a16:creationId xmlns:a16="http://schemas.microsoft.com/office/drawing/2014/main" xmlns="" id="{20705855-8886-4D37-85BE-19EE122E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-4" b="-4"/>
          <a:stretch/>
        </p:blipFill>
        <p:spPr>
          <a:xfrm>
            <a:off x="4182644" y="3289891"/>
            <a:ext cx="3826711" cy="3176540"/>
          </a:xfrm>
          <a:prstGeom prst="rect">
            <a:avLst/>
          </a:prstGeom>
        </p:spPr>
      </p:pic>
      <p:pic>
        <p:nvPicPr>
          <p:cNvPr id="7" name="Imagem 6" descr="Uma imagem contendo ao ar livre, natureza, homem, cachoeira&#10;&#10;Descrição gerada automaticamente">
            <a:extLst>
              <a:ext uri="{FF2B5EF4-FFF2-40B4-BE49-F238E27FC236}">
                <a16:creationId xmlns:a16="http://schemas.microsoft.com/office/drawing/2014/main" xmlns="" id="{37DA3648-BEFB-40C2-AF89-57ADE8EDEF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0" b="2"/>
          <a:stretch/>
        </p:blipFill>
        <p:spPr>
          <a:xfrm rot="5400000">
            <a:off x="4548575" y="-332816"/>
            <a:ext cx="3181966" cy="3826711"/>
          </a:xfrm>
          <a:prstGeom prst="rect">
            <a:avLst/>
          </a:prstGeom>
        </p:spPr>
      </p:pic>
      <p:pic>
        <p:nvPicPr>
          <p:cNvPr id="9" name="Imagem 8" descr="Flor rosa com folhas verdes&#10;&#10;Descrição gerada automaticamente">
            <a:extLst>
              <a:ext uri="{FF2B5EF4-FFF2-40B4-BE49-F238E27FC236}">
                <a16:creationId xmlns:a16="http://schemas.microsoft.com/office/drawing/2014/main" xmlns="" id="{B623D77B-CAFE-4E2B-B3A4-54B64746BB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r="16739" b="3"/>
          <a:stretch/>
        </p:blipFill>
        <p:spPr>
          <a:xfrm>
            <a:off x="200507" y="3289891"/>
            <a:ext cx="3826711" cy="3175314"/>
          </a:xfrm>
          <a:prstGeom prst="rect">
            <a:avLst/>
          </a:prstGeom>
        </p:spPr>
      </p:pic>
      <p:pic>
        <p:nvPicPr>
          <p:cNvPr id="5" name="Imagem 4" descr="Uma imagem contendo ao ar livre, pessoa, homem, grama&#10;&#10;Descrição gerada automaticamente">
            <a:extLst>
              <a:ext uri="{FF2B5EF4-FFF2-40B4-BE49-F238E27FC236}">
                <a16:creationId xmlns:a16="http://schemas.microsoft.com/office/drawing/2014/main" xmlns="" id="{60FC6795-EB2F-4F4E-8A5A-56D214988D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r="2" b="2"/>
          <a:stretch/>
        </p:blipFill>
        <p:spPr>
          <a:xfrm rot="5400000">
            <a:off x="523072" y="-322564"/>
            <a:ext cx="3181582" cy="382671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390A0B2-9D2D-4218-9EFA-4E207E2FA6C9}"/>
              </a:ext>
            </a:extLst>
          </p:cNvPr>
          <p:cNvSpPr txBox="1"/>
          <p:nvPr/>
        </p:nvSpPr>
        <p:spPr>
          <a:xfrm>
            <a:off x="5815708" y="2618487"/>
            <a:ext cx="223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Saco de coletas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0F71BCD-2DED-42F5-939C-D90467AAD7B3}"/>
              </a:ext>
            </a:extLst>
          </p:cNvPr>
          <p:cNvSpPr txBox="1"/>
          <p:nvPr/>
        </p:nvSpPr>
        <p:spPr>
          <a:xfrm>
            <a:off x="5587108" y="1673834"/>
            <a:ext cx="223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Prensa de campo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71BEDB90-E081-424E-9EDF-C4019420D694}"/>
              </a:ext>
            </a:extLst>
          </p:cNvPr>
          <p:cNvSpPr txBox="1"/>
          <p:nvPr/>
        </p:nvSpPr>
        <p:spPr>
          <a:xfrm>
            <a:off x="10207599" y="2249155"/>
            <a:ext cx="223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C0C0C0"/>
                </a:highlight>
              </a:rPr>
              <a:t>Prensa de campo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xmlns="" id="{57380492-4640-4BE6-A658-4EB9C4153DA2}"/>
              </a:ext>
            </a:extLst>
          </p:cNvPr>
          <p:cNvSpPr/>
          <p:nvPr/>
        </p:nvSpPr>
        <p:spPr>
          <a:xfrm rot="881337">
            <a:off x="10490036" y="3642649"/>
            <a:ext cx="484632" cy="6016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0000"/>
              </a:highlight>
            </a:endParaRPr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xmlns="" id="{F49CCC0F-F2A4-4683-A862-2FBB5EAB01D6}"/>
              </a:ext>
            </a:extLst>
          </p:cNvPr>
          <p:cNvSpPr/>
          <p:nvPr/>
        </p:nvSpPr>
        <p:spPr>
          <a:xfrm rot="881337">
            <a:off x="11561007" y="3128173"/>
            <a:ext cx="484632" cy="6016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0000"/>
              </a:highlight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915046D8-AD58-426D-A07F-A4C2B8CF20F2}"/>
              </a:ext>
            </a:extLst>
          </p:cNvPr>
          <p:cNvSpPr txBox="1"/>
          <p:nvPr/>
        </p:nvSpPr>
        <p:spPr>
          <a:xfrm>
            <a:off x="4193409" y="3366369"/>
            <a:ext cx="25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C0C0C0"/>
                </a:highlight>
              </a:rPr>
              <a:t>Prensagem do material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32C6949A-2C9F-4C1D-9AE5-5CB2D70BCF6C}"/>
              </a:ext>
            </a:extLst>
          </p:cNvPr>
          <p:cNvSpPr txBox="1"/>
          <p:nvPr/>
        </p:nvSpPr>
        <p:spPr>
          <a:xfrm>
            <a:off x="314325" y="82851"/>
            <a:ext cx="267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Registro fotográfico </a:t>
            </a:r>
          </a:p>
          <a:p>
            <a:r>
              <a:rPr lang="pt-BR" dirty="0">
                <a:solidFill>
                  <a:schemeClr val="bg1"/>
                </a:solidFill>
              </a:rPr>
              <a:t>e anotações sobre a coleta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D6BFAF7-E341-4153-B81D-7718E5D7FC5D}"/>
              </a:ext>
            </a:extLst>
          </p:cNvPr>
          <p:cNvSpPr txBox="1"/>
          <p:nvPr/>
        </p:nvSpPr>
        <p:spPr>
          <a:xfrm>
            <a:off x="4267572" y="82851"/>
            <a:ext cx="31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Transporte do material coletado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399743" y="6505250"/>
            <a:ext cx="379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Imagens cedidas por Ingrid Koch (UEC)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55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cozinhando na cozinha&#10;&#10;Descrição gerada automaticamente com confiança média">
            <a:extLst>
              <a:ext uri="{FF2B5EF4-FFF2-40B4-BE49-F238E27FC236}">
                <a16:creationId xmlns:a16="http://schemas.microsoft.com/office/drawing/2014/main" xmlns="" id="{131350B4-842B-474F-8A7A-62927D6F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3"/>
          <a:stretch/>
        </p:blipFill>
        <p:spPr>
          <a:xfrm>
            <a:off x="0" y="0"/>
            <a:ext cx="4003019" cy="338889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1E75FFC-2DB6-4C48-A41F-D805EE9CBCA2}"/>
              </a:ext>
            </a:extLst>
          </p:cNvPr>
          <p:cNvSpPr txBox="1"/>
          <p:nvPr/>
        </p:nvSpPr>
        <p:spPr>
          <a:xfrm>
            <a:off x="0" y="3019561"/>
            <a:ext cx="297687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Preparação das exsicatas</a:t>
            </a:r>
          </a:p>
        </p:txBody>
      </p:sp>
      <p:pic>
        <p:nvPicPr>
          <p:cNvPr id="4" name="Imagem 3" descr="Mulher em frente a computador&#10;&#10;Descrição gerada automaticamente">
            <a:extLst>
              <a:ext uri="{FF2B5EF4-FFF2-40B4-BE49-F238E27FC236}">
                <a16:creationId xmlns:a16="http://schemas.microsoft.com/office/drawing/2014/main" xmlns="" id="{F87008B5-0981-45CA-8624-B243209587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11006" y="3469117"/>
            <a:ext cx="4003019" cy="33888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E4C8541-32D2-4250-AFA5-2165F8D80A32}"/>
              </a:ext>
            </a:extLst>
          </p:cNvPr>
          <p:cNvSpPr txBox="1"/>
          <p:nvPr/>
        </p:nvSpPr>
        <p:spPr>
          <a:xfrm>
            <a:off x="11006" y="6483055"/>
            <a:ext cx="297687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Registro no banco de dados</a:t>
            </a:r>
          </a:p>
        </p:txBody>
      </p:sp>
      <p:pic>
        <p:nvPicPr>
          <p:cNvPr id="6" name="Imagem 5" descr="Pessoa cozinhando na cozinha&#10;&#10;Descrição gerada automaticamente com confiança média">
            <a:extLst>
              <a:ext uri="{FF2B5EF4-FFF2-40B4-BE49-F238E27FC236}">
                <a16:creationId xmlns:a16="http://schemas.microsoft.com/office/drawing/2014/main" xmlns="" id="{D9082EB4-BE81-42FE-BF2C-E04D950D4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4104713" y="3469117"/>
            <a:ext cx="3992034" cy="338889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4078BFB-83B9-4289-8B7E-3DEB2D442F78}"/>
              </a:ext>
            </a:extLst>
          </p:cNvPr>
          <p:cNvSpPr txBox="1"/>
          <p:nvPr/>
        </p:nvSpPr>
        <p:spPr>
          <a:xfrm>
            <a:off x="4085991" y="6483055"/>
            <a:ext cx="359579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Registros das imagens das exsicatas</a:t>
            </a: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34C43D53-7FFB-4D88-9712-0065E0BCB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2486" b="4"/>
          <a:stretch/>
        </p:blipFill>
        <p:spPr>
          <a:xfrm>
            <a:off x="4104713" y="5623"/>
            <a:ext cx="4003039" cy="33832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F3B6D335-3BBB-45FE-86F3-88F0C1D2795B}"/>
              </a:ext>
            </a:extLst>
          </p:cNvPr>
          <p:cNvSpPr txBox="1"/>
          <p:nvPr/>
        </p:nvSpPr>
        <p:spPr>
          <a:xfrm>
            <a:off x="4104713" y="3037464"/>
            <a:ext cx="359579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Organização das exsicatas em pastas</a:t>
            </a:r>
          </a:p>
        </p:txBody>
      </p:sp>
      <p:pic>
        <p:nvPicPr>
          <p:cNvPr id="10" name="Imagem 9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xmlns="" id="{1076B7A9-961C-465E-8B91-0E97B4402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r="10980"/>
          <a:stretch/>
        </p:blipFill>
        <p:spPr>
          <a:xfrm>
            <a:off x="8154234" y="40122"/>
            <a:ext cx="4014047" cy="68579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288FAADF-87C6-486D-A818-DD8FC23F4D86}"/>
              </a:ext>
            </a:extLst>
          </p:cNvPr>
          <p:cNvSpPr txBox="1"/>
          <p:nvPr/>
        </p:nvSpPr>
        <p:spPr>
          <a:xfrm>
            <a:off x="8154234" y="6528780"/>
            <a:ext cx="359579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Armazenamento do material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376024" y="0"/>
            <a:ext cx="3792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Imagens cedidas por Ingrid Koch (UEC)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5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:\personal\digital_images\2006-11-Missouri\DSC07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478" y="1894465"/>
            <a:ext cx="1785950" cy="23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npo00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303" y="828170"/>
            <a:ext cx="2519363" cy="1689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npo000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061" y="4698886"/>
            <a:ext cx="2519363" cy="1690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npo000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855" y="2762734"/>
            <a:ext cx="2519363" cy="1690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npo00003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8688" y="1866363"/>
            <a:ext cx="1725613" cy="2590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npo0000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5898" y="1866363"/>
            <a:ext cx="2000264" cy="25737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npo00003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48814" y="4698886"/>
            <a:ext cx="2519363" cy="1689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r="1492" b="2134"/>
          <a:stretch>
            <a:fillRect/>
          </a:stretch>
        </p:blipFill>
        <p:spPr bwMode="auto">
          <a:xfrm>
            <a:off x="6477361" y="4698886"/>
            <a:ext cx="1571636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 l="1613" t="2127" r="2358" b="2127"/>
          <a:stretch>
            <a:fillRect/>
          </a:stretch>
        </p:blipFill>
        <p:spPr bwMode="auto">
          <a:xfrm>
            <a:off x="8350143" y="4670712"/>
            <a:ext cx="1984870" cy="150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088354459"/>
              </p:ext>
            </p:extLst>
          </p:nvPr>
        </p:nvGraphicFramePr>
        <p:xfrm>
          <a:off x="6470855" y="419429"/>
          <a:ext cx="3643338" cy="60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27877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Coleções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biológicas</a:t>
            </a:r>
            <a:endParaRPr lang="pt-BR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306" y="73324"/>
            <a:ext cx="10794501" cy="504072"/>
          </a:xfrm>
          <a:ln>
            <a:noFill/>
          </a:ln>
          <a:effectLst/>
        </p:spPr>
        <p:txBody>
          <a:bodyPr>
            <a:normAutofit/>
          </a:bodyPr>
          <a:lstStyle/>
          <a:p>
            <a:pPr algn="r"/>
            <a:r>
              <a:rPr lang="en-US" sz="2800" dirty="0" err="1">
                <a:solidFill>
                  <a:srgbClr val="1484CB"/>
                </a:solidFill>
                <a:latin typeface="StCroce" panose="02000504000000020004" pitchFamily="50" charset="0"/>
              </a:rPr>
              <a:t>Coleções</a:t>
            </a:r>
            <a:r>
              <a:rPr lang="en-US" sz="2800" dirty="0">
                <a:solidFill>
                  <a:srgbClr val="1484CB"/>
                </a:solidFill>
                <a:latin typeface="StCroce" panose="02000504000000020004" pitchFamily="50" charset="0"/>
              </a:rPr>
              <a:t> </a:t>
            </a:r>
            <a:r>
              <a:rPr lang="en-US" sz="2800" dirty="0" err="1">
                <a:solidFill>
                  <a:srgbClr val="1484CB"/>
                </a:solidFill>
                <a:latin typeface="StCroce" panose="02000504000000020004" pitchFamily="50" charset="0"/>
              </a:rPr>
              <a:t>Biológicas</a:t>
            </a:r>
            <a:r>
              <a:rPr lang="en-US" sz="2800" dirty="0">
                <a:solidFill>
                  <a:srgbClr val="1484CB"/>
                </a:solidFill>
                <a:latin typeface="StCroce" panose="02000504000000020004" pitchFamily="50" charset="0"/>
              </a:rPr>
              <a:t> – </a:t>
            </a:r>
            <a:r>
              <a:rPr lang="en-US" sz="2800" dirty="0" err="1">
                <a:solidFill>
                  <a:srgbClr val="1484CB"/>
                </a:solidFill>
                <a:latin typeface="StCroce" panose="02000504000000020004" pitchFamily="50" charset="0"/>
              </a:rPr>
              <a:t>Bibliotecas</a:t>
            </a:r>
            <a:r>
              <a:rPr lang="en-US" sz="2800" dirty="0">
                <a:solidFill>
                  <a:srgbClr val="1484CB"/>
                </a:solidFill>
                <a:latin typeface="StCroce" panose="02000504000000020004" pitchFamily="50" charset="0"/>
              </a:rPr>
              <a:t> da Vida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41369" y="1052810"/>
            <a:ext cx="2510256" cy="4351337"/>
          </a:xfrm>
          <a:prstGeom prst="rect">
            <a:avLst/>
          </a:prstGeom>
        </p:spPr>
      </p:pic>
      <p:pic>
        <p:nvPicPr>
          <p:cNvPr id="1028" name="Picture 4" descr="http://www.splink.org.br/imgs/mapicon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2652713"/>
            <a:ext cx="1428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2589" t="64074" r="69051" b="22175"/>
          <a:stretch/>
        </p:blipFill>
        <p:spPr>
          <a:xfrm>
            <a:off x="1524001" y="4971060"/>
            <a:ext cx="5208104" cy="14146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783300" y="5579580"/>
            <a:ext cx="362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o que,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onde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quando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1030" name="Picture 6" descr="http://www.ufmg.br/online/arquivos/anexos/herbar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52810"/>
            <a:ext cx="5561015" cy="37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de seta reta 11"/>
          <p:cNvCxnSpPr/>
          <p:nvPr/>
        </p:nvCxnSpPr>
        <p:spPr>
          <a:xfrm flipH="1">
            <a:off x="3848100" y="4216400"/>
            <a:ext cx="1041400" cy="104477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944" y="1215484"/>
            <a:ext cx="4381793" cy="776288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1">
                    <a:lumMod val="50000"/>
                  </a:schemeClr>
                </a:solidFill>
              </a:rPr>
              <a:t>Provedores: Mapa 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4" y="1991772"/>
            <a:ext cx="4981575" cy="47434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" y="184900"/>
            <a:ext cx="2402063" cy="4481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1" r="553"/>
          <a:stretch/>
        </p:blipFill>
        <p:spPr>
          <a:xfrm>
            <a:off x="5793435" y="903359"/>
            <a:ext cx="6299039" cy="7239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399" y="1627259"/>
            <a:ext cx="6315075" cy="12382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/>
          <a:srcRect r="547" b="6547"/>
          <a:stretch/>
        </p:blipFill>
        <p:spPr>
          <a:xfrm>
            <a:off x="5793435" y="2865509"/>
            <a:ext cx="6271047" cy="176247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960" y="4627986"/>
            <a:ext cx="6296025" cy="990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32" y="5618586"/>
            <a:ext cx="62769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1256</Words>
  <Application>Microsoft Office PowerPoint</Application>
  <PresentationFormat>Widescreen</PresentationFormat>
  <Paragraphs>188</Paragraphs>
  <Slides>30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Open Sans Condensed</vt:lpstr>
      <vt:lpstr>StCroce</vt:lpstr>
      <vt:lpstr>Wingdings</vt:lpstr>
      <vt:lpstr>Tema do Office</vt:lpstr>
      <vt:lpstr>A biodiversidade brasileira a um clique de distância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Coleções Biológicas – Bibliotecas da Vida</vt:lpstr>
      <vt:lpstr>Provedores: Mapa </vt:lpstr>
      <vt:lpstr>Apresentação do PowerPoint</vt:lpstr>
      <vt:lpstr>A importância das e-infraestruturas locais</vt:lpstr>
      <vt:lpstr>Qualidade dos dados – algumas premissas</vt:lpstr>
      <vt:lpstr>Entrada dos dados</vt:lpstr>
      <vt:lpstr>Apresentação do PowerPoint</vt:lpstr>
      <vt:lpstr>Anotação/Comentário</vt:lpstr>
      <vt:lpstr>Anotação/Comentário</vt:lpstr>
      <vt:lpstr>Apresentação do PowerPoint</vt:lpstr>
      <vt:lpstr>Apresentação do PowerPoint</vt:lpstr>
      <vt:lpstr>Números</vt:lpstr>
      <vt:lpstr>Outros sistemas</vt:lpstr>
      <vt:lpstr>Apresentação do PowerPoint</vt:lpstr>
      <vt:lpstr>BioGeo – Biogeografia da Flora e Fungos do Brasil</vt:lpstr>
      <vt:lpstr>Apresentação do PowerPoint</vt:lpstr>
      <vt:lpstr>Apresentação do PowerPoint</vt:lpstr>
      <vt:lpstr>Lacunas de conhecimento da flora e dos fungos do Brasil</vt:lpstr>
      <vt:lpstr>Apresentação do PowerPoint</vt:lpstr>
      <vt:lpstr>Ciência Aberta: novas demandas para a comunicação</vt:lpstr>
      <vt:lpstr>Caminho para o futuro …</vt:lpstr>
      <vt:lpstr>Apresentação do PowerPoint</vt:lpstr>
      <vt:lpstr>obrigada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biodiversidade brasileira a um clique de distância</dc:title>
  <dc:creator>Dora</dc:creator>
  <cp:lastModifiedBy>Dora</cp:lastModifiedBy>
  <cp:revision>54</cp:revision>
  <dcterms:created xsi:type="dcterms:W3CDTF">2021-11-01T12:12:52Z</dcterms:created>
  <dcterms:modified xsi:type="dcterms:W3CDTF">2021-11-08T15:53:52Z</dcterms:modified>
</cp:coreProperties>
</file>